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5" r:id="rId2"/>
    <p:sldId id="256" r:id="rId3"/>
    <p:sldId id="329" r:id="rId4"/>
    <p:sldId id="330" r:id="rId5"/>
    <p:sldId id="331" r:id="rId6"/>
    <p:sldId id="334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B7864-8D3D-4EDA-BF05-9244DA67D7A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34E2A-0B49-469D-B6A1-A72776167C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6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83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E07676-6CB2-4ED2-933A-A8D789A61951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9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8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3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C9078-463A-4EB3-ADDD-E899E163CFA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90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5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58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3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F100-D1FC-4066-9A8B-3E0FC9C59DE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597-4DAB-4E82-B20D-EE813693DD37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:\Users\malikr\Desktop\Desktop 2017\e9f3064a37460e22935d3df9e26e53bb_X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7" y="286151"/>
            <a:ext cx="1802080" cy="124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malikr\Desktop\gef-global-environment-facility-logo-9F9DC1509C-seeklogo.com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371" y="453222"/>
            <a:ext cx="1677252" cy="9486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2055795" y="2513756"/>
            <a:ext cx="8512743" cy="179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+mj-ea"/>
                <a:cs typeface="+mj-cs"/>
              </a:rPr>
              <a:t>Project for Sustainable Capacity Building for Effective Participation in the Biosafety Clearing House </a:t>
            </a:r>
          </a:p>
        </p:txBody>
      </p:sp>
      <p:pic>
        <p:nvPicPr>
          <p:cNvPr id="15" name="Picture 14" descr="E:\BCH 3 Project\Project Logo\427x323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72" y="100283"/>
            <a:ext cx="3054350" cy="231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49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73" cy="1499616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/>
          <a:lstStyle>
            <a:lvl1pPr>
              <a:defRPr sz="2600"/>
            </a:lvl1pPr>
            <a:lvl2pPr marL="461963" indent="-115888">
              <a:defRPr sz="2200"/>
            </a:lvl2pPr>
            <a:lvl3pPr marL="568325" indent="-58738">
              <a:defRPr/>
            </a:lvl3pPr>
            <a:lvl4pPr marL="682625" indent="-57150">
              <a:defRPr/>
            </a:lvl4pPr>
            <a:lvl5pPr marL="776288" indent="-34925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F100-D1FC-4066-9A8B-3E0FC9C59DE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597-4DAB-4E82-B20D-EE813693D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3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F100-D1FC-4066-9A8B-3E0FC9C59DE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597-4DAB-4E82-B20D-EE813693D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F100-D1FC-4066-9A8B-3E0FC9C59DE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597-4DAB-4E82-B20D-EE813693D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F100-D1FC-4066-9A8B-3E0FC9C59DE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597-4DAB-4E82-B20D-EE813693D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F100-D1FC-4066-9A8B-3E0FC9C59DE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597-4DAB-4E82-B20D-EE813693D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EEF100-D1FC-4066-9A8B-3E0FC9C59DE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231597-4DAB-4E82-B20D-EE813693DD37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1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Maputo, </a:t>
            </a:r>
            <a:r>
              <a:rPr lang="en-US" dirty="0" err="1" smtClean="0"/>
              <a:t>mozambique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 – 6 </a:t>
            </a:r>
            <a:r>
              <a:rPr lang="en-US" dirty="0" err="1" smtClean="0"/>
              <a:t>june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4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898" cy="671945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0800000" flipH="1">
            <a:off x="4975104" y="3042737"/>
            <a:ext cx="1442459" cy="41688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9524" y="3145817"/>
            <a:ext cx="375457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Fill the mandatory fields marked with red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Asterisk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2982" y="2493818"/>
            <a:ext cx="7772400" cy="360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55382" y="2493818"/>
            <a:ext cx="135885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Ab12345#</a:t>
            </a:r>
          </a:p>
        </p:txBody>
      </p:sp>
      <p:sp>
        <p:nvSpPr>
          <p:cNvPr id="9" name="Left Arrow 8"/>
          <p:cNvSpPr/>
          <p:nvPr/>
        </p:nvSpPr>
        <p:spPr>
          <a:xfrm rot="8273171" flipH="1">
            <a:off x="3552687" y="5415631"/>
            <a:ext cx="1442459" cy="41688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41153" y="4986620"/>
            <a:ext cx="375457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Click on create new account</a:t>
            </a:r>
          </a:p>
        </p:txBody>
      </p:sp>
      <p:sp>
        <p:nvSpPr>
          <p:cNvPr id="11" name="Oval 10"/>
          <p:cNvSpPr/>
          <p:nvPr/>
        </p:nvSpPr>
        <p:spPr>
          <a:xfrm>
            <a:off x="2272145" y="5924477"/>
            <a:ext cx="1565564" cy="670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18438" y="5800328"/>
            <a:ext cx="375457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Check your email for the welcome message and activation link</a:t>
            </a:r>
          </a:p>
        </p:txBody>
      </p:sp>
    </p:spTree>
    <p:extLst>
      <p:ext uri="{BB962C8B-B14F-4D97-AF65-F5344CB8AC3E}">
        <p14:creationId xmlns:p14="http://schemas.microsoft.com/office/powerpoint/2010/main" val="27618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7059"/>
          <a:stretch/>
        </p:blipFill>
        <p:spPr>
          <a:xfrm>
            <a:off x="0" y="-11"/>
            <a:ext cx="12193354" cy="4904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75" y="2646553"/>
            <a:ext cx="302580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Scroll down your National workshop support course</a:t>
            </a:r>
          </a:p>
        </p:txBody>
      </p:sp>
      <p:sp>
        <p:nvSpPr>
          <p:cNvPr id="12" name="Left Arrow 11"/>
          <p:cNvSpPr/>
          <p:nvPr/>
        </p:nvSpPr>
        <p:spPr>
          <a:xfrm rot="5400000" flipH="1">
            <a:off x="329466" y="3867915"/>
            <a:ext cx="1153646" cy="529029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73" y="4747235"/>
            <a:ext cx="11114827" cy="31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979538" y="3730622"/>
            <a:ext cx="803564" cy="584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flipH="1">
            <a:off x="9459744" y="3888760"/>
            <a:ext cx="1442459" cy="41688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80827" y="3949105"/>
            <a:ext cx="195423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Enroll yourself to the course</a:t>
            </a:r>
          </a:p>
        </p:txBody>
      </p:sp>
    </p:spTree>
    <p:extLst>
      <p:ext uri="{BB962C8B-B14F-4D97-AF65-F5344CB8AC3E}">
        <p14:creationId xmlns:p14="http://schemas.microsoft.com/office/powerpoint/2010/main" val="32039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" y="0"/>
            <a:ext cx="12172084" cy="6858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8273171" flipH="1">
            <a:off x="6489850" y="2899004"/>
            <a:ext cx="1442459" cy="41688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78316" y="2469993"/>
            <a:ext cx="1986384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BCHIII-SC</a:t>
            </a:r>
            <a:b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09308" y="3407850"/>
            <a:ext cx="1565564" cy="670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12" y="2063876"/>
            <a:ext cx="334327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462" y="1432159"/>
            <a:ext cx="4295775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263" y="2469160"/>
            <a:ext cx="2446338" cy="66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4823" y="3228166"/>
            <a:ext cx="6096000" cy="64633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None/>
            </a:pPr>
            <a:r>
              <a:rPr lang="en-US" sz="36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28762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BCH 3 project and its virtual learning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676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BCH III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4" y="1897803"/>
            <a:ext cx="7916176" cy="389864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3019" y="2084832"/>
            <a:ext cx="413669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1158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587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571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6288" indent="-349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dirty="0"/>
              <a:t> UN Environment – GEF joint venture;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dirty="0"/>
              <a:t> Project for Sustainable Capacity Building for Effective Participation in the Biosafety Clearing House (BCH phase III);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dirty="0"/>
              <a:t> Global project with 76 participating countries.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6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xmlns="" id="{520B99F8-5D66-45AB-AFE6-41BB4EE6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</a:t>
            </a:r>
            <a:endParaRPr lang="en-US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BF6E2B5-8895-42A3-96CE-517E3E0D3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b="1" dirty="0"/>
              <a:t>Overall objective</a:t>
            </a:r>
            <a:r>
              <a:rPr lang="en-US" altLang="en-US" i="1" dirty="0"/>
              <a:t>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dirty="0"/>
              <a:t>To </a:t>
            </a:r>
            <a:r>
              <a:rPr lang="en-US" altLang="ja-JP" dirty="0"/>
              <a:t>provide support to eligible parties in :</a:t>
            </a:r>
          </a:p>
          <a:p>
            <a:pPr marL="457200" indent="-45720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US" altLang="ja-JP" u="sng" dirty="0"/>
              <a:t>Strengthening of national capacities </a:t>
            </a:r>
            <a:r>
              <a:rPr lang="en-US" altLang="ja-JP" dirty="0"/>
              <a:t>to effectively access and use the BCH, </a:t>
            </a:r>
          </a:p>
          <a:p>
            <a:pPr marL="457200" indent="-45720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US" altLang="ja-JP" dirty="0"/>
              <a:t>Promoting regional and sub-regional </a:t>
            </a:r>
            <a:r>
              <a:rPr lang="en-US" altLang="ja-JP" u="sng" dirty="0"/>
              <a:t>collaboration, networking and exchange of experience</a:t>
            </a:r>
            <a:r>
              <a:rPr lang="en-US" altLang="ja-JP" dirty="0"/>
              <a:t> for national and regional BCH management.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757" y="585216"/>
            <a:ext cx="1908048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components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84623" y="1949793"/>
          <a:ext cx="1123330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75">
                  <a:extLst>
                    <a:ext uri="{9D8B030D-6E8A-4147-A177-3AD203B41FA5}">
                      <a16:colId xmlns:a16="http://schemas.microsoft.com/office/drawing/2014/main" xmlns="" val="719288642"/>
                    </a:ext>
                  </a:extLst>
                </a:gridCol>
                <a:gridCol w="9970233">
                  <a:extLst>
                    <a:ext uri="{9D8B030D-6E8A-4147-A177-3AD203B41FA5}">
                      <a16:colId xmlns:a16="http://schemas.microsoft.com/office/drawing/2014/main" xmlns="" val="12392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1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Global and Sub-Regional Networking and Knowledge Sharing of Information for effective Management of the BCH;</a:t>
                      </a: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24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of BCH educational packages in all UN languages and provision of virtual education tools targeting different stakeholders in national sectors;</a:t>
                      </a:r>
                    </a:p>
                    <a:p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21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Strengthening and sustainability of the BCH Regional Advisor System as a support to Parties for an effective participation to the BCH;</a:t>
                      </a:r>
                    </a:p>
                    <a:p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326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4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2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Assisting government officials, decision makers and key stakeholders to enhance their understanding and appreciation of what should be placed in the BCH; </a:t>
                      </a:r>
                    </a:p>
                    <a:p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909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5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and awareness of the BCH and national databases in coordination with UN Agencies and other information sharing initiatives on Biosafety.</a:t>
                      </a:r>
                    </a:p>
                    <a:p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48332"/>
                  </a:ext>
                </a:extLst>
              </a:tr>
            </a:tbl>
          </a:graphicData>
        </a:graphic>
      </p:graphicFrame>
      <p:pic>
        <p:nvPicPr>
          <p:cNvPr id="10" name="Shape 192" descr="C:\Users\lopezi\AppData\Local\Microsoft\Windows\Temporary Internet Files\Content.IE5\EJALLKNG\MC900438062[1]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304" y="2045424"/>
            <a:ext cx="810092" cy="80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93" descr="C:\Users\lopezi\AppData\Local\Microsoft\Windows\Temporary Internet Files\Content.IE5\FMP9SPH1\MP900399763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899" y="2949959"/>
            <a:ext cx="1180469" cy="73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03" descr="C:\Users\lopezi\AppData\Local\Microsoft\Windows\Temporary Internet Files\Content.IE5\FMP9SPH1\MP900400004[1]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99" y="5670585"/>
            <a:ext cx="1180469" cy="73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02" descr="C:\Users\lopezi\AppData\Local\Microsoft\Windows\Temporary Internet Files\Content.IE5\EJALLKNG\MP900400337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899" y="4803102"/>
            <a:ext cx="1180469" cy="73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99" y="3814716"/>
            <a:ext cx="1180469" cy="87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1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to countries on the national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2285999"/>
            <a:ext cx="7783459" cy="4087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2200" b="1" i="1" dirty="0"/>
              <a:t>Support received by Countries: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PH" sz="2200" i="1" dirty="0"/>
              <a:t>Regional Advisors’ Assistance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PH" sz="2200" i="1" dirty="0"/>
              <a:t>Training and Education materials including webinars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PH" sz="2200" i="1" dirty="0"/>
              <a:t>National, regional and global training workshops;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PH" sz="2200" i="1" dirty="0"/>
              <a:t>Support to integrate national and regional networks of collaboration; 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PH" sz="2200" i="1" dirty="0"/>
              <a:t>Virtual Learning Platform (VLE</a:t>
            </a:r>
            <a:r>
              <a:rPr lang="en-PH" sz="4400" i="1" dirty="0"/>
              <a:t>)</a:t>
            </a:r>
            <a:r>
              <a:rPr lang="en-US" sz="4400" u="sng" dirty="0">
                <a:solidFill>
                  <a:srgbClr val="00B050"/>
                </a:solidFill>
              </a:rPr>
              <a:t> http</a:t>
            </a:r>
            <a:r>
              <a:rPr lang="en-US" sz="4400" u="sng" dirty="0" smtClean="0">
                <a:solidFill>
                  <a:srgbClr val="00B050"/>
                </a:solidFill>
              </a:rPr>
              <a:t>://bch3-vle.unep.org</a:t>
            </a:r>
            <a:r>
              <a:rPr lang="en-US" sz="4400" u="sng" dirty="0">
                <a:solidFill>
                  <a:srgbClr val="00B050"/>
                </a:solidFill>
              </a:rPr>
              <a:t>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PH" sz="2200" i="1" dirty="0"/>
          </a:p>
          <a:p>
            <a:endParaRPr lang="en-US" dirty="0"/>
          </a:p>
        </p:txBody>
      </p:sp>
      <p:pic>
        <p:nvPicPr>
          <p:cNvPr id="4" name="Shape 286" descr="SlideShowBackGround-Aspect-Ratio-4-3.jpg">
            <a:extLst>
              <a:ext uri="{FF2B5EF4-FFF2-40B4-BE49-F238E27FC236}">
                <a16:creationId xmlns:a16="http://schemas.microsoft.com/office/drawing/2014/main" xmlns="" id="{5F050327-B001-4C5F-8841-4CE38F2AFD6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8986" y="2881745"/>
            <a:ext cx="3792014" cy="376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04" t="20606" r="50286" b="55354"/>
          <a:stretch/>
        </p:blipFill>
        <p:spPr>
          <a:xfrm>
            <a:off x="8529537" y="1658943"/>
            <a:ext cx="2770911" cy="16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learning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18" y="2050475"/>
            <a:ext cx="9560746" cy="34220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200" dirty="0"/>
              <a:t> </a:t>
            </a:r>
            <a:r>
              <a:rPr lang="en-US" altLang="en-US" dirty="0"/>
              <a:t>Is tool to make all the BCH learning objects accessible to different target audiences.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 It includes a variety of pre-developed training material such as manuals, interactive training software, case studies and curricula for different stakeholders.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 Training materials are organized as virtual courses over which customized national and regional training solutions can be built.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3401" y="5043060"/>
            <a:ext cx="10786872" cy="157941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1158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587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571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6288" indent="-349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6000" u="sng" dirty="0">
                <a:solidFill>
                  <a:srgbClr val="00B050"/>
                </a:solidFill>
              </a:rPr>
              <a:t>http://https://bch3-vle.unep.org/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9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1238" y="5326757"/>
            <a:ext cx="10786872" cy="13788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1158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587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571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6288" indent="-349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u="sng" dirty="0">
                <a:solidFill>
                  <a:srgbClr val="00B050"/>
                </a:solidFill>
              </a:rPr>
              <a:t>https://bch3-vle.unep.org//</a:t>
            </a:r>
          </a:p>
          <a:p>
            <a:pPr algn="ctr"/>
            <a:endParaRPr lang="en-US" dirty="0"/>
          </a:p>
        </p:txBody>
      </p:sp>
      <p:pic>
        <p:nvPicPr>
          <p:cNvPr id="10" name="Espace réservé du contenu 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128" y="263237"/>
            <a:ext cx="10440507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3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82" y="155725"/>
            <a:ext cx="10786873" cy="14996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Espace réservé du contenu 10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2437" y="734292"/>
            <a:ext cx="9698182" cy="55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8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</TotalTime>
  <Words>393</Words>
  <Application>Microsoft Office PowerPoint</Application>
  <PresentationFormat>Personnalisé</PresentationFormat>
  <Paragraphs>49</Paragraphs>
  <Slides>14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Integral</vt:lpstr>
      <vt:lpstr>Maputo, mozambique 5 – 6 june 2022</vt:lpstr>
      <vt:lpstr>The BCH 3 project and its virtual learning environment</vt:lpstr>
      <vt:lpstr>The BCH III project</vt:lpstr>
      <vt:lpstr>Project objective</vt:lpstr>
      <vt:lpstr>Project components</vt:lpstr>
      <vt:lpstr>Support to countries on the national level</vt:lpstr>
      <vt:lpstr>Virtual learning environment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Ossama AbdelKawy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Ossama AbdelKawy</dc:creator>
  <cp:lastModifiedBy>pc</cp:lastModifiedBy>
  <cp:revision>258</cp:revision>
  <dcterms:created xsi:type="dcterms:W3CDTF">2018-09-03T08:21:53Z</dcterms:created>
  <dcterms:modified xsi:type="dcterms:W3CDTF">2022-05-12T17:24:26Z</dcterms:modified>
</cp:coreProperties>
</file>