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7" r:id="rId1"/>
  </p:sldMasterIdLst>
  <p:notesMasterIdLst>
    <p:notesMasterId r:id="rId88"/>
  </p:notesMasterIdLst>
  <p:handoutMasterIdLst>
    <p:handoutMasterId r:id="rId89"/>
  </p:handoutMasterIdLst>
  <p:sldIdLst>
    <p:sldId id="415" r:id="rId2"/>
    <p:sldId id="257" r:id="rId3"/>
    <p:sldId id="515" r:id="rId4"/>
    <p:sldId id="539" r:id="rId5"/>
    <p:sldId id="516" r:id="rId6"/>
    <p:sldId id="541" r:id="rId7"/>
    <p:sldId id="451" r:id="rId8"/>
    <p:sldId id="452" r:id="rId9"/>
    <p:sldId id="453" r:id="rId10"/>
    <p:sldId id="455" r:id="rId11"/>
    <p:sldId id="542" r:id="rId12"/>
    <p:sldId id="558" r:id="rId13"/>
    <p:sldId id="458" r:id="rId14"/>
    <p:sldId id="448" r:id="rId15"/>
    <p:sldId id="544" r:id="rId16"/>
    <p:sldId id="550" r:id="rId17"/>
    <p:sldId id="549" r:id="rId18"/>
    <p:sldId id="548" r:id="rId19"/>
    <p:sldId id="454" r:id="rId20"/>
    <p:sldId id="474" r:id="rId21"/>
    <p:sldId id="477" r:id="rId22"/>
    <p:sldId id="552" r:id="rId23"/>
    <p:sldId id="337" r:id="rId24"/>
    <p:sldId id="338" r:id="rId25"/>
    <p:sldId id="340" r:id="rId26"/>
    <p:sldId id="341" r:id="rId27"/>
    <p:sldId id="460" r:id="rId28"/>
    <p:sldId id="461" r:id="rId29"/>
    <p:sldId id="462" r:id="rId30"/>
    <p:sldId id="463" r:id="rId31"/>
    <p:sldId id="464" r:id="rId32"/>
    <p:sldId id="466" r:id="rId33"/>
    <p:sldId id="553" r:id="rId34"/>
    <p:sldId id="555" r:id="rId35"/>
    <p:sldId id="344" r:id="rId36"/>
    <p:sldId id="557" r:id="rId37"/>
    <p:sldId id="560" r:id="rId38"/>
    <p:sldId id="556" r:id="rId39"/>
    <p:sldId id="468" r:id="rId40"/>
    <p:sldId id="518" r:id="rId41"/>
    <p:sldId id="519" r:id="rId42"/>
    <p:sldId id="467" r:id="rId43"/>
    <p:sldId id="521" r:id="rId44"/>
    <p:sldId id="523" r:id="rId45"/>
    <p:sldId id="524" r:id="rId46"/>
    <p:sldId id="469" r:id="rId47"/>
    <p:sldId id="471" r:id="rId48"/>
    <p:sldId id="472" r:id="rId49"/>
    <p:sldId id="473" r:id="rId50"/>
    <p:sldId id="476" r:id="rId51"/>
    <p:sldId id="520" r:id="rId52"/>
    <p:sldId id="475" r:id="rId53"/>
    <p:sldId id="480" r:id="rId54"/>
    <p:sldId id="482" r:id="rId55"/>
    <p:sldId id="481" r:id="rId56"/>
    <p:sldId id="493" r:id="rId57"/>
    <p:sldId id="494" r:id="rId58"/>
    <p:sldId id="495" r:id="rId59"/>
    <p:sldId id="485" r:id="rId60"/>
    <p:sldId id="503" r:id="rId61"/>
    <p:sldId id="506" r:id="rId62"/>
    <p:sldId id="507" r:id="rId63"/>
    <p:sldId id="505" r:id="rId64"/>
    <p:sldId id="508" r:id="rId65"/>
    <p:sldId id="509" r:id="rId66"/>
    <p:sldId id="510" r:id="rId67"/>
    <p:sldId id="511" r:id="rId68"/>
    <p:sldId id="559" r:id="rId69"/>
    <p:sldId id="492" r:id="rId70"/>
    <p:sldId id="486" r:id="rId71"/>
    <p:sldId id="484" r:id="rId72"/>
    <p:sldId id="487" r:id="rId73"/>
    <p:sldId id="489" r:id="rId74"/>
    <p:sldId id="488" r:id="rId75"/>
    <p:sldId id="491" r:id="rId76"/>
    <p:sldId id="496" r:id="rId77"/>
    <p:sldId id="497" r:id="rId78"/>
    <p:sldId id="498" r:id="rId79"/>
    <p:sldId id="500" r:id="rId80"/>
    <p:sldId id="499" r:id="rId81"/>
    <p:sldId id="380" r:id="rId82"/>
    <p:sldId id="525" r:id="rId83"/>
    <p:sldId id="526" r:id="rId84"/>
    <p:sldId id="527" r:id="rId85"/>
    <p:sldId id="530" r:id="rId86"/>
    <p:sldId id="561" r:id="rId87"/>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o Ocampo" initials="e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E6F1"/>
    <a:srgbClr val="FF9933"/>
    <a:srgbClr val="858787"/>
    <a:srgbClr val="009900"/>
    <a:srgbClr val="EC7CFB"/>
    <a:srgbClr val="FEFA7F"/>
    <a:srgbClr val="B9B9B9"/>
    <a:srgbClr val="000066"/>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8" autoAdjust="0"/>
    <p:restoredTop sz="82453" autoAdjust="0"/>
  </p:normalViewPr>
  <p:slideViewPr>
    <p:cSldViewPr>
      <p:cViewPr varScale="1">
        <p:scale>
          <a:sx n="73" d="100"/>
          <a:sy n="73" d="100"/>
        </p:scale>
        <p:origin x="1880" y="184"/>
      </p:cViewPr>
      <p:guideLst>
        <p:guide orient="horz" pos="2160"/>
        <p:guide pos="432"/>
      </p:guideLst>
    </p:cSldViewPr>
  </p:slideViewPr>
  <p:outlineViewPr>
    <p:cViewPr>
      <p:scale>
        <a:sx n="33" d="100"/>
        <a:sy n="33" d="100"/>
      </p:scale>
      <p:origin x="0" y="12768"/>
    </p:cViewPr>
    <p:sldLst>
      <p:sld r:id="rId1" collapse="1"/>
    </p:sldLst>
  </p:outlineViewPr>
  <p:notesTextViewPr>
    <p:cViewPr>
      <p:scale>
        <a:sx n="100" d="100"/>
        <a:sy n="100" d="100"/>
      </p:scale>
      <p:origin x="0" y="0"/>
    </p:cViewPr>
  </p:notesTextViewPr>
  <p:sorterViewPr>
    <p:cViewPr>
      <p:scale>
        <a:sx n="100" d="100"/>
        <a:sy n="100" d="100"/>
      </p:scale>
      <p:origin x="0" y="-2706"/>
    </p:cViewPr>
  </p:sorterViewPr>
  <p:notesViewPr>
    <p:cSldViewPr>
      <p:cViewPr>
        <p:scale>
          <a:sx n="100" d="100"/>
          <a:sy n="100" d="100"/>
        </p:scale>
        <p:origin x="-720" y="269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1"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1AC9FFE-402E-44A5-8B98-51F8AD953E0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483" name="Rectangle 3">
            <a:extLst>
              <a:ext uri="{FF2B5EF4-FFF2-40B4-BE49-F238E27FC236}">
                <a16:creationId xmlns:a16="http://schemas.microsoft.com/office/drawing/2014/main" id="{2B5147FC-864B-4545-BB88-8F774C4A33F6}"/>
              </a:ext>
            </a:extLst>
          </p:cNvPr>
          <p:cNvSpPr>
            <a:spLocks noGrp="1" noChangeArrowheads="1"/>
          </p:cNvSpPr>
          <p:nvPr>
            <p:ph type="dt" sz="quarter"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E1B5D19E-5EED-48B1-A9BE-C669011064B3}" type="datetime1">
              <a:rPr lang="es-ES"/>
              <a:pPr>
                <a:defRPr/>
              </a:pPr>
              <a:t>23/6/24</a:t>
            </a:fld>
            <a:endParaRPr lang="es-ES"/>
          </a:p>
        </p:txBody>
      </p:sp>
      <p:sp>
        <p:nvSpPr>
          <p:cNvPr id="20484" name="Rectangle 4">
            <a:extLst>
              <a:ext uri="{FF2B5EF4-FFF2-40B4-BE49-F238E27FC236}">
                <a16:creationId xmlns:a16="http://schemas.microsoft.com/office/drawing/2014/main" id="{15411998-8A8F-4BBA-A04F-B6DE443B5B56}"/>
              </a:ext>
            </a:extLst>
          </p:cNvPr>
          <p:cNvSpPr>
            <a:spLocks noGrp="1" noChangeArrowheads="1"/>
          </p:cNvSpPr>
          <p:nvPr>
            <p:ph type="ftr" sz="quarter" idx="2"/>
          </p:nvPr>
        </p:nvSpPr>
        <p:spPr bwMode="auto">
          <a:xfrm>
            <a:off x="0" y="9120188"/>
            <a:ext cx="4378325"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11" charset="0"/>
                <a:cs typeface="Arial" charset="0"/>
              </a:defRPr>
            </a:lvl1pPr>
          </a:lstStyle>
          <a:p>
            <a:pPr>
              <a:defRPr/>
            </a:pPr>
            <a:endParaRPr lang="en-US"/>
          </a:p>
          <a:p>
            <a:pPr>
              <a:defRPr/>
            </a:pPr>
            <a:r>
              <a:rPr lang="en-US"/>
              <a:t>Protocolo de Cartagena sobre Seguridad de la Biotecnología</a:t>
            </a:r>
          </a:p>
        </p:txBody>
      </p:sp>
      <p:sp>
        <p:nvSpPr>
          <p:cNvPr id="20485" name="Rectangle 5">
            <a:extLst>
              <a:ext uri="{FF2B5EF4-FFF2-40B4-BE49-F238E27FC236}">
                <a16:creationId xmlns:a16="http://schemas.microsoft.com/office/drawing/2014/main" id="{80D54DE7-7255-483A-9AF1-60C9E7B8503C}"/>
              </a:ext>
            </a:extLst>
          </p:cNvPr>
          <p:cNvSpPr>
            <a:spLocks noGrp="1" noChangeArrowheads="1"/>
          </p:cNvSpPr>
          <p:nvPr>
            <p:ph type="sldNum" sz="quarter" idx="3"/>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AD63E4D6-BD9A-400D-B2C9-4AE79F639E7C}" type="slidenum">
              <a:rPr lang="en-US" altLang="en-US"/>
              <a:pPr>
                <a:defRPr/>
              </a:pPr>
              <a:t>‹N°›</a:t>
            </a:fld>
            <a:endParaRPr lang="en-US" altLang="en-US"/>
          </a:p>
        </p:txBody>
      </p:sp>
    </p:spTree>
    <p:extLst>
      <p:ext uri="{BB962C8B-B14F-4D97-AF65-F5344CB8AC3E}">
        <p14:creationId xmlns:p14="http://schemas.microsoft.com/office/powerpoint/2010/main" val="111135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A834FAF-8DBC-4E4E-8D5A-FFC938B881C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6147" name="Rectangle 3">
            <a:extLst>
              <a:ext uri="{FF2B5EF4-FFF2-40B4-BE49-F238E27FC236}">
                <a16:creationId xmlns:a16="http://schemas.microsoft.com/office/drawing/2014/main" id="{8037C070-36D2-41CF-A24C-9D366B46FA86}"/>
              </a:ext>
            </a:extLst>
          </p:cNvPr>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2" name="Rectangle 4">
            <a:extLst>
              <a:ext uri="{FF2B5EF4-FFF2-40B4-BE49-F238E27FC236}">
                <a16:creationId xmlns:a16="http://schemas.microsoft.com/office/drawing/2014/main" id="{3E5667EA-9E67-4AFA-B94E-491559866440}"/>
              </a:ext>
            </a:extLst>
          </p:cNvPr>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C3134A42-CE7D-43D0-8B28-66AEAE8DFABA}"/>
              </a:ext>
            </a:extLst>
          </p:cNvPr>
          <p:cNvSpPr>
            <a:spLocks noGrp="1" noChangeArrowheads="1"/>
          </p:cNvSpPr>
          <p:nvPr>
            <p:ph type="dt"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D5DDFD2C-51F7-4D2B-8DD3-F109556CEEF1}" type="datetime1">
              <a:rPr lang="es-ES"/>
              <a:pPr>
                <a:defRPr/>
              </a:pPr>
              <a:t>23/6/24</a:t>
            </a:fld>
            <a:endParaRPr lang="es-ES"/>
          </a:p>
        </p:txBody>
      </p:sp>
      <p:sp>
        <p:nvSpPr>
          <p:cNvPr id="2054" name="Rectangle 6">
            <a:extLst>
              <a:ext uri="{FF2B5EF4-FFF2-40B4-BE49-F238E27FC236}">
                <a16:creationId xmlns:a16="http://schemas.microsoft.com/office/drawing/2014/main" id="{1F646845-4922-4936-9B21-5A826D02AE8C}"/>
              </a:ext>
            </a:extLst>
          </p:cNvPr>
          <p:cNvSpPr>
            <a:spLocks noGrp="1" noChangeArrowheads="1"/>
          </p:cNvSpPr>
          <p:nvPr>
            <p:ph type="ftr" sz="quarter" idx="4"/>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55" name="Rectangle 7">
            <a:extLst>
              <a:ext uri="{FF2B5EF4-FFF2-40B4-BE49-F238E27FC236}">
                <a16:creationId xmlns:a16="http://schemas.microsoft.com/office/drawing/2014/main" id="{A6370890-4FE9-45E8-916C-B4C42A1322EE}"/>
              </a:ext>
            </a:extLst>
          </p:cNvPr>
          <p:cNvSpPr>
            <a:spLocks noGrp="1" noChangeArrowheads="1"/>
          </p:cNvSpPr>
          <p:nvPr>
            <p:ph type="sldNum" sz="quarter" idx="5"/>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13C9078-463A-4EB3-ADDD-E899E163CFAC}" type="slidenum">
              <a:rPr lang="en-US" altLang="en-US"/>
              <a:pPr>
                <a:defRPr/>
              </a:pPr>
              <a:t>‹N°›</a:t>
            </a:fld>
            <a:endParaRPr lang="en-US" altLang="en-US"/>
          </a:p>
        </p:txBody>
      </p:sp>
    </p:spTree>
    <p:extLst>
      <p:ext uri="{BB962C8B-B14F-4D97-AF65-F5344CB8AC3E}">
        <p14:creationId xmlns:p14="http://schemas.microsoft.com/office/powerpoint/2010/main" val="207892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11"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5060" name="Espace réservé du numéro de diapositive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D6D64B-A625-4951-8225-5E78F9D2A278}" type="slidenum">
              <a:rPr lang="en-US" altLang="en-US" sz="1200"/>
              <a:pPr/>
              <a:t>1</a:t>
            </a:fld>
            <a:endParaRPr lang="en-US" altLang="en-US" sz="1200"/>
          </a:p>
        </p:txBody>
      </p:sp>
    </p:spTree>
    <p:extLst>
      <p:ext uri="{BB962C8B-B14F-4D97-AF65-F5344CB8AC3E}">
        <p14:creationId xmlns:p14="http://schemas.microsoft.com/office/powerpoint/2010/main" val="234965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عنصر نائب لصورة الشريحة 1">
            <a:extLst>
              <a:ext uri="{FF2B5EF4-FFF2-40B4-BE49-F238E27FC236}">
                <a16:creationId xmlns:a16="http://schemas.microsoft.com/office/drawing/2014/main" id="{19534CCA-83DF-0C4D-AA73-5BB0403C6231}"/>
              </a:ext>
            </a:extLst>
          </p:cNvPr>
          <p:cNvSpPr>
            <a:spLocks noGrp="1" noRot="1" noChangeAspect="1" noChangeArrowheads="1" noTextEdit="1"/>
          </p:cNvSpPr>
          <p:nvPr>
            <p:ph type="sldImg"/>
          </p:nvPr>
        </p:nvSpPr>
        <p:spPr>
          <a:ln/>
        </p:spPr>
      </p:sp>
      <p:sp>
        <p:nvSpPr>
          <p:cNvPr id="35842" name="عنصر نائب للملاحظات 2">
            <a:extLst>
              <a:ext uri="{FF2B5EF4-FFF2-40B4-BE49-F238E27FC236}">
                <a16:creationId xmlns:a16="http://schemas.microsoft.com/office/drawing/2014/main" id="{5D0C95DD-FD77-254C-9036-C4B3E018F7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Qu'est-ce qu'un «utilisateur général»?</a:t>
            </a:r>
            <a:endParaRPr lang="en-US" altLang="ar-TN" i="1"/>
          </a:p>
          <a:p>
            <a:r>
              <a:rPr lang="fr-FR" altLang="ar-TN" i="1"/>
              <a:t>Un utilisateur général est une personne qui s'inscrit sur le site Web de CEPRB pour:</a:t>
            </a:r>
            <a:endParaRPr lang="en-US" altLang="ar-TN" i="1"/>
          </a:p>
          <a:p>
            <a:r>
              <a:rPr lang="fr-FR" altLang="ar-TN" i="1"/>
              <a:t>► Participer aux activités du CEPRB telles que les forums et les réunions en ligne,</a:t>
            </a:r>
            <a:endParaRPr lang="en-US" altLang="ar-TN" i="1"/>
          </a:p>
          <a:p>
            <a:r>
              <a:rPr lang="fr-FR" altLang="ar-TN" i="1"/>
              <a:t>► s'abonner aux mises à jour ou aux newsletters,</a:t>
            </a:r>
            <a:endParaRPr lang="en-US" altLang="ar-TN" i="1"/>
          </a:p>
          <a:p>
            <a:r>
              <a:rPr lang="fr-FR" altLang="ar-TN" i="1"/>
              <a:t>► Enregistrer des informations générales qui ne sont ni liées à un gouvernement ni présenter des opinions officielles,</a:t>
            </a:r>
            <a:endParaRPr lang="en-US" altLang="ar-TN" i="1"/>
          </a:p>
          <a:p>
            <a:r>
              <a:rPr lang="fr-FR" altLang="ar-TN" i="1"/>
              <a:t>► s'exercer sur le site de formation CEPRB.</a:t>
            </a:r>
            <a:endParaRPr lang="en-US" altLang="ar-TN" i="1"/>
          </a:p>
          <a:p>
            <a:endParaRPr lang="en-US" altLang="ar-TN"/>
          </a:p>
        </p:txBody>
      </p:sp>
      <p:sp>
        <p:nvSpPr>
          <p:cNvPr id="35843" name="عنصر نائب لرقم الشريحة 3">
            <a:extLst>
              <a:ext uri="{FF2B5EF4-FFF2-40B4-BE49-F238E27FC236}">
                <a16:creationId xmlns:a16="http://schemas.microsoft.com/office/drawing/2014/main" id="{F48279E5-B413-D94A-8A75-11338C3EC7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FD127E-8DB2-2748-BF5D-301CDA0D702D}" type="slidenum">
              <a:rPr lang="en-US" altLang="en-US" smtClean="0"/>
              <a:pPr/>
              <a:t>10</a:t>
            </a:fld>
            <a:endParaRPr lang="en-US" altLang="en-US"/>
          </a:p>
        </p:txBody>
      </p:sp>
    </p:spTree>
    <p:extLst>
      <p:ext uri="{BB962C8B-B14F-4D97-AF65-F5344CB8AC3E}">
        <p14:creationId xmlns:p14="http://schemas.microsoft.com/office/powerpoint/2010/main" val="336645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عنصر نائب لصورة الشريحة 1">
            <a:extLst>
              <a:ext uri="{FF2B5EF4-FFF2-40B4-BE49-F238E27FC236}">
                <a16:creationId xmlns:a16="http://schemas.microsoft.com/office/drawing/2014/main" id="{017A23E9-4639-B543-AFD0-3712E4AC1CA3}"/>
              </a:ext>
            </a:extLst>
          </p:cNvPr>
          <p:cNvSpPr>
            <a:spLocks noGrp="1" noRot="1" noChangeAspect="1" noChangeArrowheads="1" noTextEdit="1"/>
          </p:cNvSpPr>
          <p:nvPr>
            <p:ph type="sldImg"/>
          </p:nvPr>
        </p:nvSpPr>
        <p:spPr>
          <a:ln/>
        </p:spPr>
      </p:sp>
      <p:sp>
        <p:nvSpPr>
          <p:cNvPr id="37890" name="عنصر نائب للملاحظات 2">
            <a:extLst>
              <a:ext uri="{FF2B5EF4-FFF2-40B4-BE49-F238E27FC236}">
                <a16:creationId xmlns:a16="http://schemas.microsoft.com/office/drawing/2014/main" id="{D392D34E-3A63-1044-8BA6-857CFA58DF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Qu'est-ce qu'un «internaute du CEPRB»?</a:t>
            </a:r>
            <a:endParaRPr lang="en-US" altLang="ar-TN" i="1"/>
          </a:p>
          <a:p>
            <a:r>
              <a:rPr lang="fr-FR" altLang="ar-TN" i="1"/>
              <a:t>Un internaute du CEPRB est une personne qui navigue sur le site Web du CEPRB de manière anonyme pour faire des recherches dans les bases de données et trouver des informations.</a:t>
            </a:r>
            <a:endParaRPr lang="en-US" altLang="ar-TN" i="1"/>
          </a:p>
          <a:p>
            <a:r>
              <a:rPr lang="fr-FR" altLang="ar-TN" i="1"/>
              <a:t>Il ne peut pas soumettre d'informations au CEPRB ou participer à des activités du CEPRB tant qu'il ne s'est pas inscrit sur le site Web et connecté avec ses informations d'identification.</a:t>
            </a:r>
            <a:endParaRPr lang="en-US" altLang="ar-TN" i="1"/>
          </a:p>
          <a:p>
            <a:endParaRPr lang="en-US" altLang="ar-TN"/>
          </a:p>
        </p:txBody>
      </p:sp>
      <p:sp>
        <p:nvSpPr>
          <p:cNvPr id="37891" name="عنصر نائب لرقم الشريحة 3">
            <a:extLst>
              <a:ext uri="{FF2B5EF4-FFF2-40B4-BE49-F238E27FC236}">
                <a16:creationId xmlns:a16="http://schemas.microsoft.com/office/drawing/2014/main" id="{FA047345-E5AC-ED4B-88D6-5B1E8DFE6A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A526CF-CF08-5041-9808-86B906AD2564}" type="slidenum">
              <a:rPr lang="en-US" altLang="en-US" smtClean="0"/>
              <a:pPr/>
              <a:t>11</a:t>
            </a:fld>
            <a:endParaRPr lang="en-US" altLang="en-US"/>
          </a:p>
        </p:txBody>
      </p:sp>
    </p:spTree>
    <p:extLst>
      <p:ext uri="{BB962C8B-B14F-4D97-AF65-F5344CB8AC3E}">
        <p14:creationId xmlns:p14="http://schemas.microsoft.com/office/powerpoint/2010/main" val="31650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عنصر نائب لصورة الشريحة 1">
            <a:extLst>
              <a:ext uri="{FF2B5EF4-FFF2-40B4-BE49-F238E27FC236}">
                <a16:creationId xmlns:a16="http://schemas.microsoft.com/office/drawing/2014/main" id="{4271E057-FD67-5544-85D6-DD4D9CD8133B}"/>
              </a:ext>
            </a:extLst>
          </p:cNvPr>
          <p:cNvSpPr>
            <a:spLocks noGrp="1" noRot="1" noChangeAspect="1" noChangeArrowheads="1" noTextEdit="1"/>
          </p:cNvSpPr>
          <p:nvPr>
            <p:ph type="sldImg"/>
          </p:nvPr>
        </p:nvSpPr>
        <p:spPr>
          <a:ln/>
        </p:spPr>
      </p:sp>
      <p:sp>
        <p:nvSpPr>
          <p:cNvPr id="39938" name="عنصر نائب للملاحظات 2">
            <a:extLst>
              <a:ext uri="{FF2B5EF4-FFF2-40B4-BE49-F238E27FC236}">
                <a16:creationId xmlns:a16="http://schemas.microsoft.com/office/drawing/2014/main" id="{E589D77E-28B9-A442-875A-590C4FBE21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Comment les informations sont-elles publiées sur le CEPRB?</a:t>
            </a:r>
            <a:endParaRPr lang="en-US" altLang="ar-TN" i="1"/>
          </a:p>
          <a:p>
            <a:r>
              <a:rPr lang="fr-FR" altLang="ar-TN" i="1"/>
              <a:t>- Les informations sont publiées dans le CEPRB au moyen de modèles normalisés connus sous le nom de </a:t>
            </a:r>
            <a:r>
              <a:rPr lang="fr-FR" altLang="ar-TN" b="1" i="1"/>
              <a:t>Formats Communs</a:t>
            </a:r>
            <a:r>
              <a:rPr lang="fr-FR" altLang="ar-TN" i="1"/>
              <a:t> qui spécifient les informations requises »</a:t>
            </a:r>
            <a:endParaRPr lang="en-US" altLang="ar-TN" i="1"/>
          </a:p>
          <a:p>
            <a:r>
              <a:rPr lang="fr-FR" altLang="ar-TN" i="1"/>
              <a:t>- Les </a:t>
            </a:r>
            <a:r>
              <a:rPr lang="fr-FR" altLang="ar-TN" b="1" i="1"/>
              <a:t>Formats Communs</a:t>
            </a:r>
            <a:r>
              <a:rPr lang="fr-FR" altLang="ar-TN" i="1"/>
              <a:t> sont destinés à faciliter l'indexation des informations et leur inclusion dans les bases de données, ce qui simplifie la recherche et la localisation des informations dans les bases de données du CEPRB</a:t>
            </a:r>
            <a:endParaRPr lang="en-US" altLang="ar-TN" i="1"/>
          </a:p>
        </p:txBody>
      </p:sp>
      <p:sp>
        <p:nvSpPr>
          <p:cNvPr id="39939" name="عنصر نائب لرقم الشريحة 3">
            <a:extLst>
              <a:ext uri="{FF2B5EF4-FFF2-40B4-BE49-F238E27FC236}">
                <a16:creationId xmlns:a16="http://schemas.microsoft.com/office/drawing/2014/main" id="{DF33768E-E9A8-BB4B-9D72-49049AC85D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76B9F7-DA98-0241-B0DF-6A2E3353B888}" type="slidenum">
              <a:rPr lang="en-US" altLang="en-US" smtClean="0"/>
              <a:pPr/>
              <a:t>12</a:t>
            </a:fld>
            <a:endParaRPr lang="en-US" altLang="en-US"/>
          </a:p>
        </p:txBody>
      </p:sp>
    </p:spTree>
    <p:extLst>
      <p:ext uri="{BB962C8B-B14F-4D97-AF65-F5344CB8AC3E}">
        <p14:creationId xmlns:p14="http://schemas.microsoft.com/office/powerpoint/2010/main" val="420261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2C067F45-1814-6D4C-AA93-F78550327430}"/>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4BAFE057-3EC5-BE4E-BAC2-3F015DC62C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Les </a:t>
            </a:r>
            <a:r>
              <a:rPr lang="fr-FR" altLang="ar-TN" b="1" i="1"/>
              <a:t>Formats Communs</a:t>
            </a:r>
            <a:r>
              <a:rPr lang="fr-FR" altLang="ar-TN" i="1"/>
              <a:t> sont des formulaires de saisie des données qui peuvent être téléchargés sous forme de fichier Word, dans l'une des langues des Nations Unies</a:t>
            </a:r>
            <a:endParaRPr lang="en-US" altLang="ar-TN" i="1"/>
          </a:p>
          <a:p>
            <a:r>
              <a:rPr lang="fr-FR" altLang="ar-TN" i="1"/>
              <a:t>Des </a:t>
            </a:r>
            <a:r>
              <a:rPr lang="fr-FR" altLang="ar-TN" b="1" i="1"/>
              <a:t>Formats Communs</a:t>
            </a:r>
            <a:r>
              <a:rPr lang="fr-FR" altLang="ar-TN" i="1"/>
              <a:t> hors ligne peuvent être utilisés pour collecter les informations requises auprès des services nationaux avant d'être enregistrés en ligne à l'aide du centre de gestion du CEPRB.</a:t>
            </a:r>
            <a:endParaRPr lang="en-US" altLang="ar-TN" i="1"/>
          </a:p>
        </p:txBody>
      </p:sp>
      <p:sp>
        <p:nvSpPr>
          <p:cNvPr id="41987" name="Slide Number Placeholder 3">
            <a:extLst>
              <a:ext uri="{FF2B5EF4-FFF2-40B4-BE49-F238E27FC236}">
                <a16:creationId xmlns:a16="http://schemas.microsoft.com/office/drawing/2014/main" id="{5F2B65A2-9342-B64E-8F80-6555A56DBB5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9ABD38-7F3D-964C-AFDD-11D35E515F22}" type="slidenum">
              <a:rPr lang="en-US" altLang="en-US" smtClean="0"/>
              <a:pPr/>
              <a:t>13</a:t>
            </a:fld>
            <a:endParaRPr lang="en-US" altLang="en-US"/>
          </a:p>
        </p:txBody>
      </p:sp>
    </p:spTree>
    <p:extLst>
      <p:ext uri="{BB962C8B-B14F-4D97-AF65-F5344CB8AC3E}">
        <p14:creationId xmlns:p14="http://schemas.microsoft.com/office/powerpoint/2010/main" val="4058491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عنصر نائب لصورة الشريحة 1">
            <a:extLst>
              <a:ext uri="{FF2B5EF4-FFF2-40B4-BE49-F238E27FC236}">
                <a16:creationId xmlns:a16="http://schemas.microsoft.com/office/drawing/2014/main" id="{7A5A3F69-135E-7C4B-841D-CB11FDEA7631}"/>
              </a:ext>
            </a:extLst>
          </p:cNvPr>
          <p:cNvSpPr>
            <a:spLocks noGrp="1" noRot="1" noChangeAspect="1" noChangeArrowheads="1" noTextEdit="1"/>
          </p:cNvSpPr>
          <p:nvPr>
            <p:ph type="sldImg"/>
          </p:nvPr>
        </p:nvSpPr>
        <p:spPr>
          <a:ln/>
        </p:spPr>
      </p:sp>
      <p:sp>
        <p:nvSpPr>
          <p:cNvPr id="44034" name="عنصر نائب للملاحظات 2">
            <a:extLst>
              <a:ext uri="{FF2B5EF4-FFF2-40B4-BE49-F238E27FC236}">
                <a16:creationId xmlns:a16="http://schemas.microsoft.com/office/drawing/2014/main" id="{B5120D3F-1D84-E848-8168-FCB2E00CDD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2 catégories de dossiers existent sur le CEPRB, à savoir:</a:t>
            </a:r>
            <a:endParaRPr lang="en-US" altLang="ar-TN" i="1"/>
          </a:p>
          <a:p>
            <a:r>
              <a:rPr lang="fr-FR" altLang="ar-TN" i="1"/>
              <a:t>► Les Dossiers Nationaux, et</a:t>
            </a:r>
            <a:endParaRPr lang="en-US" altLang="ar-TN" i="1"/>
          </a:p>
          <a:p>
            <a:r>
              <a:rPr lang="fr-FR" altLang="ar-TN" i="1"/>
              <a:t>► les Dossiers de Référence.</a:t>
            </a:r>
            <a:endParaRPr lang="en-US" altLang="ar-TN" i="1"/>
          </a:p>
          <a:p>
            <a:endParaRPr lang="en-US" altLang="ar-TN"/>
          </a:p>
        </p:txBody>
      </p:sp>
      <p:sp>
        <p:nvSpPr>
          <p:cNvPr id="44035" name="عنصر نائب لرقم الشريحة 3">
            <a:extLst>
              <a:ext uri="{FF2B5EF4-FFF2-40B4-BE49-F238E27FC236}">
                <a16:creationId xmlns:a16="http://schemas.microsoft.com/office/drawing/2014/main" id="{FDF2A758-05ED-9B41-AC4D-711AE8867E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CF6098-F939-434E-A8D2-713D8004BA0E}" type="slidenum">
              <a:rPr lang="en-US" altLang="en-US" smtClean="0"/>
              <a:pPr/>
              <a:t>14</a:t>
            </a:fld>
            <a:endParaRPr lang="en-US" altLang="en-US"/>
          </a:p>
        </p:txBody>
      </p:sp>
    </p:spTree>
    <p:extLst>
      <p:ext uri="{BB962C8B-B14F-4D97-AF65-F5344CB8AC3E}">
        <p14:creationId xmlns:p14="http://schemas.microsoft.com/office/powerpoint/2010/main" val="19701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F2431ABD-518A-D64B-AA35-4CDCCE544373}"/>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304FC62F-C982-734A-93FE-B38150F164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Les Enregistrements Nationaux:</a:t>
            </a:r>
            <a:endParaRPr lang="en-US" altLang="ar-TN" i="1"/>
          </a:p>
          <a:p>
            <a:r>
              <a:rPr lang="fr-FR" altLang="ar-TN" i="1"/>
              <a:t>- Contiennent les informations officielles et obligatoires,</a:t>
            </a:r>
            <a:endParaRPr lang="en-US" altLang="ar-TN" i="1"/>
          </a:p>
          <a:p>
            <a:r>
              <a:rPr lang="fr-FR" altLang="ar-TN" i="1"/>
              <a:t>- Ne peuvent être enregistrés que par les Correspondants Nationaux et les Utilisateurs Nationaux Autorisés,</a:t>
            </a:r>
            <a:endParaRPr lang="en-US" altLang="ar-TN" i="1"/>
          </a:p>
          <a:p>
            <a:r>
              <a:rPr lang="fr-FR" altLang="ar-TN" i="1"/>
              <a:t>- Doivent être approuvés par le </a:t>
            </a:r>
            <a:r>
              <a:rPr lang="fr-FR" altLang="ar-TN" i="1" u="sng"/>
              <a:t>CN du CEPRB</a:t>
            </a:r>
            <a:r>
              <a:rPr lang="fr-FR" altLang="ar-TN" i="1"/>
              <a:t> du pays pour être publiés.</a:t>
            </a:r>
            <a:endParaRPr lang="en-US" altLang="ar-TN" i="1"/>
          </a:p>
          <a:p>
            <a:pPr>
              <a:buFont typeface="Wingdings" pitchFamily="2" charset="2"/>
              <a:buNone/>
            </a:pPr>
            <a:endParaRPr lang="en-US" altLang="en-US"/>
          </a:p>
        </p:txBody>
      </p:sp>
      <p:sp>
        <p:nvSpPr>
          <p:cNvPr id="46083" name="Slide Number Placeholder 3">
            <a:extLst>
              <a:ext uri="{FF2B5EF4-FFF2-40B4-BE49-F238E27FC236}">
                <a16:creationId xmlns:a16="http://schemas.microsoft.com/office/drawing/2014/main" id="{07791DB7-B00B-6F4F-B2F9-AD29BB3A47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76BC41-35DC-9A46-A7EA-5AF040713AE9}" type="slidenum">
              <a:rPr lang="en-US" altLang="en-US" smtClean="0"/>
              <a:pPr/>
              <a:t>15</a:t>
            </a:fld>
            <a:endParaRPr lang="en-US" altLang="en-US"/>
          </a:p>
        </p:txBody>
      </p:sp>
    </p:spTree>
    <p:extLst>
      <p:ext uri="{BB962C8B-B14F-4D97-AF65-F5344CB8AC3E}">
        <p14:creationId xmlns:p14="http://schemas.microsoft.com/office/powerpoint/2010/main" val="98664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AF8AF2C0-533F-6842-8B5A-73979E165E93}"/>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24D86B3A-A675-6740-AB26-F985CC8351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La catégorie des Dossiers nationaux comprend les dossiers:</a:t>
            </a:r>
            <a:endParaRPr lang="en-US" altLang="ar-TN" i="1"/>
          </a:p>
          <a:p>
            <a:r>
              <a:rPr lang="fr-FR" altLang="ar-TN" i="1"/>
              <a:t>► des Autorités Nationales Compétentes (ANC),</a:t>
            </a:r>
            <a:endParaRPr lang="en-US" altLang="ar-TN" i="1"/>
          </a:p>
          <a:p>
            <a:r>
              <a:rPr lang="fr-FR" altLang="ar-TN" i="1"/>
              <a:t>► des Autorités Compétentes du Protocole Additionnel (SPCA),</a:t>
            </a:r>
            <a:endParaRPr lang="en-US" altLang="ar-TN" i="1"/>
          </a:p>
          <a:p>
            <a:r>
              <a:rPr lang="fr-FR" altLang="ar-TN" i="1"/>
              <a:t>►des  Lois, Règlements, Directives et Accords (LAW) sur la biosécurité,</a:t>
            </a:r>
            <a:endParaRPr lang="en-US" altLang="ar-TN" i="1"/>
          </a:p>
          <a:p>
            <a:r>
              <a:rPr lang="fr-FR" altLang="ar-TN" i="1"/>
              <a:t>► des Décisions des pays ou toute autre communication (DEC),</a:t>
            </a:r>
            <a:endParaRPr lang="en-US" altLang="ar-TN" i="1"/>
          </a:p>
          <a:p>
            <a:r>
              <a:rPr lang="fr-FR" altLang="ar-TN" i="1"/>
              <a:t>► des Évaluations des risques générées par un processus réglementaire (RA),</a:t>
            </a:r>
            <a:endParaRPr lang="en-US" altLang="ar-TN" i="1"/>
          </a:p>
          <a:p>
            <a:r>
              <a:rPr lang="fr-FR" altLang="ar-TN" i="1"/>
              <a:t>► des Sites Web ou bases de données nationaux sur la biosécurité (NDB),</a:t>
            </a:r>
            <a:endParaRPr lang="en-US" altLang="ar-TN" i="1"/>
          </a:p>
          <a:p>
            <a:r>
              <a:rPr lang="fr-FR" altLang="ar-TN" i="1"/>
              <a:t>► des Rapports nationaux sur la mise en œuvre du Protocole de Cartagena sur la prévention des risques biotechnologiques (NR),</a:t>
            </a:r>
            <a:endParaRPr lang="en-US" altLang="ar-TN" i="1"/>
          </a:p>
          <a:p>
            <a:r>
              <a:rPr lang="fr-FR" altLang="ar-TN" i="1"/>
              <a:t>► des Experts en biosécurité (EXP),</a:t>
            </a:r>
            <a:endParaRPr lang="en-US" altLang="ar-TN" i="1"/>
          </a:p>
          <a:p>
            <a:r>
              <a:rPr lang="fr-FR" altLang="ar-TN" i="1"/>
              <a:t>► des Profils de pays pour le CEPRB (BCP).</a:t>
            </a:r>
            <a:endParaRPr lang="en-US" altLang="ar-TN" i="1"/>
          </a:p>
        </p:txBody>
      </p:sp>
      <p:sp>
        <p:nvSpPr>
          <p:cNvPr id="48131" name="Slide Number Placeholder 3">
            <a:extLst>
              <a:ext uri="{FF2B5EF4-FFF2-40B4-BE49-F238E27FC236}">
                <a16:creationId xmlns:a16="http://schemas.microsoft.com/office/drawing/2014/main" id="{DF0B5BE8-507B-CE4D-8EF6-4D413603FD2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0DEF05-81D6-9B4B-9A7A-47E342456A6D}" type="slidenum">
              <a:rPr lang="en-US" altLang="en-US" smtClean="0"/>
              <a:pPr/>
              <a:t>16</a:t>
            </a:fld>
            <a:endParaRPr lang="en-US" altLang="en-US"/>
          </a:p>
        </p:txBody>
      </p:sp>
    </p:spTree>
    <p:extLst>
      <p:ext uri="{BB962C8B-B14F-4D97-AF65-F5344CB8AC3E}">
        <p14:creationId xmlns:p14="http://schemas.microsoft.com/office/powerpoint/2010/main" val="246086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87CEF97-67C1-E94A-B70C-E61207E091C1}"/>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85C47C6D-6953-1641-A9B7-E54D5B966F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fr-FR" altLang="ar-TN" i="1"/>
              <a:t>Les dossiers des Correspondants nationaux sont également des dossiers nationaux mais ne peuvent être enregistrés et publiés que par le Secrétariat de la CDB, sur réception d'une communication écrite officielle d'un gouvernement.</a:t>
            </a:r>
            <a:endParaRPr lang="en-US" altLang="ar-TN" i="1"/>
          </a:p>
          <a:p>
            <a:pPr>
              <a:buFont typeface="Wingdings" pitchFamily="2" charset="2"/>
              <a:buNone/>
            </a:pPr>
            <a:endParaRPr lang="en-US" altLang="en-US"/>
          </a:p>
        </p:txBody>
      </p:sp>
      <p:sp>
        <p:nvSpPr>
          <p:cNvPr id="50179" name="Slide Number Placeholder 3">
            <a:extLst>
              <a:ext uri="{FF2B5EF4-FFF2-40B4-BE49-F238E27FC236}">
                <a16:creationId xmlns:a16="http://schemas.microsoft.com/office/drawing/2014/main" id="{A894B1EA-D86A-B446-814B-1612F1E225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8A39EF-327E-934E-9B7C-826397BDDAF9}" type="slidenum">
              <a:rPr lang="en-US" altLang="en-US" smtClean="0"/>
              <a:pPr/>
              <a:t>17</a:t>
            </a:fld>
            <a:endParaRPr lang="en-US" altLang="en-US"/>
          </a:p>
        </p:txBody>
      </p:sp>
    </p:spTree>
    <p:extLst>
      <p:ext uri="{BB962C8B-B14F-4D97-AF65-F5344CB8AC3E}">
        <p14:creationId xmlns:p14="http://schemas.microsoft.com/office/powerpoint/2010/main" val="264300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0BB4DBD4-E8F0-314C-96B1-C3E1AB7F7A81}"/>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1EBEBC5E-765C-1441-A048-28426E8B75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La deuxième catégorie de dossiers est celle des Dossiers de référence.</a:t>
            </a:r>
            <a:endParaRPr lang="en-US" altLang="ar-TN" i="1"/>
          </a:p>
          <a:p>
            <a:r>
              <a:rPr lang="fr-FR" altLang="ar-TN" i="1"/>
              <a:t>Les Dossiers de référence:</a:t>
            </a:r>
            <a:endParaRPr lang="en-US" altLang="ar-TN" i="1"/>
          </a:p>
          <a:p>
            <a:r>
              <a:rPr lang="fr-FR" altLang="ar-TN" i="1"/>
              <a:t>- Contiennent des informations volontaires,</a:t>
            </a:r>
            <a:endParaRPr lang="en-US" altLang="ar-TN" i="1"/>
          </a:p>
          <a:p>
            <a:r>
              <a:rPr lang="fr-FR" altLang="ar-TN" i="1"/>
              <a:t>- Peuvent être enregistrés par tout utilisateur tel que CN, UNA et les utilisateurs généraux tels que des chercheurs ou / et des organisations non gouvernementales,</a:t>
            </a:r>
            <a:endParaRPr lang="en-US" altLang="ar-TN" i="1"/>
          </a:p>
          <a:p>
            <a:r>
              <a:rPr lang="fr-FR" altLang="ar-TN" i="1"/>
              <a:t>- Sont publiés après avoir été vérifiés par le Secrétariat de la Convention sur la diversité biologique.</a:t>
            </a:r>
            <a:endParaRPr lang="en-US" altLang="ar-TN" i="1"/>
          </a:p>
          <a:p>
            <a:pPr>
              <a:buFont typeface="Wingdings" pitchFamily="2" charset="2"/>
              <a:buNone/>
            </a:pPr>
            <a:endParaRPr lang="en-US" altLang="en-US"/>
          </a:p>
        </p:txBody>
      </p:sp>
      <p:sp>
        <p:nvSpPr>
          <p:cNvPr id="52227" name="Slide Number Placeholder 3">
            <a:extLst>
              <a:ext uri="{FF2B5EF4-FFF2-40B4-BE49-F238E27FC236}">
                <a16:creationId xmlns:a16="http://schemas.microsoft.com/office/drawing/2014/main" id="{033AED3D-A67B-C544-970E-100F5EF31C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6E70EE-D776-C54D-B891-D7F4DB23481F}" type="slidenum">
              <a:rPr lang="en-US" altLang="en-US" smtClean="0"/>
              <a:pPr/>
              <a:t>18</a:t>
            </a:fld>
            <a:endParaRPr lang="en-US" altLang="en-US"/>
          </a:p>
        </p:txBody>
      </p:sp>
    </p:spTree>
    <p:extLst>
      <p:ext uri="{BB962C8B-B14F-4D97-AF65-F5344CB8AC3E}">
        <p14:creationId xmlns:p14="http://schemas.microsoft.com/office/powerpoint/2010/main" val="244677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C54E3FC1-0AF9-1249-9375-1C6E33DE5AB0}"/>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CA17B3F6-5088-0B4B-A7CE-DF70DD0A1E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Les Dossiers de référence comprennent:</a:t>
            </a:r>
            <a:endParaRPr lang="en-US" altLang="ar-TN" i="1"/>
          </a:p>
          <a:p>
            <a:r>
              <a:rPr lang="fr-FR" altLang="ar-TN" i="1"/>
              <a:t>► les ressources de la Bibliothèque virtuelle de biosécurité (VLR),</a:t>
            </a:r>
            <a:endParaRPr lang="en-US" altLang="ar-TN" i="1"/>
          </a:p>
          <a:p>
            <a:r>
              <a:rPr lang="fr-FR" altLang="ar-TN" i="1"/>
              <a:t>► les Organisations de biosécurité (ORG),</a:t>
            </a:r>
            <a:endParaRPr lang="en-US" altLang="ar-TN" i="1"/>
          </a:p>
          <a:p>
            <a:r>
              <a:rPr lang="fr-FR" altLang="ar-TN" i="1"/>
              <a:t>► les Laboratoires de détection et d'identification des OVM (LAB),</a:t>
            </a:r>
            <a:endParaRPr lang="en-US" altLang="ar-TN" i="1"/>
          </a:p>
          <a:p>
            <a:r>
              <a:rPr lang="fr-FR" altLang="ar-TN" i="1"/>
              <a:t>► les Organismes vivants modifiés (OVM),</a:t>
            </a:r>
            <a:endParaRPr lang="en-US" altLang="ar-TN" i="1"/>
          </a:p>
          <a:p>
            <a:r>
              <a:rPr lang="fr-FR" altLang="ar-TN" i="1"/>
              <a:t>►les Éléments génétiques (GENE),</a:t>
            </a:r>
            <a:endParaRPr lang="en-US" altLang="ar-TN" i="1"/>
          </a:p>
          <a:p>
            <a:r>
              <a:rPr lang="fr-FR" altLang="ar-TN" i="1"/>
              <a:t>► les Organismes (ORGA),</a:t>
            </a:r>
            <a:endParaRPr lang="en-US" altLang="ar-TN" i="1"/>
          </a:p>
          <a:p>
            <a:r>
              <a:rPr lang="fr-FR" altLang="ar-TN" i="1"/>
              <a:t>► les Évaluations des risques générées par un processus indépendant ou non réglementaire (IRA),</a:t>
            </a:r>
            <a:endParaRPr lang="en-US" altLang="ar-TN" i="1"/>
          </a:p>
          <a:p>
            <a:r>
              <a:rPr lang="fr-FR" altLang="ar-TN" i="1"/>
              <a:t>► les Initiatives de renforcement des capacités (CBI),</a:t>
            </a:r>
            <a:endParaRPr lang="en-US" altLang="ar-TN" i="1"/>
          </a:p>
          <a:p>
            <a:r>
              <a:rPr lang="fr-FR" altLang="ar-TN" i="1"/>
              <a:t>► les Nouvelles du CEPRB (BCHN).</a:t>
            </a:r>
            <a:endParaRPr lang="en-US" altLang="ar-TN" i="1"/>
          </a:p>
        </p:txBody>
      </p:sp>
      <p:sp>
        <p:nvSpPr>
          <p:cNvPr id="54275" name="Slide Number Placeholder 3">
            <a:extLst>
              <a:ext uri="{FF2B5EF4-FFF2-40B4-BE49-F238E27FC236}">
                <a16:creationId xmlns:a16="http://schemas.microsoft.com/office/drawing/2014/main" id="{A80B70C1-0605-6B4F-863C-4D79422551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D7E95E-50BC-8743-91E9-180B39F0EDB9}" type="slidenum">
              <a:rPr lang="en-US" altLang="en-US" smtClean="0"/>
              <a:pPr/>
              <a:t>19</a:t>
            </a:fld>
            <a:endParaRPr lang="en-US" altLang="en-US"/>
          </a:p>
        </p:txBody>
      </p:sp>
    </p:spTree>
    <p:extLst>
      <p:ext uri="{BB962C8B-B14F-4D97-AF65-F5344CB8AC3E}">
        <p14:creationId xmlns:p14="http://schemas.microsoft.com/office/powerpoint/2010/main" val="235034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25CDD1C5-46DE-6142-8DA1-6C1C0175A8E9}"/>
              </a:ext>
            </a:extLst>
          </p:cNvPr>
          <p:cNvSpPr>
            <a:spLocks noGrp="1" noRot="1" noChangeAspect="1" noTextEdit="1"/>
          </p:cNvSpPr>
          <p:nvPr>
            <p:ph type="sldImg"/>
          </p:nvPr>
        </p:nvSpPr>
        <p:spPr>
          <a:ln/>
        </p:spPr>
      </p:sp>
      <p:sp>
        <p:nvSpPr>
          <p:cNvPr id="32771" name="Espace réservé des commentaires 2">
            <a:extLst>
              <a:ext uri="{FF2B5EF4-FFF2-40B4-BE49-F238E27FC236}">
                <a16:creationId xmlns:a16="http://schemas.microsoft.com/office/drawing/2014/main" id="{CCC28528-0DD8-234D-AEC2-DD67F5F7BD6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TN">
              <a:latin typeface="Times New Roman" panose="02020603050405020304" pitchFamily="18" charset="0"/>
            </a:endParaRPr>
          </a:p>
        </p:txBody>
      </p:sp>
      <p:sp>
        <p:nvSpPr>
          <p:cNvPr id="32772" name="Espace réservé du numéro de diapositive 3">
            <a:extLst>
              <a:ext uri="{FF2B5EF4-FFF2-40B4-BE49-F238E27FC236}">
                <a16:creationId xmlns:a16="http://schemas.microsoft.com/office/drawing/2014/main" id="{6AA8B242-F1D3-0A41-943E-06D75E15B28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4C1755-5597-B14D-B815-37F7B7036933}" type="slidenum">
              <a:rPr lang="en-US" altLang="en-TN" sz="1200"/>
              <a:pPr/>
              <a:t>2</a:t>
            </a:fld>
            <a:endParaRPr lang="en-US" altLang="en-TN" sz="1200"/>
          </a:p>
        </p:txBody>
      </p:sp>
    </p:spTree>
    <p:extLst>
      <p:ext uri="{BB962C8B-B14F-4D97-AF65-F5344CB8AC3E}">
        <p14:creationId xmlns:p14="http://schemas.microsoft.com/office/powerpoint/2010/main" val="399311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B0948932-A4AA-B44D-87D6-6DF4555CC94C}"/>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50776DA2-F1A8-064D-8F7C-033BE728CE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fr-FR" altLang="ar-TN" i="1"/>
              <a:t>Les dossiers des Organisations de Biosécurité et des Laboratoires pour la détection et l'identification des OVM constituaient auparavant une seule catégorie d'enregistrement dans l'ancienne plateforme du CEPRB, mais maintenant ils ont été séparés.</a:t>
            </a:r>
            <a:endParaRPr lang="en-US" altLang="ar-TN" i="1"/>
          </a:p>
          <a:p>
            <a:pPr>
              <a:buFont typeface="Wingdings" pitchFamily="2" charset="2"/>
              <a:buNone/>
            </a:pPr>
            <a:endParaRPr lang="en-US" altLang="en-US"/>
          </a:p>
        </p:txBody>
      </p:sp>
      <p:sp>
        <p:nvSpPr>
          <p:cNvPr id="56323" name="Slide Number Placeholder 3">
            <a:extLst>
              <a:ext uri="{FF2B5EF4-FFF2-40B4-BE49-F238E27FC236}">
                <a16:creationId xmlns:a16="http://schemas.microsoft.com/office/drawing/2014/main" id="{41C441A0-E1F9-AB4D-97CF-88A7601131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BE8E1F-96CA-5641-9C73-7F1B39739C8B}" type="slidenum">
              <a:rPr lang="en-US" altLang="en-US" smtClean="0"/>
              <a:pPr/>
              <a:t>20</a:t>
            </a:fld>
            <a:endParaRPr lang="en-US" altLang="en-US"/>
          </a:p>
        </p:txBody>
      </p:sp>
    </p:spTree>
    <p:extLst>
      <p:ext uri="{BB962C8B-B14F-4D97-AF65-F5344CB8AC3E}">
        <p14:creationId xmlns:p14="http://schemas.microsoft.com/office/powerpoint/2010/main" val="416992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3F4E4BBC-A3CB-3A45-8762-834EC74D3821}"/>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33C6B975-7C24-BF43-82D7-37F94331A9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 - Le dossier d'informations de contact est un autre type de dossier qui peut être enregistré par n'importe quel utilisateur,</a:t>
            </a:r>
            <a:endParaRPr lang="en-US" altLang="ar-TN" i="1"/>
          </a:p>
          <a:p>
            <a:r>
              <a:rPr lang="fr-FR" altLang="ar-TN" i="1"/>
              <a:t>- Une fois les coordonnées de contact sont enregistrées, elles peuvent être utilisées dans plusieurs dossiers,</a:t>
            </a:r>
            <a:endParaRPr lang="en-US" altLang="ar-TN" i="1"/>
          </a:p>
          <a:p>
            <a:r>
              <a:rPr lang="fr-FR" altLang="ar-TN" i="1"/>
              <a:t>- Il simplifie le processus d'enregistrement pour les utilisateurs. Cependant, lors de la recherche sur le portail Central du CEPRB, il n'est pas projeté comme un enregistrement autonome mais comme une partie d'un enregistrement.   </a:t>
            </a:r>
            <a:endParaRPr lang="en-US" altLang="ar-TN" i="1"/>
          </a:p>
          <a:p>
            <a:r>
              <a:rPr lang="fr-FR" altLang="ar-TN" i="1"/>
              <a:t>.</a:t>
            </a:r>
            <a:endParaRPr lang="en-US" altLang="ar-TN" i="1"/>
          </a:p>
          <a:p>
            <a:r>
              <a:rPr lang="en-US" altLang="ar-TN" i="1"/>
              <a:t> </a:t>
            </a:r>
            <a:endParaRPr lang="en-US" altLang="en-US"/>
          </a:p>
        </p:txBody>
      </p:sp>
      <p:sp>
        <p:nvSpPr>
          <p:cNvPr id="58371" name="Slide Number Placeholder 3">
            <a:extLst>
              <a:ext uri="{FF2B5EF4-FFF2-40B4-BE49-F238E27FC236}">
                <a16:creationId xmlns:a16="http://schemas.microsoft.com/office/drawing/2014/main" id="{9EEB323C-E9D0-B441-8EA0-1CC3F6DCA2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44078B-DEE1-9B4C-854D-73CBD8BDD8C1}" type="slidenum">
              <a:rPr lang="en-US" altLang="en-US" smtClean="0"/>
              <a:pPr/>
              <a:t>21</a:t>
            </a:fld>
            <a:endParaRPr lang="en-US" altLang="en-US"/>
          </a:p>
        </p:txBody>
      </p:sp>
    </p:spTree>
    <p:extLst>
      <p:ext uri="{BB962C8B-B14F-4D97-AF65-F5344CB8AC3E}">
        <p14:creationId xmlns:p14="http://schemas.microsoft.com/office/powerpoint/2010/main" val="1799246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55A511EE-EB46-3147-8B1E-35C2F0F3335D}"/>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3EC2C871-A3BD-0340-95E7-0D83A938EC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Comment s'inscrire en tant qu'utilisateur général au CEPRB?</a:t>
            </a:r>
            <a:endParaRPr lang="en-US" altLang="en-US" i="1"/>
          </a:p>
          <a:p>
            <a:r>
              <a:rPr lang="fr-FR" altLang="en-US" i="1"/>
              <a:t>Utilisez votre navigateur pour accéder au site de développement du nouveau portail central du CEPRB à l'adresse bch.cbddev.xyz</a:t>
            </a:r>
            <a:endParaRPr lang="en-US" altLang="en-US" i="1"/>
          </a:p>
          <a:p>
            <a:pPr>
              <a:buFont typeface="Wingdings" pitchFamily="2" charset="2"/>
              <a:buNone/>
            </a:pPr>
            <a:endParaRPr lang="en-US" altLang="en-US"/>
          </a:p>
        </p:txBody>
      </p:sp>
      <p:sp>
        <p:nvSpPr>
          <p:cNvPr id="21507" name="Slide Number Placeholder 3">
            <a:extLst>
              <a:ext uri="{FF2B5EF4-FFF2-40B4-BE49-F238E27FC236}">
                <a16:creationId xmlns:a16="http://schemas.microsoft.com/office/drawing/2014/main" id="{ECDEE125-9D89-E64B-B3C9-CB8EBB087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0CF396-41D0-0E44-BA14-BBE5440DBD3E}" type="slidenum">
              <a:rPr lang="en-US" altLang="en-US" smtClean="0"/>
              <a:pPr/>
              <a:t>22</a:t>
            </a:fld>
            <a:endParaRPr lang="en-US" altLang="en-US"/>
          </a:p>
        </p:txBody>
      </p:sp>
    </p:spTree>
    <p:extLst>
      <p:ext uri="{BB962C8B-B14F-4D97-AF65-F5344CB8AC3E}">
        <p14:creationId xmlns:p14="http://schemas.microsoft.com/office/powerpoint/2010/main" val="3965286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24F01AFF-29EF-8743-95D4-EE169A042AD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784FA7C-937E-6C46-9656-C025CEE2D23F}"/>
              </a:ext>
            </a:extLst>
          </p:cNvPr>
          <p:cNvSpPr>
            <a:spLocks noGrp="1"/>
          </p:cNvSpPr>
          <p:nvPr>
            <p:ph type="body" idx="1"/>
          </p:nvPr>
        </p:nvSpPr>
        <p:spPr/>
        <p:txBody>
          <a:bodyPr/>
          <a:lstStyle/>
          <a:p>
            <a:pPr>
              <a:defRPr/>
            </a:pPr>
            <a:r>
              <a:rPr lang="fr-FR" altLang="en-US" dirty="0">
                <a:solidFill>
                  <a:schemeClr val="accent6"/>
                </a:solidFill>
              </a:rPr>
              <a:t>L’adresse internet du CEPRB est </a:t>
            </a:r>
            <a:r>
              <a:rPr lang="fr-FR" altLang="en-US" dirty="0" err="1">
                <a:solidFill>
                  <a:schemeClr val="accent6"/>
                </a:solidFill>
              </a:rPr>
              <a:t>bch.cbd.int</a:t>
            </a:r>
            <a:endParaRPr lang="fr-FR" altLang="en-US" dirty="0">
              <a:solidFill>
                <a:schemeClr val="accent6"/>
              </a:solidFill>
            </a:endParaRPr>
          </a:p>
          <a:p>
            <a:pPr>
              <a:defRPr/>
            </a:pPr>
            <a:endParaRPr lang="fr-FR" dirty="0"/>
          </a:p>
        </p:txBody>
      </p:sp>
      <p:sp>
        <p:nvSpPr>
          <p:cNvPr id="23555" name="Slide Number Placeholder 3">
            <a:extLst>
              <a:ext uri="{FF2B5EF4-FFF2-40B4-BE49-F238E27FC236}">
                <a16:creationId xmlns:a16="http://schemas.microsoft.com/office/drawing/2014/main" id="{53A9731E-6796-0A4F-B59C-251DD2836C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E3B4C1-37F1-2544-B345-987598FF3141}" type="slidenum">
              <a:rPr lang="en-US" altLang="en-US" smtClean="0"/>
              <a:pPr/>
              <a:t>23</a:t>
            </a:fld>
            <a:endParaRPr lang="en-US" altLang="en-US"/>
          </a:p>
        </p:txBody>
      </p:sp>
    </p:spTree>
    <p:extLst>
      <p:ext uri="{BB962C8B-B14F-4D97-AF65-F5344CB8AC3E}">
        <p14:creationId xmlns:p14="http://schemas.microsoft.com/office/powerpoint/2010/main" val="3745441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F030381D-AB89-6D44-9C67-A1F783079C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4EA010-68E7-0E44-98A5-F305ECDB2790}" type="slidenum">
              <a:rPr lang="en-US" altLang="en-US" smtClean="0"/>
              <a:pPr/>
              <a:t>24</a:t>
            </a:fld>
            <a:endParaRPr lang="en-US" altLang="en-US"/>
          </a:p>
        </p:txBody>
      </p:sp>
      <p:sp>
        <p:nvSpPr>
          <p:cNvPr id="25602" name="Rectangle 2">
            <a:extLst>
              <a:ext uri="{FF2B5EF4-FFF2-40B4-BE49-F238E27FC236}">
                <a16:creationId xmlns:a16="http://schemas.microsoft.com/office/drawing/2014/main" id="{FB841E82-26A0-8F41-87C6-F72973945274}"/>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A568D5E-2A4A-9E4C-8FD1-2746194B4F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dirty="0"/>
              <a:t>Choisissez votre langue préférée dans le menu déroulant «EN».</a:t>
            </a:r>
            <a:endParaRPr lang="en-US" altLang="en-US" i="1" dirty="0"/>
          </a:p>
        </p:txBody>
      </p:sp>
    </p:spTree>
    <p:extLst>
      <p:ext uri="{BB962C8B-B14F-4D97-AF65-F5344CB8AC3E}">
        <p14:creationId xmlns:p14="http://schemas.microsoft.com/office/powerpoint/2010/main" val="3765603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894D9997-AFEE-9F48-899F-DB25AB7D2F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3F012F-BFC7-4F47-9C4F-26BEAA99DB18}" type="slidenum">
              <a:rPr lang="en-US" altLang="en-US" smtClean="0"/>
              <a:pPr/>
              <a:t>25</a:t>
            </a:fld>
            <a:endParaRPr lang="en-US" altLang="en-US"/>
          </a:p>
        </p:txBody>
      </p:sp>
      <p:sp>
        <p:nvSpPr>
          <p:cNvPr id="27650" name="Rectangle 2">
            <a:extLst>
              <a:ext uri="{FF2B5EF4-FFF2-40B4-BE49-F238E27FC236}">
                <a16:creationId xmlns:a16="http://schemas.microsoft.com/office/drawing/2014/main" id="{92021B3E-05E7-3B4C-8619-11F28A222695}"/>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BD62128-6928-C542-B727-6FE7ACB6F1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dirty="0"/>
              <a:t>Cliquez sur «se connecter»: une nouvelle boîte apparaîtra.</a:t>
            </a:r>
            <a:endParaRPr lang="en-US" altLang="en-US" i="1" dirty="0"/>
          </a:p>
        </p:txBody>
      </p:sp>
    </p:spTree>
    <p:extLst>
      <p:ext uri="{BB962C8B-B14F-4D97-AF65-F5344CB8AC3E}">
        <p14:creationId xmlns:p14="http://schemas.microsoft.com/office/powerpoint/2010/main" val="1555113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5840205C-CCDD-DB48-9BE3-D73EB1B885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EF74B3-4363-1041-8008-16D5B86657B9}" type="slidenum">
              <a:rPr lang="en-US" altLang="en-US" smtClean="0"/>
              <a:pPr/>
              <a:t>26</a:t>
            </a:fld>
            <a:endParaRPr lang="en-US" altLang="en-US"/>
          </a:p>
        </p:txBody>
      </p:sp>
      <p:sp>
        <p:nvSpPr>
          <p:cNvPr id="29698" name="Rectangle 2">
            <a:extLst>
              <a:ext uri="{FF2B5EF4-FFF2-40B4-BE49-F238E27FC236}">
                <a16:creationId xmlns:a16="http://schemas.microsoft.com/office/drawing/2014/main" id="{0AFAC892-F473-534B-A176-D2A7680308B1}"/>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C0A357B8-72AF-4346-B6BC-F10CB486BF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Continuez et cliquez sur «Créer un compte»: cela vous permet de devenir un utilisateur général du CEPRB, qui peut enregistrer des dossiers de référence dans le CEPRB via la page du Centre de gestion. </a:t>
            </a:r>
            <a:endParaRPr lang="en-US" altLang="en-US" i="1"/>
          </a:p>
        </p:txBody>
      </p:sp>
    </p:spTree>
    <p:extLst>
      <p:ext uri="{BB962C8B-B14F-4D97-AF65-F5344CB8AC3E}">
        <p14:creationId xmlns:p14="http://schemas.microsoft.com/office/powerpoint/2010/main" val="3281091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C3336CAF-B58A-1A4C-9CF6-B544CDD883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C1E2ED-2332-404D-AF3D-D49A72439869}" type="slidenum">
              <a:rPr lang="en-US" altLang="en-US" smtClean="0"/>
              <a:pPr/>
              <a:t>27</a:t>
            </a:fld>
            <a:endParaRPr lang="en-US" altLang="en-US"/>
          </a:p>
        </p:txBody>
      </p:sp>
      <p:sp>
        <p:nvSpPr>
          <p:cNvPr id="31746" name="Rectangle 2">
            <a:extLst>
              <a:ext uri="{FF2B5EF4-FFF2-40B4-BE49-F238E27FC236}">
                <a16:creationId xmlns:a16="http://schemas.microsoft.com/office/drawing/2014/main" id="{B5EC3210-8BB8-DA42-9254-159B923BF3F6}"/>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5E726890-9168-3A47-83A3-063219EEDD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Remplissez tous les champs obligatoires pour «Créer votre compte CBD» qui sera un compte unique pour tous les Centres d'échange de la CDB.</a:t>
            </a:r>
            <a:endParaRPr lang="en-US" altLang="en-US" i="1"/>
          </a:p>
        </p:txBody>
      </p:sp>
    </p:spTree>
    <p:extLst>
      <p:ext uri="{BB962C8B-B14F-4D97-AF65-F5344CB8AC3E}">
        <p14:creationId xmlns:p14="http://schemas.microsoft.com/office/powerpoint/2010/main" val="2887298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2DE28C8D-B34A-7C48-9778-7451BC0C78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02A19D-07D6-1F4F-BC2C-ED6723B0C381}" type="slidenum">
              <a:rPr lang="en-US" altLang="en-US" smtClean="0"/>
              <a:pPr/>
              <a:t>28</a:t>
            </a:fld>
            <a:endParaRPr lang="en-US" altLang="en-US"/>
          </a:p>
        </p:txBody>
      </p:sp>
      <p:sp>
        <p:nvSpPr>
          <p:cNvPr id="33794" name="Rectangle 2">
            <a:extLst>
              <a:ext uri="{FF2B5EF4-FFF2-40B4-BE49-F238E27FC236}">
                <a16:creationId xmlns:a16="http://schemas.microsoft.com/office/drawing/2014/main" id="{438D0187-7A2A-9541-8465-E8E789237311}"/>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93D5B24-C03B-4D43-8222-A48C6E4C13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Lors du choix de votre mot de passe assurez-vous de respecter les critères spécifiés,</a:t>
            </a:r>
            <a:endParaRPr lang="en-US" altLang="en-US" i="1"/>
          </a:p>
          <a:p>
            <a:r>
              <a:rPr lang="fr-FR" altLang="en-US" i="1"/>
              <a:t>Le mot de passe doit comporter au moins 10 caractères et doit contenir tous les éléments suivants:</a:t>
            </a:r>
            <a:endParaRPr lang="en-US" altLang="en-US" i="1"/>
          </a:p>
          <a:p>
            <a:r>
              <a:rPr lang="fr-FR" altLang="en-US" i="1"/>
              <a:t>- Un caractère minuscule,</a:t>
            </a:r>
            <a:endParaRPr lang="en-US" altLang="en-US" i="1"/>
          </a:p>
          <a:p>
            <a:r>
              <a:rPr lang="fr-FR" altLang="en-US" i="1"/>
              <a:t>- Un caractère majuscule,</a:t>
            </a:r>
            <a:endParaRPr lang="en-US" altLang="en-US" i="1"/>
          </a:p>
          <a:p>
            <a:r>
              <a:rPr lang="fr-FR" altLang="en-US" i="1"/>
              <a:t>- Un nombre, et</a:t>
            </a:r>
            <a:endParaRPr lang="en-US" altLang="en-US" i="1"/>
          </a:p>
          <a:p>
            <a:r>
              <a:rPr lang="fr-FR" altLang="en-US" i="1"/>
              <a:t>- Un caractère spécial.</a:t>
            </a:r>
            <a:endParaRPr lang="en-US" altLang="en-US" i="1"/>
          </a:p>
          <a:p>
            <a:r>
              <a:rPr lang="fr-FR" altLang="en-US" i="1"/>
              <a:t>Ensuite cliquez sur le bouton « soumettre ». </a:t>
            </a:r>
            <a:endParaRPr lang="en-US" altLang="en-US" i="1"/>
          </a:p>
          <a:p>
            <a:endParaRPr lang="en-US" altLang="en-US"/>
          </a:p>
        </p:txBody>
      </p:sp>
    </p:spTree>
    <p:extLst>
      <p:ext uri="{BB962C8B-B14F-4D97-AF65-F5344CB8AC3E}">
        <p14:creationId xmlns:p14="http://schemas.microsoft.com/office/powerpoint/2010/main" val="3694339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عنصر نائب لصورة الشريحة 1">
            <a:extLst>
              <a:ext uri="{FF2B5EF4-FFF2-40B4-BE49-F238E27FC236}">
                <a16:creationId xmlns:a16="http://schemas.microsoft.com/office/drawing/2014/main" id="{700CC5E3-0DFA-B54D-A4E2-7E6880107174}"/>
              </a:ext>
            </a:extLst>
          </p:cNvPr>
          <p:cNvSpPr>
            <a:spLocks noGrp="1" noRot="1" noChangeAspect="1" noChangeArrowheads="1" noTextEdit="1"/>
          </p:cNvSpPr>
          <p:nvPr>
            <p:ph type="sldImg"/>
          </p:nvPr>
        </p:nvSpPr>
        <p:spPr>
          <a:ln/>
        </p:spPr>
      </p:sp>
      <p:sp>
        <p:nvSpPr>
          <p:cNvPr id="35842" name="عنصر نائب للملاحظات 2">
            <a:extLst>
              <a:ext uri="{FF2B5EF4-FFF2-40B4-BE49-F238E27FC236}">
                <a16:creationId xmlns:a16="http://schemas.microsoft.com/office/drawing/2014/main" id="{47E9E600-BCD5-1841-8C68-A8FDC2DC68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Un message de confirmation s'affiche et un e-mail est envoyé à l'adresse e-mail que vous avez donnée contenant un lien d'activation.</a:t>
            </a:r>
            <a:endParaRPr lang="en-US" altLang="en-US" i="1"/>
          </a:p>
        </p:txBody>
      </p:sp>
      <p:sp>
        <p:nvSpPr>
          <p:cNvPr id="35843" name="عنصر نائب لرقم الشريحة 3">
            <a:extLst>
              <a:ext uri="{FF2B5EF4-FFF2-40B4-BE49-F238E27FC236}">
                <a16:creationId xmlns:a16="http://schemas.microsoft.com/office/drawing/2014/main" id="{AE3F3B5F-0F0E-8E40-8B62-76EFFF5353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3617C0-D964-AE42-A62B-337F6FB5E00D}" type="slidenum">
              <a:rPr lang="en-US" altLang="en-US" smtClean="0"/>
              <a:pPr/>
              <a:t>29</a:t>
            </a:fld>
            <a:endParaRPr lang="en-US" altLang="en-US"/>
          </a:p>
        </p:txBody>
      </p:sp>
    </p:spTree>
    <p:extLst>
      <p:ext uri="{BB962C8B-B14F-4D97-AF65-F5344CB8AC3E}">
        <p14:creationId xmlns:p14="http://schemas.microsoft.com/office/powerpoint/2010/main" val="37682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عنصر نائب لصورة الشريحة 1">
            <a:extLst>
              <a:ext uri="{FF2B5EF4-FFF2-40B4-BE49-F238E27FC236}">
                <a16:creationId xmlns:a16="http://schemas.microsoft.com/office/drawing/2014/main" id="{F7671640-7FAC-754B-BE58-C315AEC87837}"/>
              </a:ext>
            </a:extLst>
          </p:cNvPr>
          <p:cNvSpPr>
            <a:spLocks noGrp="1" noRot="1" noChangeAspect="1" noChangeArrowheads="1" noTextEdit="1"/>
          </p:cNvSpPr>
          <p:nvPr>
            <p:ph type="sldImg"/>
          </p:nvPr>
        </p:nvSpPr>
        <p:spPr>
          <a:ln/>
        </p:spPr>
      </p:sp>
      <p:sp>
        <p:nvSpPr>
          <p:cNvPr id="21506" name="عنصر نائب للملاحظات 2">
            <a:extLst>
              <a:ext uri="{FF2B5EF4-FFF2-40B4-BE49-F238E27FC236}">
                <a16:creationId xmlns:a16="http://schemas.microsoft.com/office/drawing/2014/main" id="{B4DE09B5-552E-A94A-9EDD-C0935C6544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 Pour commencer, essayons de répondre à cette question "pourquoi publions-nous des informations sur le CEPRB?"</a:t>
            </a:r>
            <a:endParaRPr lang="en-US" altLang="ar-TN" i="1"/>
          </a:p>
          <a:p>
            <a:r>
              <a:rPr lang="fr-FR" altLang="ar-TN" i="1"/>
              <a:t>L'article 20 du protocole de Cartagena sur "l'Échange d'Informations et le Centre d'Échange pour la Prévention des Risques Biotechnologiques" appelle les Parties au Protocole à communiquer au CEPRB certaines catégories d'informations. Celles-ci comprennent:</a:t>
            </a:r>
            <a:endParaRPr lang="en-US" altLang="ar-TN" i="1"/>
          </a:p>
          <a:p>
            <a:r>
              <a:rPr lang="fr-FR" altLang="ar-TN" i="1"/>
              <a:t>  ► Toutes les lois, réglementations et directives nationales en vigueur visant l'application du Protocole, ainsi que les informations requises par les Parties dans le cadre de la procédure d'accord préalable en connaissance de cause;</a:t>
            </a:r>
            <a:endParaRPr lang="en-US" altLang="ar-TN" i="1"/>
          </a:p>
          <a:p>
            <a:r>
              <a:rPr lang="fr-FR" altLang="ar-TN" i="1"/>
              <a:t>►</a:t>
            </a:r>
            <a:r>
              <a:rPr lang="fr-FR" altLang="ar-TN"/>
              <a:t> </a:t>
            </a:r>
            <a:r>
              <a:rPr lang="fr-FR" altLang="ar-TN" i="1"/>
              <a:t>Tout accord ou arrangement bilatéral, régional ou multilatéral;</a:t>
            </a:r>
            <a:endParaRPr lang="en-US" altLang="ar-TN" i="1"/>
          </a:p>
          <a:p>
            <a:r>
              <a:rPr lang="fr-FR" altLang="ar-TN" i="1"/>
              <a:t>► Les Résumés des évaluations des risques ou des études environnementales relatives aux OVM menées en application de sa réglementation, y compris, au besoin, des informations pertinentes concernant les produits dérivés;</a:t>
            </a:r>
            <a:endParaRPr lang="en-US" altLang="ar-TN" i="1"/>
          </a:p>
          <a:p>
            <a:r>
              <a:rPr lang="fr-FR" altLang="ar-TN" i="1"/>
              <a:t>►les Décisions finales concernant l'importation ou la libération d'OVM; et</a:t>
            </a:r>
            <a:endParaRPr lang="en-US" altLang="ar-TN" i="1"/>
          </a:p>
          <a:p>
            <a:r>
              <a:rPr lang="fr-FR" altLang="ar-TN" i="1"/>
              <a:t>►Les Rapports soumis en vertu de l'article 33, y compris ceux sur l'application de la procédure d'accord préalable en connaissance de cause.</a:t>
            </a:r>
            <a:endParaRPr lang="en-US" altLang="ar-TN" i="1"/>
          </a:p>
          <a:p>
            <a:endParaRPr lang="en-US" altLang="ar-TN"/>
          </a:p>
        </p:txBody>
      </p:sp>
      <p:sp>
        <p:nvSpPr>
          <p:cNvPr id="21507" name="عنصر نائب لرقم الشريحة 3">
            <a:extLst>
              <a:ext uri="{FF2B5EF4-FFF2-40B4-BE49-F238E27FC236}">
                <a16:creationId xmlns:a16="http://schemas.microsoft.com/office/drawing/2014/main" id="{4401D998-6D9D-4A4D-8F11-FCAC102123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A16AF7-018D-7649-96FE-66ABAB4DC558}" type="slidenum">
              <a:rPr lang="en-US" altLang="en-US" smtClean="0"/>
              <a:pPr/>
              <a:t>3</a:t>
            </a:fld>
            <a:endParaRPr lang="en-US" altLang="en-US"/>
          </a:p>
        </p:txBody>
      </p:sp>
    </p:spTree>
    <p:extLst>
      <p:ext uri="{BB962C8B-B14F-4D97-AF65-F5344CB8AC3E}">
        <p14:creationId xmlns:p14="http://schemas.microsoft.com/office/powerpoint/2010/main" val="2374711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عنصر نائب لصورة الشريحة 1">
            <a:extLst>
              <a:ext uri="{FF2B5EF4-FFF2-40B4-BE49-F238E27FC236}">
                <a16:creationId xmlns:a16="http://schemas.microsoft.com/office/drawing/2014/main" id="{8C42AFB2-B9C0-854E-9110-91D030852708}"/>
              </a:ext>
            </a:extLst>
          </p:cNvPr>
          <p:cNvSpPr>
            <a:spLocks noGrp="1" noRot="1" noChangeAspect="1" noChangeArrowheads="1" noTextEdit="1"/>
          </p:cNvSpPr>
          <p:nvPr>
            <p:ph type="sldImg"/>
          </p:nvPr>
        </p:nvSpPr>
        <p:spPr>
          <a:ln/>
        </p:spPr>
      </p:sp>
      <p:sp>
        <p:nvSpPr>
          <p:cNvPr id="37890" name="عنصر نائب للملاحظات 2">
            <a:extLst>
              <a:ext uri="{FF2B5EF4-FFF2-40B4-BE49-F238E27FC236}">
                <a16:creationId xmlns:a16="http://schemas.microsoft.com/office/drawing/2014/main" id="{63A51F91-3594-3C49-B053-1AC26525E6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Ouvrez l'e-mail reçu du Secrétariat et cliquez sur le lien d'activation du compte pour commencer à utiliser votre compte CDB.</a:t>
            </a:r>
            <a:endParaRPr lang="en-US" altLang="en-US" i="1"/>
          </a:p>
        </p:txBody>
      </p:sp>
      <p:sp>
        <p:nvSpPr>
          <p:cNvPr id="37891" name="عنصر نائب لرقم الشريحة 3">
            <a:extLst>
              <a:ext uri="{FF2B5EF4-FFF2-40B4-BE49-F238E27FC236}">
                <a16:creationId xmlns:a16="http://schemas.microsoft.com/office/drawing/2014/main" id="{4CA4C72D-2F10-004E-9FA2-6E86B2147F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7C550-86BF-0E4E-8E59-493295682055}" type="slidenum">
              <a:rPr lang="en-US" altLang="en-US" smtClean="0"/>
              <a:pPr/>
              <a:t>30</a:t>
            </a:fld>
            <a:endParaRPr lang="en-US" altLang="en-US"/>
          </a:p>
        </p:txBody>
      </p:sp>
    </p:spTree>
    <p:extLst>
      <p:ext uri="{BB962C8B-B14F-4D97-AF65-F5344CB8AC3E}">
        <p14:creationId xmlns:p14="http://schemas.microsoft.com/office/powerpoint/2010/main" val="2524683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عنصر نائب لصورة الشريحة 1">
            <a:extLst>
              <a:ext uri="{FF2B5EF4-FFF2-40B4-BE49-F238E27FC236}">
                <a16:creationId xmlns:a16="http://schemas.microsoft.com/office/drawing/2014/main" id="{4784F90E-A62A-3141-A27F-AB4F9E2F29E7}"/>
              </a:ext>
            </a:extLst>
          </p:cNvPr>
          <p:cNvSpPr>
            <a:spLocks noGrp="1" noRot="1" noChangeAspect="1" noChangeArrowheads="1" noTextEdit="1"/>
          </p:cNvSpPr>
          <p:nvPr>
            <p:ph type="sldImg"/>
          </p:nvPr>
        </p:nvSpPr>
        <p:spPr>
          <a:ln/>
        </p:spPr>
      </p:sp>
      <p:sp>
        <p:nvSpPr>
          <p:cNvPr id="39938" name="عنصر نائب للملاحظات 2">
            <a:extLst>
              <a:ext uri="{FF2B5EF4-FFF2-40B4-BE49-F238E27FC236}">
                <a16:creationId xmlns:a16="http://schemas.microsoft.com/office/drawing/2014/main" id="{E2DE46F0-B9A1-2044-9269-27A64913F1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Après l'activation, cliquez sur le lien «Se connecter», vous serez dirigé vers la page HUB de votre compte CDB.</a:t>
            </a:r>
            <a:endParaRPr lang="en-US" altLang="en-US" i="1"/>
          </a:p>
        </p:txBody>
      </p:sp>
      <p:sp>
        <p:nvSpPr>
          <p:cNvPr id="39939" name="عنصر نائب لرقم الشريحة 3">
            <a:extLst>
              <a:ext uri="{FF2B5EF4-FFF2-40B4-BE49-F238E27FC236}">
                <a16:creationId xmlns:a16="http://schemas.microsoft.com/office/drawing/2014/main" id="{6B6590B2-CD24-9D48-80D4-FC82500DBC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1AFDB4-0D47-2F48-8066-5076AFA63DD3}" type="slidenum">
              <a:rPr lang="en-US" altLang="en-US" smtClean="0"/>
              <a:pPr/>
              <a:t>31</a:t>
            </a:fld>
            <a:endParaRPr lang="en-US" altLang="en-US"/>
          </a:p>
        </p:txBody>
      </p:sp>
    </p:spTree>
    <p:extLst>
      <p:ext uri="{BB962C8B-B14F-4D97-AF65-F5344CB8AC3E}">
        <p14:creationId xmlns:p14="http://schemas.microsoft.com/office/powerpoint/2010/main" val="1883567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عنصر نائب لصورة الشريحة 1">
            <a:extLst>
              <a:ext uri="{FF2B5EF4-FFF2-40B4-BE49-F238E27FC236}">
                <a16:creationId xmlns:a16="http://schemas.microsoft.com/office/drawing/2014/main" id="{E772EE53-D8DA-5D4D-951E-70E8A4C5B6B8}"/>
              </a:ext>
            </a:extLst>
          </p:cNvPr>
          <p:cNvSpPr>
            <a:spLocks noGrp="1" noRot="1" noChangeAspect="1" noChangeArrowheads="1" noTextEdit="1"/>
          </p:cNvSpPr>
          <p:nvPr>
            <p:ph type="sldImg"/>
          </p:nvPr>
        </p:nvSpPr>
        <p:spPr>
          <a:ln/>
        </p:spPr>
      </p:sp>
      <p:sp>
        <p:nvSpPr>
          <p:cNvPr id="41986" name="عنصر نائب للملاحظات 2">
            <a:extLst>
              <a:ext uri="{FF2B5EF4-FFF2-40B4-BE49-F238E27FC236}">
                <a16:creationId xmlns:a16="http://schemas.microsoft.com/office/drawing/2014/main" id="{317DCF4A-A37A-9442-B98E-D9307CC7BC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Sur la page HUB, vous pouvez mettre à jour les informations de votre profil, changer votre mot de passe, vous déconnecter ou accéder aux différents Centres d'Échange.</a:t>
            </a:r>
            <a:endParaRPr lang="en-US" altLang="en-US" i="1"/>
          </a:p>
        </p:txBody>
      </p:sp>
      <p:sp>
        <p:nvSpPr>
          <p:cNvPr id="41987" name="عنصر نائب لرقم الشريحة 3">
            <a:extLst>
              <a:ext uri="{FF2B5EF4-FFF2-40B4-BE49-F238E27FC236}">
                <a16:creationId xmlns:a16="http://schemas.microsoft.com/office/drawing/2014/main" id="{24E3F8F1-46C2-214B-A9B2-98391A1C58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D92A95-4C39-ED4F-ACC1-BC4363F5E2C5}" type="slidenum">
              <a:rPr lang="en-US" altLang="en-US" smtClean="0"/>
              <a:pPr/>
              <a:t>32</a:t>
            </a:fld>
            <a:endParaRPr lang="en-US" altLang="en-US"/>
          </a:p>
        </p:txBody>
      </p:sp>
    </p:spTree>
    <p:extLst>
      <p:ext uri="{BB962C8B-B14F-4D97-AF65-F5344CB8AC3E}">
        <p14:creationId xmlns:p14="http://schemas.microsoft.com/office/powerpoint/2010/main" val="3003398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73D81439-93C2-1A47-B955-2FB3894572C5}"/>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E3D42CE3-0736-C04B-8D21-8931841874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Comment publier des informations sur le CEPRB?</a:t>
            </a:r>
            <a:endParaRPr lang="en-US" altLang="en-US" i="1"/>
          </a:p>
          <a:p>
            <a:r>
              <a:rPr lang="fr-FR" altLang="en-US" i="1"/>
              <a:t>Utilisez votre navigateur pour accéder au site de développement du nouveau portail central CEPRB à l'adresse bch.cbddev.xyz</a:t>
            </a:r>
            <a:endParaRPr lang="en-US" altLang="en-US" i="1"/>
          </a:p>
          <a:p>
            <a:pPr>
              <a:buFont typeface="Wingdings" pitchFamily="2" charset="2"/>
              <a:buNone/>
            </a:pPr>
            <a:endParaRPr lang="en-US" altLang="en-US"/>
          </a:p>
        </p:txBody>
      </p:sp>
      <p:sp>
        <p:nvSpPr>
          <p:cNvPr id="21507" name="Slide Number Placeholder 3">
            <a:extLst>
              <a:ext uri="{FF2B5EF4-FFF2-40B4-BE49-F238E27FC236}">
                <a16:creationId xmlns:a16="http://schemas.microsoft.com/office/drawing/2014/main" id="{CE6D4659-FD38-7A43-B119-EE79169E6C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7551FA-1B93-3147-8F88-C48D8B3E0C5D}" type="slidenum">
              <a:rPr lang="en-US" altLang="en-US" smtClean="0"/>
              <a:pPr/>
              <a:t>33</a:t>
            </a:fld>
            <a:endParaRPr lang="en-US" altLang="en-US"/>
          </a:p>
        </p:txBody>
      </p:sp>
    </p:spTree>
    <p:extLst>
      <p:ext uri="{BB962C8B-B14F-4D97-AF65-F5344CB8AC3E}">
        <p14:creationId xmlns:p14="http://schemas.microsoft.com/office/powerpoint/2010/main" val="3730489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B9046083-43EE-2447-838E-94833ACF762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9BFB7AA-5751-C140-97C6-D006F7D28FC0}"/>
              </a:ext>
            </a:extLst>
          </p:cNvPr>
          <p:cNvSpPr>
            <a:spLocks noGrp="1"/>
          </p:cNvSpPr>
          <p:nvPr>
            <p:ph type="body" idx="1"/>
          </p:nvPr>
        </p:nvSpPr>
        <p:spPr/>
        <p:txBody>
          <a:bodyPr/>
          <a:lstStyle/>
          <a:p>
            <a:pPr>
              <a:defRPr/>
            </a:pPr>
            <a:r>
              <a:rPr lang="fr-FR" altLang="en-US" dirty="0">
                <a:solidFill>
                  <a:schemeClr val="accent6"/>
                </a:solidFill>
              </a:rPr>
              <a:t>L’adresse internet du CEPRB est https://</a:t>
            </a:r>
            <a:r>
              <a:rPr lang="fr-FR" altLang="en-US" dirty="0" err="1">
                <a:solidFill>
                  <a:schemeClr val="accent6"/>
                </a:solidFill>
              </a:rPr>
              <a:t>bch.cbd.int</a:t>
            </a:r>
            <a:endParaRPr lang="fr-FR" altLang="en-US" dirty="0">
              <a:solidFill>
                <a:schemeClr val="accent6"/>
              </a:solidFill>
            </a:endParaRPr>
          </a:p>
          <a:p>
            <a:pPr>
              <a:defRPr/>
            </a:pPr>
            <a:endParaRPr lang="en-US" dirty="0"/>
          </a:p>
        </p:txBody>
      </p:sp>
      <p:sp>
        <p:nvSpPr>
          <p:cNvPr id="23555" name="Slide Number Placeholder 3">
            <a:extLst>
              <a:ext uri="{FF2B5EF4-FFF2-40B4-BE49-F238E27FC236}">
                <a16:creationId xmlns:a16="http://schemas.microsoft.com/office/drawing/2014/main" id="{C60433FC-D1C1-014F-A146-C54CE703B5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6F19BB-028B-034E-A314-C803C0DB7999}" type="slidenum">
              <a:rPr lang="en-US" altLang="en-US" smtClean="0"/>
              <a:pPr/>
              <a:t>34</a:t>
            </a:fld>
            <a:endParaRPr lang="en-US" altLang="en-US"/>
          </a:p>
        </p:txBody>
      </p:sp>
    </p:spTree>
    <p:extLst>
      <p:ext uri="{BB962C8B-B14F-4D97-AF65-F5344CB8AC3E}">
        <p14:creationId xmlns:p14="http://schemas.microsoft.com/office/powerpoint/2010/main" val="2820954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B045FE0F-323A-A942-A959-FFEF996176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F8D926-1E50-D34A-BE56-D6DCB98B1B21}" type="slidenum">
              <a:rPr lang="en-US" altLang="en-US" smtClean="0"/>
              <a:pPr/>
              <a:t>35</a:t>
            </a:fld>
            <a:endParaRPr lang="en-US" altLang="en-US"/>
          </a:p>
        </p:txBody>
      </p:sp>
      <p:sp>
        <p:nvSpPr>
          <p:cNvPr id="25602" name="Rectangle 2">
            <a:extLst>
              <a:ext uri="{FF2B5EF4-FFF2-40B4-BE49-F238E27FC236}">
                <a16:creationId xmlns:a16="http://schemas.microsoft.com/office/drawing/2014/main" id="{C47CB158-0D11-D140-BA07-6FA02B6F1EA5}"/>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F31FF6CC-3F9A-C346-AAF1-4AC3268FB6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dirty="0"/>
              <a:t>Cliquez sur le lien  »se connecter"</a:t>
            </a:r>
            <a:r>
              <a:rPr lang="en-US" altLang="en-US" dirty="0"/>
              <a:t> </a:t>
            </a:r>
          </a:p>
        </p:txBody>
      </p:sp>
    </p:spTree>
    <p:extLst>
      <p:ext uri="{BB962C8B-B14F-4D97-AF65-F5344CB8AC3E}">
        <p14:creationId xmlns:p14="http://schemas.microsoft.com/office/powerpoint/2010/main" val="1790997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1A3E8629-D64A-BF47-A0E4-4D0646AAC0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40ABC7-BF95-074B-9B65-7E0999F5851F}" type="slidenum">
              <a:rPr lang="en-US" altLang="en-US" smtClean="0"/>
              <a:pPr/>
              <a:t>36</a:t>
            </a:fld>
            <a:endParaRPr lang="en-US" altLang="en-US"/>
          </a:p>
        </p:txBody>
      </p:sp>
      <p:sp>
        <p:nvSpPr>
          <p:cNvPr id="27650" name="Rectangle 2">
            <a:extLst>
              <a:ext uri="{FF2B5EF4-FFF2-40B4-BE49-F238E27FC236}">
                <a16:creationId xmlns:a16="http://schemas.microsoft.com/office/drawing/2014/main" id="{5C513EBF-5476-444F-8E8B-C70845DD0F14}"/>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A40451F5-FD3D-344A-BBB3-446C77B6C1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Saisissez votre adresse e-mail et votre mot de passe enregistrés, puis cliquez sur «Connectez-vous à votre compte».</a:t>
            </a:r>
            <a:endParaRPr lang="en-US" altLang="en-US" i="1"/>
          </a:p>
        </p:txBody>
      </p:sp>
    </p:spTree>
    <p:extLst>
      <p:ext uri="{BB962C8B-B14F-4D97-AF65-F5344CB8AC3E}">
        <p14:creationId xmlns:p14="http://schemas.microsoft.com/office/powerpoint/2010/main" val="798294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a:t>
            </a:r>
            <a:r>
              <a:rPr lang="fr-TN" dirty="0"/>
              <a:t>llez sur le « site de formaton » (« training site »)</a:t>
            </a:r>
          </a:p>
        </p:txBody>
      </p:sp>
      <p:sp>
        <p:nvSpPr>
          <p:cNvPr id="4" name="Espace réservé du numéro de diapositive 3"/>
          <p:cNvSpPr>
            <a:spLocks noGrp="1"/>
          </p:cNvSpPr>
          <p:nvPr>
            <p:ph type="sldNum" sz="quarter" idx="5"/>
          </p:nvPr>
        </p:nvSpPr>
        <p:spPr/>
        <p:txBody>
          <a:bodyPr/>
          <a:lstStyle/>
          <a:p>
            <a:pPr>
              <a:defRPr/>
            </a:pPr>
            <a:fld id="{513C9078-463A-4EB3-ADDD-E899E163CFAC}" type="slidenum">
              <a:rPr lang="en-US" altLang="en-US" smtClean="0"/>
              <a:pPr>
                <a:defRPr/>
              </a:pPr>
              <a:t>37</a:t>
            </a:fld>
            <a:endParaRPr lang="en-US" altLang="en-US"/>
          </a:p>
        </p:txBody>
      </p:sp>
    </p:spTree>
    <p:extLst>
      <p:ext uri="{BB962C8B-B14F-4D97-AF65-F5344CB8AC3E}">
        <p14:creationId xmlns:p14="http://schemas.microsoft.com/office/powerpoint/2010/main" val="2622380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2D37A3F0-B51C-8348-8E5A-D41A78C23D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4F078F-8342-8842-AFBF-B7E8ED39CE4C}" type="slidenum">
              <a:rPr lang="en-US" altLang="en-US" smtClean="0"/>
              <a:pPr/>
              <a:t>38</a:t>
            </a:fld>
            <a:endParaRPr lang="en-US" altLang="en-US"/>
          </a:p>
        </p:txBody>
      </p:sp>
      <p:sp>
        <p:nvSpPr>
          <p:cNvPr id="29698" name="Rectangle 2">
            <a:extLst>
              <a:ext uri="{FF2B5EF4-FFF2-40B4-BE49-F238E27FC236}">
                <a16:creationId xmlns:a16="http://schemas.microsoft.com/office/drawing/2014/main" id="{F1C7282F-B4F7-5542-9413-B3091A8320C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5D85AF1A-37EC-D543-933E-62BBA941DA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Cliquez sur «Soumettre» (« submit ») dans la barre de navigation horizontale pour faire un nouvel enregistrement ou accéder à votre page de tableau de bord.</a:t>
            </a:r>
            <a:endParaRPr lang="en-US" altLang="en-US" i="1"/>
          </a:p>
          <a:p>
            <a:endParaRPr lang="en-US" altLang="en-US"/>
          </a:p>
        </p:txBody>
      </p:sp>
    </p:spTree>
    <p:extLst>
      <p:ext uri="{BB962C8B-B14F-4D97-AF65-F5344CB8AC3E}">
        <p14:creationId xmlns:p14="http://schemas.microsoft.com/office/powerpoint/2010/main" val="3477701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عنصر نائب لصورة الشريحة 1">
            <a:extLst>
              <a:ext uri="{FF2B5EF4-FFF2-40B4-BE49-F238E27FC236}">
                <a16:creationId xmlns:a16="http://schemas.microsoft.com/office/drawing/2014/main" id="{E9BF5B4B-0D3F-F34F-989D-6E5F362831A2}"/>
              </a:ext>
            </a:extLst>
          </p:cNvPr>
          <p:cNvSpPr>
            <a:spLocks noGrp="1" noRot="1" noChangeAspect="1" noChangeArrowheads="1" noTextEdit="1"/>
          </p:cNvSpPr>
          <p:nvPr>
            <p:ph type="sldImg"/>
          </p:nvPr>
        </p:nvSpPr>
        <p:spPr>
          <a:ln/>
        </p:spPr>
      </p:sp>
      <p:sp>
        <p:nvSpPr>
          <p:cNvPr id="31746" name="عنصر نائب للملاحظات 2">
            <a:extLst>
              <a:ext uri="{FF2B5EF4-FFF2-40B4-BE49-F238E27FC236}">
                <a16:creationId xmlns:a16="http://schemas.microsoft.com/office/drawing/2014/main" id="{30346DA5-D7BA-CB4F-97BC-97AFD1EC29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Ce que vous pouvez voir sur la page du tableau de bord dépendra de votre rôle.</a:t>
            </a:r>
            <a:endParaRPr lang="en-US" altLang="en-US" i="1"/>
          </a:p>
          <a:p>
            <a:r>
              <a:rPr lang="fr-FR" altLang="en-US" i="1"/>
              <a:t>Certaines fonctionnalités ne sont disponibles que pour les CN et les utilisateurs généraux ne verront que la section d'enregistrement des Dossiers de référence.</a:t>
            </a:r>
            <a:endParaRPr lang="en-US" altLang="en-US" i="1"/>
          </a:p>
        </p:txBody>
      </p:sp>
      <p:sp>
        <p:nvSpPr>
          <p:cNvPr id="31747" name="عنصر نائب لرقم الشريحة 3">
            <a:extLst>
              <a:ext uri="{FF2B5EF4-FFF2-40B4-BE49-F238E27FC236}">
                <a16:creationId xmlns:a16="http://schemas.microsoft.com/office/drawing/2014/main" id="{32AE355B-94C1-1848-B927-F4BC78F139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536DFD-6090-C946-83B8-4EEA19A61D0D}" type="slidenum">
              <a:rPr lang="en-US" altLang="en-US" smtClean="0"/>
              <a:pPr/>
              <a:t>39</a:t>
            </a:fld>
            <a:endParaRPr lang="en-US" altLang="en-US"/>
          </a:p>
        </p:txBody>
      </p:sp>
    </p:spTree>
    <p:extLst>
      <p:ext uri="{BB962C8B-B14F-4D97-AF65-F5344CB8AC3E}">
        <p14:creationId xmlns:p14="http://schemas.microsoft.com/office/powerpoint/2010/main" val="101117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عنصر نائب لصورة الشريحة 1">
            <a:extLst>
              <a:ext uri="{FF2B5EF4-FFF2-40B4-BE49-F238E27FC236}">
                <a16:creationId xmlns:a16="http://schemas.microsoft.com/office/drawing/2014/main" id="{B93D903E-9150-A94C-8FD4-6ED3F4EC0E83}"/>
              </a:ext>
            </a:extLst>
          </p:cNvPr>
          <p:cNvSpPr>
            <a:spLocks noGrp="1" noRot="1" noChangeAspect="1" noChangeArrowheads="1" noTextEdit="1"/>
          </p:cNvSpPr>
          <p:nvPr>
            <p:ph type="sldImg"/>
          </p:nvPr>
        </p:nvSpPr>
        <p:spPr>
          <a:ln/>
        </p:spPr>
      </p:sp>
      <p:sp>
        <p:nvSpPr>
          <p:cNvPr id="23554" name="عنصر نائب للملاحظات 2">
            <a:extLst>
              <a:ext uri="{FF2B5EF4-FFF2-40B4-BE49-F238E27FC236}">
                <a16:creationId xmlns:a16="http://schemas.microsoft.com/office/drawing/2014/main" id="{1EE84DE3-8028-1747-AFA9-FCBFDF5905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 Il est également important de noter que des informations complémentaires doivent être publiées dans le CEPRB conformément aux différents articles du protocole. Dont:</a:t>
            </a:r>
            <a:endParaRPr lang="en-US" altLang="ar-TN" i="1"/>
          </a:p>
          <a:p>
            <a:r>
              <a:rPr lang="fr-FR" altLang="ar-TN" i="1"/>
              <a:t>  ► l'Article 25: sur les mouvements transfrontières illicites</a:t>
            </a:r>
            <a:endParaRPr lang="en-US" altLang="ar-TN" i="1"/>
          </a:p>
          <a:p>
            <a:r>
              <a:rPr lang="fr-FR" altLang="ar-TN" i="1"/>
              <a:t>  ► l'Article 17: sur les Mouvements transfrontières non intentionnels et mesures d'urgence, y compris le point de contact pour les mesures d'urgence et</a:t>
            </a:r>
            <a:endParaRPr lang="en-US" altLang="ar-TN" i="1"/>
          </a:p>
          <a:p>
            <a:r>
              <a:rPr lang="fr-FR" altLang="ar-TN" i="1"/>
              <a:t>►l'Article 19: sur les Autorités nationales compétentes et les correspondants nationaux </a:t>
            </a:r>
            <a:endParaRPr lang="en-US" altLang="ar-TN" i="1"/>
          </a:p>
          <a:p>
            <a:r>
              <a:rPr lang="fr-FR" altLang="ar-TN" i="1"/>
              <a:t>- De plus, dans les décisions ultérieures de la COP-MOP (CP-RP), plusieurs exigences d'information du CEPRB ont été incluses </a:t>
            </a:r>
            <a:endParaRPr lang="en-US" altLang="ar-TN" i="1"/>
          </a:p>
          <a:p>
            <a:endParaRPr lang="en-US" altLang="ar-TN"/>
          </a:p>
        </p:txBody>
      </p:sp>
      <p:sp>
        <p:nvSpPr>
          <p:cNvPr id="23555" name="عنصر نائب لرقم الشريحة 3">
            <a:extLst>
              <a:ext uri="{FF2B5EF4-FFF2-40B4-BE49-F238E27FC236}">
                <a16:creationId xmlns:a16="http://schemas.microsoft.com/office/drawing/2014/main" id="{B0B0D579-8595-9A4A-958E-F8E33D61E2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86D97B-60CE-BF4A-9B8C-018A83C34EF2}" type="slidenum">
              <a:rPr lang="en-US" altLang="en-US" smtClean="0"/>
              <a:pPr/>
              <a:t>4</a:t>
            </a:fld>
            <a:endParaRPr lang="en-US" altLang="en-US"/>
          </a:p>
        </p:txBody>
      </p:sp>
    </p:spTree>
    <p:extLst>
      <p:ext uri="{BB962C8B-B14F-4D97-AF65-F5344CB8AC3E}">
        <p14:creationId xmlns:p14="http://schemas.microsoft.com/office/powerpoint/2010/main" val="433858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عنصر نائب لصورة الشريحة 1">
            <a:extLst>
              <a:ext uri="{FF2B5EF4-FFF2-40B4-BE49-F238E27FC236}">
                <a16:creationId xmlns:a16="http://schemas.microsoft.com/office/drawing/2014/main" id="{89A8CE60-5286-FD40-918F-C54861C24A8C}"/>
              </a:ext>
            </a:extLst>
          </p:cNvPr>
          <p:cNvSpPr>
            <a:spLocks noGrp="1" noRot="1" noChangeAspect="1" noChangeArrowheads="1" noTextEdit="1"/>
          </p:cNvSpPr>
          <p:nvPr>
            <p:ph type="sldImg"/>
          </p:nvPr>
        </p:nvSpPr>
        <p:spPr>
          <a:ln/>
        </p:spPr>
      </p:sp>
      <p:sp>
        <p:nvSpPr>
          <p:cNvPr id="33794" name="عنصر نائب للملاحظات 2">
            <a:extLst>
              <a:ext uri="{FF2B5EF4-FFF2-40B4-BE49-F238E27FC236}">
                <a16:creationId xmlns:a16="http://schemas.microsoft.com/office/drawing/2014/main" id="{504BEC99-906A-AF42-922A-1221A7247B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dirty="0"/>
              <a:t>Cliquez sur la flèche vers le bas à côté de votre nom</a:t>
            </a:r>
            <a:endParaRPr lang="en-US" altLang="en-US" i="1" dirty="0"/>
          </a:p>
        </p:txBody>
      </p:sp>
      <p:sp>
        <p:nvSpPr>
          <p:cNvPr id="33795" name="عنصر نائب لرقم الشريحة 3">
            <a:extLst>
              <a:ext uri="{FF2B5EF4-FFF2-40B4-BE49-F238E27FC236}">
                <a16:creationId xmlns:a16="http://schemas.microsoft.com/office/drawing/2014/main" id="{AD7EDF80-FFEB-B74C-AA02-35BAB62424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EF795A-0D74-D24A-A98A-26EF48A4D671}" type="slidenum">
              <a:rPr lang="en-US" altLang="en-US" smtClean="0"/>
              <a:pPr/>
              <a:t>40</a:t>
            </a:fld>
            <a:endParaRPr lang="en-US" altLang="en-US"/>
          </a:p>
        </p:txBody>
      </p:sp>
    </p:spTree>
    <p:extLst>
      <p:ext uri="{BB962C8B-B14F-4D97-AF65-F5344CB8AC3E}">
        <p14:creationId xmlns:p14="http://schemas.microsoft.com/office/powerpoint/2010/main" val="4066502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عنصر نائب لصورة الشريحة 1">
            <a:extLst>
              <a:ext uri="{FF2B5EF4-FFF2-40B4-BE49-F238E27FC236}">
                <a16:creationId xmlns:a16="http://schemas.microsoft.com/office/drawing/2014/main" id="{70842C86-5619-4441-97CF-15EE389C0037}"/>
              </a:ext>
            </a:extLst>
          </p:cNvPr>
          <p:cNvSpPr>
            <a:spLocks noGrp="1" noRot="1" noChangeAspect="1" noChangeArrowheads="1" noTextEdit="1"/>
          </p:cNvSpPr>
          <p:nvPr>
            <p:ph type="sldImg"/>
          </p:nvPr>
        </p:nvSpPr>
        <p:spPr>
          <a:ln/>
        </p:spPr>
      </p:sp>
      <p:sp>
        <p:nvSpPr>
          <p:cNvPr id="35842" name="عنصر نائب للملاحظات 2">
            <a:extLst>
              <a:ext uri="{FF2B5EF4-FFF2-40B4-BE49-F238E27FC236}">
                <a16:creationId xmlns:a16="http://schemas.microsoft.com/office/drawing/2014/main" id="{B813B5B7-0376-084B-9D2D-0D78AC7A80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Pour afficher plus d'informations sur vous-même et votre rôle.</a:t>
            </a:r>
            <a:endParaRPr lang="en-US" altLang="en-US" i="1"/>
          </a:p>
        </p:txBody>
      </p:sp>
      <p:sp>
        <p:nvSpPr>
          <p:cNvPr id="35843" name="عنصر نائب لرقم الشريحة 3">
            <a:extLst>
              <a:ext uri="{FF2B5EF4-FFF2-40B4-BE49-F238E27FC236}">
                <a16:creationId xmlns:a16="http://schemas.microsoft.com/office/drawing/2014/main" id="{4CD47669-5B3C-2843-A05B-FC1954B469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CB9042-553C-7B4F-B42F-9BECCE816A39}" type="slidenum">
              <a:rPr lang="en-US" altLang="en-US" smtClean="0"/>
              <a:pPr/>
              <a:t>41</a:t>
            </a:fld>
            <a:endParaRPr lang="en-US" altLang="en-US"/>
          </a:p>
        </p:txBody>
      </p:sp>
    </p:spTree>
    <p:extLst>
      <p:ext uri="{BB962C8B-B14F-4D97-AF65-F5344CB8AC3E}">
        <p14:creationId xmlns:p14="http://schemas.microsoft.com/office/powerpoint/2010/main" val="1353876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عنصر نائب لصورة الشريحة 1">
            <a:extLst>
              <a:ext uri="{FF2B5EF4-FFF2-40B4-BE49-F238E27FC236}">
                <a16:creationId xmlns:a16="http://schemas.microsoft.com/office/drawing/2014/main" id="{52CDEAF3-6730-6B4B-825F-BE7119CFED35}"/>
              </a:ext>
            </a:extLst>
          </p:cNvPr>
          <p:cNvSpPr>
            <a:spLocks noGrp="1" noRot="1" noChangeAspect="1" noChangeArrowheads="1" noTextEdit="1"/>
          </p:cNvSpPr>
          <p:nvPr>
            <p:ph type="sldImg"/>
          </p:nvPr>
        </p:nvSpPr>
        <p:spPr>
          <a:ln/>
        </p:spPr>
      </p:sp>
      <p:sp>
        <p:nvSpPr>
          <p:cNvPr id="37890" name="عنصر نائب للملاحظات 2">
            <a:extLst>
              <a:ext uri="{FF2B5EF4-FFF2-40B4-BE49-F238E27FC236}">
                <a16:creationId xmlns:a16="http://schemas.microsoft.com/office/drawing/2014/main" id="{ACA604BA-2EB6-034A-9027-6CEF0D0BCC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dirty="0"/>
              <a:t>En haut de votre tableau de bord, vous pouvez accéder aux demandes, alertes et rapports pertinents pour vous.</a:t>
            </a:r>
            <a:endParaRPr lang="en-US" altLang="en-US" i="1" dirty="0"/>
          </a:p>
          <a:p>
            <a:r>
              <a:rPr lang="fr-FR" altLang="en-US" i="1" dirty="0"/>
              <a:t>Si vous êtes un CN du CEPRB, vous pouvez ajouter, supprimer ou modifier le rôle d’un UNA à partir de l’onglet «Gestion de l’usager».</a:t>
            </a:r>
            <a:endParaRPr lang="en-US" altLang="en-US" i="1" dirty="0"/>
          </a:p>
        </p:txBody>
      </p:sp>
      <p:sp>
        <p:nvSpPr>
          <p:cNvPr id="37891" name="عنصر نائب لرقم الشريحة 3">
            <a:extLst>
              <a:ext uri="{FF2B5EF4-FFF2-40B4-BE49-F238E27FC236}">
                <a16:creationId xmlns:a16="http://schemas.microsoft.com/office/drawing/2014/main" id="{2351F681-57C5-7F44-87A6-647A065802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88E925-F081-9C4B-AE39-E53B84CBC063}" type="slidenum">
              <a:rPr lang="en-US" altLang="en-US" smtClean="0"/>
              <a:pPr/>
              <a:t>42</a:t>
            </a:fld>
            <a:endParaRPr lang="en-US" altLang="en-US"/>
          </a:p>
        </p:txBody>
      </p:sp>
    </p:spTree>
    <p:extLst>
      <p:ext uri="{BB962C8B-B14F-4D97-AF65-F5344CB8AC3E}">
        <p14:creationId xmlns:p14="http://schemas.microsoft.com/office/powerpoint/2010/main" val="2241219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عنصر نائب لصورة الشريحة 1">
            <a:extLst>
              <a:ext uri="{FF2B5EF4-FFF2-40B4-BE49-F238E27FC236}">
                <a16:creationId xmlns:a16="http://schemas.microsoft.com/office/drawing/2014/main" id="{A7945E80-DC0D-0642-BC98-780E377480EC}"/>
              </a:ext>
            </a:extLst>
          </p:cNvPr>
          <p:cNvSpPr>
            <a:spLocks noGrp="1" noRot="1" noChangeAspect="1" noChangeArrowheads="1" noTextEdit="1"/>
          </p:cNvSpPr>
          <p:nvPr>
            <p:ph type="sldImg"/>
          </p:nvPr>
        </p:nvSpPr>
        <p:spPr>
          <a:ln/>
        </p:spPr>
      </p:sp>
      <p:sp>
        <p:nvSpPr>
          <p:cNvPr id="39938" name="عنصر نائب للملاحظات 2">
            <a:extLst>
              <a:ext uri="{FF2B5EF4-FFF2-40B4-BE49-F238E27FC236}">
                <a16:creationId xmlns:a16="http://schemas.microsoft.com/office/drawing/2014/main" id="{83D912EB-15CA-7949-AB43-CA8220897C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En tant qu'utilisateur général ou utilisateur autorisé, vous pouvez accéder à toutes les demandes envoyées pour approbation de publication dans l'onglet "Demandes".</a:t>
            </a:r>
            <a:endParaRPr lang="en-US" altLang="en-US" i="1"/>
          </a:p>
          <a:p>
            <a:r>
              <a:rPr lang="fr-FR" altLang="en-US" i="1"/>
              <a:t>Votre dossier devra être approuvé par le CN ou le Secrétariat avant de le rendre public.</a:t>
            </a:r>
            <a:endParaRPr lang="en-US" altLang="en-US" i="1"/>
          </a:p>
        </p:txBody>
      </p:sp>
      <p:sp>
        <p:nvSpPr>
          <p:cNvPr id="39939" name="عنصر نائب لرقم الشريحة 3">
            <a:extLst>
              <a:ext uri="{FF2B5EF4-FFF2-40B4-BE49-F238E27FC236}">
                <a16:creationId xmlns:a16="http://schemas.microsoft.com/office/drawing/2014/main" id="{255AE086-F333-7D41-A71C-89DEACF737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CCFF12-6BF4-9B45-A286-E980F7400326}" type="slidenum">
              <a:rPr lang="en-US" altLang="en-US" smtClean="0"/>
              <a:pPr/>
              <a:t>43</a:t>
            </a:fld>
            <a:endParaRPr lang="en-US" altLang="en-US"/>
          </a:p>
        </p:txBody>
      </p:sp>
    </p:spTree>
    <p:extLst>
      <p:ext uri="{BB962C8B-B14F-4D97-AF65-F5344CB8AC3E}">
        <p14:creationId xmlns:p14="http://schemas.microsoft.com/office/powerpoint/2010/main" val="771040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عنصر نائب لصورة الشريحة 1">
            <a:extLst>
              <a:ext uri="{FF2B5EF4-FFF2-40B4-BE49-F238E27FC236}">
                <a16:creationId xmlns:a16="http://schemas.microsoft.com/office/drawing/2014/main" id="{80E2AABB-2330-3046-A7C4-BEDD61150E6D}"/>
              </a:ext>
            </a:extLst>
          </p:cNvPr>
          <p:cNvSpPr>
            <a:spLocks noGrp="1" noRot="1" noChangeAspect="1" noChangeArrowheads="1" noTextEdit="1"/>
          </p:cNvSpPr>
          <p:nvPr>
            <p:ph type="sldImg"/>
          </p:nvPr>
        </p:nvSpPr>
        <p:spPr>
          <a:ln/>
        </p:spPr>
      </p:sp>
      <p:sp>
        <p:nvSpPr>
          <p:cNvPr id="41986" name="عنصر نائب للملاحظات 2">
            <a:extLst>
              <a:ext uri="{FF2B5EF4-FFF2-40B4-BE49-F238E27FC236}">
                <a16:creationId xmlns:a16="http://schemas.microsoft.com/office/drawing/2014/main" id="{90881D76-2352-2341-887B-DA54733767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Les demandes peuvent être filtrées par statut d'approbation ou par type d'enregistrement.</a:t>
            </a:r>
            <a:endParaRPr lang="en-US" altLang="en-US" i="1"/>
          </a:p>
        </p:txBody>
      </p:sp>
      <p:sp>
        <p:nvSpPr>
          <p:cNvPr id="41987" name="عنصر نائب لرقم الشريحة 3">
            <a:extLst>
              <a:ext uri="{FF2B5EF4-FFF2-40B4-BE49-F238E27FC236}">
                <a16:creationId xmlns:a16="http://schemas.microsoft.com/office/drawing/2014/main" id="{88DAD935-604D-8C49-B1BC-724955F978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B90192-FD02-AC4B-B6CB-5762A58929F1}" type="slidenum">
              <a:rPr lang="en-US" altLang="en-US" smtClean="0"/>
              <a:pPr/>
              <a:t>44</a:t>
            </a:fld>
            <a:endParaRPr lang="en-US" altLang="en-US"/>
          </a:p>
        </p:txBody>
      </p:sp>
    </p:spTree>
    <p:extLst>
      <p:ext uri="{BB962C8B-B14F-4D97-AF65-F5344CB8AC3E}">
        <p14:creationId xmlns:p14="http://schemas.microsoft.com/office/powerpoint/2010/main" val="3576228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عنصر نائب لصورة الشريحة 1">
            <a:extLst>
              <a:ext uri="{FF2B5EF4-FFF2-40B4-BE49-F238E27FC236}">
                <a16:creationId xmlns:a16="http://schemas.microsoft.com/office/drawing/2014/main" id="{315A4E12-966D-CB43-9F11-D254669D0A9B}"/>
              </a:ext>
            </a:extLst>
          </p:cNvPr>
          <p:cNvSpPr>
            <a:spLocks noGrp="1" noRot="1" noChangeAspect="1" noChangeArrowheads="1" noTextEdit="1"/>
          </p:cNvSpPr>
          <p:nvPr>
            <p:ph type="sldImg"/>
          </p:nvPr>
        </p:nvSpPr>
        <p:spPr>
          <a:ln/>
        </p:spPr>
      </p:sp>
      <p:sp>
        <p:nvSpPr>
          <p:cNvPr id="44034" name="عنصر نائب للملاحظات 2">
            <a:extLst>
              <a:ext uri="{FF2B5EF4-FFF2-40B4-BE49-F238E27FC236}">
                <a16:creationId xmlns:a16="http://schemas.microsoft.com/office/drawing/2014/main" id="{47E1DC5F-25A7-0A46-9201-B0715382C5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Vous pouvez vérifier la notification et demander un changement d'état sur la page "alertes". Ou en cliquant sur l’icône en forme de "cloche" en haut à droite de l'écran.</a:t>
            </a:r>
            <a:endParaRPr lang="en-US" altLang="en-US" i="1"/>
          </a:p>
        </p:txBody>
      </p:sp>
      <p:sp>
        <p:nvSpPr>
          <p:cNvPr id="44035" name="عنصر نائب لرقم الشريحة 3">
            <a:extLst>
              <a:ext uri="{FF2B5EF4-FFF2-40B4-BE49-F238E27FC236}">
                <a16:creationId xmlns:a16="http://schemas.microsoft.com/office/drawing/2014/main" id="{710DF3C2-3A0E-8742-BE9F-EE7A99ED8D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BF5C29-11FE-E840-A2AD-12F54E3F7D17}" type="slidenum">
              <a:rPr lang="en-US" altLang="en-US" smtClean="0"/>
              <a:pPr/>
              <a:t>45</a:t>
            </a:fld>
            <a:endParaRPr lang="en-US" altLang="en-US"/>
          </a:p>
        </p:txBody>
      </p:sp>
    </p:spTree>
    <p:extLst>
      <p:ext uri="{BB962C8B-B14F-4D97-AF65-F5344CB8AC3E}">
        <p14:creationId xmlns:p14="http://schemas.microsoft.com/office/powerpoint/2010/main" val="39531003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عنصر نائب لصورة الشريحة 1">
            <a:extLst>
              <a:ext uri="{FF2B5EF4-FFF2-40B4-BE49-F238E27FC236}">
                <a16:creationId xmlns:a16="http://schemas.microsoft.com/office/drawing/2014/main" id="{CDD9623F-3652-2742-BA76-71E383DB37C8}"/>
              </a:ext>
            </a:extLst>
          </p:cNvPr>
          <p:cNvSpPr>
            <a:spLocks noGrp="1" noRot="1" noChangeAspect="1" noChangeArrowheads="1" noTextEdit="1"/>
          </p:cNvSpPr>
          <p:nvPr>
            <p:ph type="sldImg"/>
          </p:nvPr>
        </p:nvSpPr>
        <p:spPr>
          <a:ln/>
        </p:spPr>
      </p:sp>
      <p:sp>
        <p:nvSpPr>
          <p:cNvPr id="46082" name="عنصر نائب للملاحظات 2">
            <a:extLst>
              <a:ext uri="{FF2B5EF4-FFF2-40B4-BE49-F238E27FC236}">
                <a16:creationId xmlns:a16="http://schemas.microsoft.com/office/drawing/2014/main" id="{02ABD7C7-3C78-1340-8D94-9AB882FBF1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En fonction du rôle qui vous a été attribué, vous ne verrez que les catégories de dossiers que vous pouvez enregistrer.</a:t>
            </a:r>
            <a:endParaRPr lang="en-US" altLang="en-US" i="1"/>
          </a:p>
          <a:p>
            <a:r>
              <a:rPr lang="fr-FR" altLang="en-US" i="1"/>
              <a:t>Par exemple, les utilisateurs généraux ne verront que les dossiers de référence.</a:t>
            </a:r>
            <a:endParaRPr lang="en-US" altLang="en-US" i="1"/>
          </a:p>
        </p:txBody>
      </p:sp>
      <p:sp>
        <p:nvSpPr>
          <p:cNvPr id="46083" name="عنصر نائب لرقم الشريحة 3">
            <a:extLst>
              <a:ext uri="{FF2B5EF4-FFF2-40B4-BE49-F238E27FC236}">
                <a16:creationId xmlns:a16="http://schemas.microsoft.com/office/drawing/2014/main" id="{1A57368F-21EF-764C-BDEA-77789A048F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D8A23D-D2AB-7D41-9156-AD4DDE6AD80E}" type="slidenum">
              <a:rPr lang="en-US" altLang="en-US" smtClean="0"/>
              <a:pPr/>
              <a:t>46</a:t>
            </a:fld>
            <a:endParaRPr lang="en-US" altLang="en-US"/>
          </a:p>
        </p:txBody>
      </p:sp>
    </p:spTree>
    <p:extLst>
      <p:ext uri="{BB962C8B-B14F-4D97-AF65-F5344CB8AC3E}">
        <p14:creationId xmlns:p14="http://schemas.microsoft.com/office/powerpoint/2010/main" val="1498175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90F0A523-B05D-1C45-A53B-D4E92AF271BA}"/>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BA163A98-38D6-4A4A-B82E-AF82CC2513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Cliquez sur l'icône «Flèche vers le bas» pour obtenir un aperçu rapide des 10 derniers enregistrements de cette catégorie et leur statut.</a:t>
            </a:r>
            <a:endParaRPr lang="en-US" altLang="en-US" i="1"/>
          </a:p>
        </p:txBody>
      </p:sp>
      <p:sp>
        <p:nvSpPr>
          <p:cNvPr id="48131" name="Slide Number Placeholder 3">
            <a:extLst>
              <a:ext uri="{FF2B5EF4-FFF2-40B4-BE49-F238E27FC236}">
                <a16:creationId xmlns:a16="http://schemas.microsoft.com/office/drawing/2014/main" id="{C2FAC053-D1BF-9E46-BAF8-9CB8799FF1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23407A-6BAD-BD47-AE76-F7CE6BA5F691}" type="slidenum">
              <a:rPr lang="en-US" altLang="en-US" smtClean="0"/>
              <a:pPr/>
              <a:t>47</a:t>
            </a:fld>
            <a:endParaRPr lang="en-US" altLang="en-US"/>
          </a:p>
        </p:txBody>
      </p:sp>
    </p:spTree>
    <p:extLst>
      <p:ext uri="{BB962C8B-B14F-4D97-AF65-F5344CB8AC3E}">
        <p14:creationId xmlns:p14="http://schemas.microsoft.com/office/powerpoint/2010/main" val="3439340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F006392F-FB02-6B4C-BCA6-58C61324F7AD}"/>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DDF49F45-8904-7443-A8A0-EA30A40462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Cliquez sur l'icône "Liste" pour accéder à une page de résumé contenant tous les dossiers de cette catégorie et leur statut.</a:t>
            </a:r>
            <a:endParaRPr lang="en-US" altLang="en-US" i="1"/>
          </a:p>
        </p:txBody>
      </p:sp>
      <p:sp>
        <p:nvSpPr>
          <p:cNvPr id="50179" name="Slide Number Placeholder 3">
            <a:extLst>
              <a:ext uri="{FF2B5EF4-FFF2-40B4-BE49-F238E27FC236}">
                <a16:creationId xmlns:a16="http://schemas.microsoft.com/office/drawing/2014/main" id="{22211CB9-A975-F349-AE6D-631CF22B361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A0693F-E9B2-2944-B5C9-5BB88206FAC0}" type="slidenum">
              <a:rPr lang="en-US" altLang="en-US" smtClean="0"/>
              <a:pPr/>
              <a:t>48</a:t>
            </a:fld>
            <a:endParaRPr lang="en-US" altLang="en-US"/>
          </a:p>
        </p:txBody>
      </p:sp>
    </p:spTree>
    <p:extLst>
      <p:ext uri="{BB962C8B-B14F-4D97-AF65-F5344CB8AC3E}">
        <p14:creationId xmlns:p14="http://schemas.microsoft.com/office/powerpoint/2010/main" val="1503253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15B49BBA-C0D1-9244-83B5-04362438D852}"/>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EE7B71F3-10A7-FA45-85B7-7853B0DFFC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À côté de chaque type de dossier, vous avez une colonne pour les «</a:t>
            </a:r>
            <a:r>
              <a:rPr lang="fr-FR" altLang="en-US" b="1" i="1"/>
              <a:t>Formats communs</a:t>
            </a:r>
            <a:r>
              <a:rPr lang="fr-FR" altLang="en-US" i="1"/>
              <a:t>» hors ligne.</a:t>
            </a:r>
            <a:endParaRPr lang="en-US" altLang="en-US" i="1"/>
          </a:p>
          <a:p>
            <a:r>
              <a:rPr lang="fr-FR" altLang="en-US" i="1"/>
              <a:t>Cliquez sur le lien de langue respectif pour télécharger les </a:t>
            </a:r>
            <a:r>
              <a:rPr lang="fr-FR" altLang="en-US" b="1" i="1"/>
              <a:t>Formats Communs </a:t>
            </a:r>
            <a:r>
              <a:rPr lang="fr-FR" altLang="en-US" i="1"/>
              <a:t>hors ligne (pour toutes les catégories d'enregistrements) sous forme de document Word.</a:t>
            </a:r>
            <a:endParaRPr lang="en-US" altLang="en-US" i="1"/>
          </a:p>
        </p:txBody>
      </p:sp>
      <p:sp>
        <p:nvSpPr>
          <p:cNvPr id="52227" name="Slide Number Placeholder 3">
            <a:extLst>
              <a:ext uri="{FF2B5EF4-FFF2-40B4-BE49-F238E27FC236}">
                <a16:creationId xmlns:a16="http://schemas.microsoft.com/office/drawing/2014/main" id="{57A56623-7B6E-8646-ABC8-C5652A80A6A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647419-A3E7-9143-BF42-BE5EFC3DB03B}" type="slidenum">
              <a:rPr lang="en-US" altLang="en-US" smtClean="0"/>
              <a:pPr/>
              <a:t>49</a:t>
            </a:fld>
            <a:endParaRPr lang="en-US" altLang="en-US"/>
          </a:p>
        </p:txBody>
      </p:sp>
    </p:spTree>
    <p:extLst>
      <p:ext uri="{BB962C8B-B14F-4D97-AF65-F5344CB8AC3E}">
        <p14:creationId xmlns:p14="http://schemas.microsoft.com/office/powerpoint/2010/main" val="366009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عنصر نائب لصورة الشريحة 1">
            <a:extLst>
              <a:ext uri="{FF2B5EF4-FFF2-40B4-BE49-F238E27FC236}">
                <a16:creationId xmlns:a16="http://schemas.microsoft.com/office/drawing/2014/main" id="{06C49113-5D7B-C943-8A56-8F6472C649B7}"/>
              </a:ext>
            </a:extLst>
          </p:cNvPr>
          <p:cNvSpPr>
            <a:spLocks noGrp="1" noRot="1" noChangeAspect="1" noChangeArrowheads="1" noTextEdit="1"/>
          </p:cNvSpPr>
          <p:nvPr>
            <p:ph type="sldImg"/>
          </p:nvPr>
        </p:nvSpPr>
        <p:spPr>
          <a:ln/>
        </p:spPr>
      </p:sp>
      <p:sp>
        <p:nvSpPr>
          <p:cNvPr id="25602" name="عنصر نائب للملاحظات 2">
            <a:extLst>
              <a:ext uri="{FF2B5EF4-FFF2-40B4-BE49-F238E27FC236}">
                <a16:creationId xmlns:a16="http://schemas.microsoft.com/office/drawing/2014/main" id="{87CAC555-00C2-5846-83C9-0B09BDC556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 Il est également important de souligner que le CEPRB ne contient pas uniquement les informations obligatoires publiées par les Parties.</a:t>
            </a:r>
            <a:endParaRPr lang="en-US" altLang="ar-TN" i="1"/>
          </a:p>
          <a:p>
            <a:r>
              <a:rPr lang="fr-FR" altLang="ar-TN" i="1"/>
              <a:t>Les Parties fournissent en fait certaines informations sur une base volontaire. Celles-ci comprennent, entre autres, des informations sur les laboratoires, les activités, la recherche universitaire et les projets liés à la biosécurité; </a:t>
            </a:r>
            <a:endParaRPr lang="en-US" altLang="ar-TN" i="1"/>
          </a:p>
          <a:p>
            <a:r>
              <a:rPr lang="fr-FR" altLang="ar-TN" i="1"/>
              <a:t>- En outre, les gouvernements qui ne sont pas Parties au Protocole, ainsi que les organisations non gouvernementales, sont encouragés à enregistrer les informations pertinentes sur la biosécurité sur le site Web du CEPRB.</a:t>
            </a:r>
            <a:endParaRPr lang="en-US" altLang="ar-TN" i="1"/>
          </a:p>
          <a:p>
            <a:endParaRPr lang="en-US" altLang="ar-TN"/>
          </a:p>
        </p:txBody>
      </p:sp>
      <p:sp>
        <p:nvSpPr>
          <p:cNvPr id="25603" name="عنصر نائب لرقم الشريحة 3">
            <a:extLst>
              <a:ext uri="{FF2B5EF4-FFF2-40B4-BE49-F238E27FC236}">
                <a16:creationId xmlns:a16="http://schemas.microsoft.com/office/drawing/2014/main" id="{2E0FA9F3-94FE-D34B-8AC3-BD02B0C90D7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6364EB-D4A4-2343-9424-43DBECCF5728}" type="slidenum">
              <a:rPr lang="en-US" altLang="en-US" smtClean="0"/>
              <a:pPr/>
              <a:t>5</a:t>
            </a:fld>
            <a:endParaRPr lang="en-US" altLang="en-US"/>
          </a:p>
        </p:txBody>
      </p:sp>
    </p:spTree>
    <p:extLst>
      <p:ext uri="{BB962C8B-B14F-4D97-AF65-F5344CB8AC3E}">
        <p14:creationId xmlns:p14="http://schemas.microsoft.com/office/powerpoint/2010/main" val="753301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F69DC9DE-E420-7B42-8574-AE2FDAEE57A8}"/>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107EF6C-A64A-9048-B2D0-FF89123A06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Cette section fournit un aperçu de l'état de chaque type de dossier:</a:t>
            </a:r>
            <a:endParaRPr lang="en-US" altLang="en-US" i="1"/>
          </a:p>
          <a:p>
            <a:r>
              <a:rPr lang="fr-FR" altLang="en-US" i="1"/>
              <a:t>- Nombre de dossiers enregistrés à ce jour,</a:t>
            </a:r>
            <a:endParaRPr lang="en-US" altLang="en-US" i="1"/>
          </a:p>
          <a:p>
            <a:r>
              <a:rPr lang="fr-FR" altLang="en-US" i="1"/>
              <a:t>- Nombre brouillons de dossiers en attente de finalisation,</a:t>
            </a:r>
            <a:endParaRPr lang="en-US" altLang="en-US" i="1"/>
          </a:p>
          <a:p>
            <a:r>
              <a:rPr lang="fr-FR" altLang="en-US" i="1"/>
              <a:t>- Et les demandes.</a:t>
            </a:r>
            <a:endParaRPr lang="en-US" altLang="en-US" i="1"/>
          </a:p>
        </p:txBody>
      </p:sp>
      <p:sp>
        <p:nvSpPr>
          <p:cNvPr id="54275" name="Slide Number Placeholder 3">
            <a:extLst>
              <a:ext uri="{FF2B5EF4-FFF2-40B4-BE49-F238E27FC236}">
                <a16:creationId xmlns:a16="http://schemas.microsoft.com/office/drawing/2014/main" id="{008BC671-7A0D-DE4D-A3F1-AA8E730E50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38FA1B-22AF-2C4C-A7EA-4578F35A8B8B}" type="slidenum">
              <a:rPr lang="en-US" altLang="en-US" smtClean="0"/>
              <a:pPr/>
              <a:t>50</a:t>
            </a:fld>
            <a:endParaRPr lang="en-US" altLang="en-US"/>
          </a:p>
        </p:txBody>
      </p:sp>
    </p:spTree>
    <p:extLst>
      <p:ext uri="{BB962C8B-B14F-4D97-AF65-F5344CB8AC3E}">
        <p14:creationId xmlns:p14="http://schemas.microsoft.com/office/powerpoint/2010/main" val="135781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6EA57AF7-CC6D-804A-992F-8AFF70241C79}"/>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7E368E5C-DFF6-6340-8B10-A9BB5DEE88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Cliquez sur le type de dossier pour accéder à une page contenant tous les dossiers de cette catégorie et leur statut.</a:t>
            </a:r>
            <a:endParaRPr lang="en-US" altLang="en-US" i="1"/>
          </a:p>
        </p:txBody>
      </p:sp>
      <p:sp>
        <p:nvSpPr>
          <p:cNvPr id="56323" name="Slide Number Placeholder 3">
            <a:extLst>
              <a:ext uri="{FF2B5EF4-FFF2-40B4-BE49-F238E27FC236}">
                <a16:creationId xmlns:a16="http://schemas.microsoft.com/office/drawing/2014/main" id="{40CC2B48-832D-1241-8BB9-0A1780116B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986E2C-ABED-B042-8FE4-D9799CAD932A}" type="slidenum">
              <a:rPr lang="en-US" altLang="en-US" smtClean="0"/>
              <a:pPr/>
              <a:t>51</a:t>
            </a:fld>
            <a:endParaRPr lang="en-US" altLang="en-US"/>
          </a:p>
        </p:txBody>
      </p:sp>
    </p:spTree>
    <p:extLst>
      <p:ext uri="{BB962C8B-B14F-4D97-AF65-F5344CB8AC3E}">
        <p14:creationId xmlns:p14="http://schemas.microsoft.com/office/powerpoint/2010/main" val="202124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4293109F-DAA3-4A43-B724-76E2BBB836A1}"/>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A08B1869-6D68-8A4F-BF9C-9DE727CF76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Pour enregistrer un nouveau dossier dans une catégorie donnée, cliquez sur l’icône «plus» à côté de cette catégorie.</a:t>
            </a:r>
            <a:endParaRPr lang="en-US" altLang="en-US" i="1"/>
          </a:p>
          <a:p>
            <a:r>
              <a:rPr lang="fr-FR" altLang="en-US" i="1"/>
              <a:t>Prenons l'exemple du dossier d'expert en biosécurité:</a:t>
            </a:r>
            <a:endParaRPr lang="en-US" altLang="en-US" i="1"/>
          </a:p>
        </p:txBody>
      </p:sp>
      <p:sp>
        <p:nvSpPr>
          <p:cNvPr id="58371" name="Slide Number Placeholder 3">
            <a:extLst>
              <a:ext uri="{FF2B5EF4-FFF2-40B4-BE49-F238E27FC236}">
                <a16:creationId xmlns:a16="http://schemas.microsoft.com/office/drawing/2014/main" id="{5FFE544D-D444-A247-92FD-305814ECEA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B4092B-A498-C949-BE52-A5A0CA294736}" type="slidenum">
              <a:rPr lang="en-US" altLang="en-US" smtClean="0"/>
              <a:pPr/>
              <a:t>52</a:t>
            </a:fld>
            <a:endParaRPr lang="en-US" altLang="en-US"/>
          </a:p>
        </p:txBody>
      </p:sp>
    </p:spTree>
    <p:extLst>
      <p:ext uri="{BB962C8B-B14F-4D97-AF65-F5344CB8AC3E}">
        <p14:creationId xmlns:p14="http://schemas.microsoft.com/office/powerpoint/2010/main" val="2039880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A8F831A1-2D16-DB42-B991-005840F8F13A}"/>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CEC17A1F-B6E8-804D-811A-DB387E482B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Sur la page du tableau de bord, cliquez sur l’icône «plus» à côté de la catégorie d’expert en biosécurité.</a:t>
            </a:r>
            <a:endParaRPr lang="en-US" altLang="en-US" i="1"/>
          </a:p>
          <a:p>
            <a:r>
              <a:rPr lang="fr-FR" altLang="en-US" i="1"/>
              <a:t>Le format commun en ligne s'ouvrira où vous pourrez saisir les informations dans les différents champs afin de publier un nouveau dossier</a:t>
            </a:r>
            <a:endParaRPr lang="en-US" altLang="en-US" i="1"/>
          </a:p>
        </p:txBody>
      </p:sp>
      <p:sp>
        <p:nvSpPr>
          <p:cNvPr id="60419" name="Slide Number Placeholder 3">
            <a:extLst>
              <a:ext uri="{FF2B5EF4-FFF2-40B4-BE49-F238E27FC236}">
                <a16:creationId xmlns:a16="http://schemas.microsoft.com/office/drawing/2014/main" id="{7BD52CA5-C5D7-FE42-AE57-37A1E703D1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3A422E-A2BF-2C41-BCB5-D02A5E39461E}" type="slidenum">
              <a:rPr lang="en-US" altLang="en-US" smtClean="0"/>
              <a:pPr/>
              <a:t>53</a:t>
            </a:fld>
            <a:endParaRPr lang="en-US" altLang="en-US"/>
          </a:p>
        </p:txBody>
      </p:sp>
    </p:spTree>
    <p:extLst>
      <p:ext uri="{BB962C8B-B14F-4D97-AF65-F5344CB8AC3E}">
        <p14:creationId xmlns:p14="http://schemas.microsoft.com/office/powerpoint/2010/main" val="4235975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عنصر نائب لصورة الشريحة 1">
            <a:extLst>
              <a:ext uri="{FF2B5EF4-FFF2-40B4-BE49-F238E27FC236}">
                <a16:creationId xmlns:a16="http://schemas.microsoft.com/office/drawing/2014/main" id="{706362EA-DE1C-6E4E-8A4C-DFCC6200A51A}"/>
              </a:ext>
            </a:extLst>
          </p:cNvPr>
          <p:cNvSpPr>
            <a:spLocks noGrp="1" noRot="1" noChangeAspect="1" noChangeArrowheads="1" noTextEdit="1"/>
          </p:cNvSpPr>
          <p:nvPr>
            <p:ph type="sldImg"/>
          </p:nvPr>
        </p:nvSpPr>
        <p:spPr>
          <a:ln/>
        </p:spPr>
      </p:sp>
      <p:sp>
        <p:nvSpPr>
          <p:cNvPr id="62466" name="عنصر نائب للملاحظات 2">
            <a:extLst>
              <a:ext uri="{FF2B5EF4-FFF2-40B4-BE49-F238E27FC236}">
                <a16:creationId xmlns:a16="http://schemas.microsoft.com/office/drawing/2014/main" id="{FC00F2C4-B397-3A4F-85EF-62060EC0AF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Parlons maintenant des caractéristiques communes des pages d'enregistrement des informations.</a:t>
            </a:r>
            <a:endParaRPr lang="en-US" altLang="en-US" i="1"/>
          </a:p>
        </p:txBody>
      </p:sp>
      <p:sp>
        <p:nvSpPr>
          <p:cNvPr id="62467" name="عنصر نائب لرقم الشريحة 3">
            <a:extLst>
              <a:ext uri="{FF2B5EF4-FFF2-40B4-BE49-F238E27FC236}">
                <a16:creationId xmlns:a16="http://schemas.microsoft.com/office/drawing/2014/main" id="{BFF40D0A-DF78-D741-8356-A8BD910FBC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9FC61D-2916-414C-81E6-4B992182F949}" type="slidenum">
              <a:rPr lang="en-US" altLang="en-US" smtClean="0"/>
              <a:pPr/>
              <a:t>54</a:t>
            </a:fld>
            <a:endParaRPr lang="en-US" altLang="en-US"/>
          </a:p>
        </p:txBody>
      </p:sp>
    </p:spTree>
    <p:extLst>
      <p:ext uri="{BB962C8B-B14F-4D97-AF65-F5344CB8AC3E}">
        <p14:creationId xmlns:p14="http://schemas.microsoft.com/office/powerpoint/2010/main" val="3435384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عنصر نائب لصورة الشريحة 1">
            <a:extLst>
              <a:ext uri="{FF2B5EF4-FFF2-40B4-BE49-F238E27FC236}">
                <a16:creationId xmlns:a16="http://schemas.microsoft.com/office/drawing/2014/main" id="{7D340E38-4FC0-384D-B609-CB78BD208121}"/>
              </a:ext>
            </a:extLst>
          </p:cNvPr>
          <p:cNvSpPr>
            <a:spLocks noGrp="1" noRot="1" noChangeAspect="1" noChangeArrowheads="1" noTextEdit="1"/>
          </p:cNvSpPr>
          <p:nvPr>
            <p:ph type="sldImg"/>
          </p:nvPr>
        </p:nvSpPr>
        <p:spPr>
          <a:ln/>
        </p:spPr>
      </p:sp>
      <p:sp>
        <p:nvSpPr>
          <p:cNvPr id="64514" name="عنصر نائب للملاحظات 2">
            <a:extLst>
              <a:ext uri="{FF2B5EF4-FFF2-40B4-BE49-F238E27FC236}">
                <a16:creationId xmlns:a16="http://schemas.microsoft.com/office/drawing/2014/main" id="{1974010B-7D3B-9845-9E23-BA7B12A0B4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Cette section est toujours affichée en haut et en bas des pages de tous les formats communs en ligne.</a:t>
            </a:r>
            <a:endParaRPr lang="en-US" altLang="en-US" i="1"/>
          </a:p>
        </p:txBody>
      </p:sp>
      <p:sp>
        <p:nvSpPr>
          <p:cNvPr id="64515" name="عنصر نائب لرقم الشريحة 3">
            <a:extLst>
              <a:ext uri="{FF2B5EF4-FFF2-40B4-BE49-F238E27FC236}">
                <a16:creationId xmlns:a16="http://schemas.microsoft.com/office/drawing/2014/main" id="{38F48DF1-C40C-B749-868E-BB74DF95647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7FDC20-75D2-624B-A536-A1796C273865}" type="slidenum">
              <a:rPr lang="en-US" altLang="en-US" smtClean="0"/>
              <a:pPr/>
              <a:t>55</a:t>
            </a:fld>
            <a:endParaRPr lang="en-US" altLang="en-US"/>
          </a:p>
        </p:txBody>
      </p:sp>
    </p:spTree>
    <p:extLst>
      <p:ext uri="{BB962C8B-B14F-4D97-AF65-F5344CB8AC3E}">
        <p14:creationId xmlns:p14="http://schemas.microsoft.com/office/powerpoint/2010/main" val="10913366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عنصر نائب لصورة الشريحة 1">
            <a:extLst>
              <a:ext uri="{FF2B5EF4-FFF2-40B4-BE49-F238E27FC236}">
                <a16:creationId xmlns:a16="http://schemas.microsoft.com/office/drawing/2014/main" id="{9BD50A06-9037-E544-BC1D-644021D41976}"/>
              </a:ext>
            </a:extLst>
          </p:cNvPr>
          <p:cNvSpPr>
            <a:spLocks noGrp="1" noRot="1" noChangeAspect="1" noChangeArrowheads="1" noTextEdit="1"/>
          </p:cNvSpPr>
          <p:nvPr>
            <p:ph type="sldImg"/>
          </p:nvPr>
        </p:nvSpPr>
        <p:spPr>
          <a:ln/>
        </p:spPr>
      </p:sp>
      <p:sp>
        <p:nvSpPr>
          <p:cNvPr id="66562" name="عنصر نائب للملاحظات 2">
            <a:extLst>
              <a:ext uri="{FF2B5EF4-FFF2-40B4-BE49-F238E27FC236}">
                <a16:creationId xmlns:a16="http://schemas.microsoft.com/office/drawing/2014/main" id="{5A8D1915-AF14-A148-B12A-C495E21A98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Un dossier peut être publié dans une ou plusieurs langues. Au moins l'une d'entre elles doit être une langue des Nations Unies.</a:t>
            </a:r>
            <a:endParaRPr lang="en-US" altLang="en-US" i="1"/>
          </a:p>
          <a:p>
            <a:r>
              <a:rPr lang="fr-FR" altLang="en-US" i="1"/>
              <a:t>Vous pouvez ajouter plus de langues au même dossier à l'aide du menu "English",</a:t>
            </a:r>
            <a:endParaRPr lang="en-US" altLang="en-US" i="1"/>
          </a:p>
        </p:txBody>
      </p:sp>
      <p:sp>
        <p:nvSpPr>
          <p:cNvPr id="66563" name="عنصر نائب لرقم الشريحة 3">
            <a:extLst>
              <a:ext uri="{FF2B5EF4-FFF2-40B4-BE49-F238E27FC236}">
                <a16:creationId xmlns:a16="http://schemas.microsoft.com/office/drawing/2014/main" id="{B4AAE9DF-6A66-6643-9E5D-34713DD769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1B6A25-6045-8A4B-AD42-AAE67D676686}" type="slidenum">
              <a:rPr lang="en-US" altLang="en-US" smtClean="0"/>
              <a:pPr/>
              <a:t>56</a:t>
            </a:fld>
            <a:endParaRPr lang="en-US" altLang="en-US"/>
          </a:p>
        </p:txBody>
      </p:sp>
    </p:spTree>
    <p:extLst>
      <p:ext uri="{BB962C8B-B14F-4D97-AF65-F5344CB8AC3E}">
        <p14:creationId xmlns:p14="http://schemas.microsoft.com/office/powerpoint/2010/main" val="301555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عنصر نائب لصورة الشريحة 1">
            <a:extLst>
              <a:ext uri="{FF2B5EF4-FFF2-40B4-BE49-F238E27FC236}">
                <a16:creationId xmlns:a16="http://schemas.microsoft.com/office/drawing/2014/main" id="{821EFAD4-CF8F-E846-BC45-97873D63F226}"/>
              </a:ext>
            </a:extLst>
          </p:cNvPr>
          <p:cNvSpPr>
            <a:spLocks noGrp="1" noRot="1" noChangeAspect="1" noChangeArrowheads="1" noTextEdit="1"/>
          </p:cNvSpPr>
          <p:nvPr>
            <p:ph type="sldImg"/>
          </p:nvPr>
        </p:nvSpPr>
        <p:spPr>
          <a:ln/>
        </p:spPr>
      </p:sp>
      <p:sp>
        <p:nvSpPr>
          <p:cNvPr id="68610" name="عنصر نائب للملاحظات 2">
            <a:extLst>
              <a:ext uri="{FF2B5EF4-FFF2-40B4-BE49-F238E27FC236}">
                <a16:creationId xmlns:a16="http://schemas.microsoft.com/office/drawing/2014/main" id="{0F6BF4EE-5A5B-FD4F-A1CF-98C12419BF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En sélectionnant plus de langues dans le menu,</a:t>
            </a:r>
            <a:endParaRPr lang="en-US" altLang="en-US" i="1"/>
          </a:p>
        </p:txBody>
      </p:sp>
      <p:sp>
        <p:nvSpPr>
          <p:cNvPr id="68611" name="عنصر نائب لرقم الشريحة 3">
            <a:extLst>
              <a:ext uri="{FF2B5EF4-FFF2-40B4-BE49-F238E27FC236}">
                <a16:creationId xmlns:a16="http://schemas.microsoft.com/office/drawing/2014/main" id="{6F531031-DE2B-FD47-8652-7219C7B109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FD3D31-93BA-9A4F-BB35-8629EC59FAF4}" type="slidenum">
              <a:rPr lang="en-US" altLang="en-US" smtClean="0"/>
              <a:pPr/>
              <a:t>57</a:t>
            </a:fld>
            <a:endParaRPr lang="en-US" altLang="en-US"/>
          </a:p>
        </p:txBody>
      </p:sp>
    </p:spTree>
    <p:extLst>
      <p:ext uri="{BB962C8B-B14F-4D97-AF65-F5344CB8AC3E}">
        <p14:creationId xmlns:p14="http://schemas.microsoft.com/office/powerpoint/2010/main" val="28693806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عنصر نائب لصورة الشريحة 1">
            <a:extLst>
              <a:ext uri="{FF2B5EF4-FFF2-40B4-BE49-F238E27FC236}">
                <a16:creationId xmlns:a16="http://schemas.microsoft.com/office/drawing/2014/main" id="{2E30831B-51FE-0A4A-AF25-6458A1273EAE}"/>
              </a:ext>
            </a:extLst>
          </p:cNvPr>
          <p:cNvSpPr>
            <a:spLocks noGrp="1" noRot="1" noChangeAspect="1" noChangeArrowheads="1" noTextEdit="1"/>
          </p:cNvSpPr>
          <p:nvPr>
            <p:ph type="sldImg"/>
          </p:nvPr>
        </p:nvSpPr>
        <p:spPr>
          <a:ln/>
        </p:spPr>
      </p:sp>
      <p:sp>
        <p:nvSpPr>
          <p:cNvPr id="70658" name="عنصر نائب للملاحظات 2">
            <a:extLst>
              <a:ext uri="{FF2B5EF4-FFF2-40B4-BE49-F238E27FC236}">
                <a16:creationId xmlns:a16="http://schemas.microsoft.com/office/drawing/2014/main" id="{1AE91D9B-70E8-2445-94B6-3BF48747E7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Cela ajoutera de l'espace supplémentaire pour vous permettre d'ajouter des informations dans plusieurs langues, en fonction de votre sélection.</a:t>
            </a:r>
            <a:endParaRPr lang="en-US" altLang="en-US" i="1"/>
          </a:p>
        </p:txBody>
      </p:sp>
      <p:sp>
        <p:nvSpPr>
          <p:cNvPr id="70659" name="عنصر نائب لرقم الشريحة 3">
            <a:extLst>
              <a:ext uri="{FF2B5EF4-FFF2-40B4-BE49-F238E27FC236}">
                <a16:creationId xmlns:a16="http://schemas.microsoft.com/office/drawing/2014/main" id="{1DCAE089-0B00-6E4C-9B53-E0B7078A386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5AD999-A350-F549-851C-916D8546FC15}" type="slidenum">
              <a:rPr lang="en-US" altLang="en-US" smtClean="0"/>
              <a:pPr/>
              <a:t>58</a:t>
            </a:fld>
            <a:endParaRPr lang="en-US" altLang="en-US"/>
          </a:p>
        </p:txBody>
      </p:sp>
    </p:spTree>
    <p:extLst>
      <p:ext uri="{BB962C8B-B14F-4D97-AF65-F5344CB8AC3E}">
        <p14:creationId xmlns:p14="http://schemas.microsoft.com/office/powerpoint/2010/main" val="1839071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عنصر نائب لصورة الشريحة 1">
            <a:extLst>
              <a:ext uri="{FF2B5EF4-FFF2-40B4-BE49-F238E27FC236}">
                <a16:creationId xmlns:a16="http://schemas.microsoft.com/office/drawing/2014/main" id="{D994F635-02F3-BB44-AEB4-922C8F7789EC}"/>
              </a:ext>
            </a:extLst>
          </p:cNvPr>
          <p:cNvSpPr>
            <a:spLocks noGrp="1" noRot="1" noChangeAspect="1" noChangeArrowheads="1" noTextEdit="1"/>
          </p:cNvSpPr>
          <p:nvPr>
            <p:ph type="sldImg"/>
          </p:nvPr>
        </p:nvSpPr>
        <p:spPr>
          <a:ln/>
        </p:spPr>
      </p:sp>
      <p:sp>
        <p:nvSpPr>
          <p:cNvPr id="72706" name="عنصر نائب للملاحظات 2">
            <a:extLst>
              <a:ext uri="{FF2B5EF4-FFF2-40B4-BE49-F238E27FC236}">
                <a16:creationId xmlns:a16="http://schemas.microsoft.com/office/drawing/2014/main" id="{136AECB5-5329-0F4B-A4E8-470102AED5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À tout moment, vous pouvez enregistrer votre dossier en tant que brouillon pour y accéder et le compléter ultérieurement.</a:t>
            </a:r>
            <a:endParaRPr lang="en-US" altLang="en-US" i="1"/>
          </a:p>
        </p:txBody>
      </p:sp>
      <p:sp>
        <p:nvSpPr>
          <p:cNvPr id="72707" name="عنصر نائب لرقم الشريحة 3">
            <a:extLst>
              <a:ext uri="{FF2B5EF4-FFF2-40B4-BE49-F238E27FC236}">
                <a16:creationId xmlns:a16="http://schemas.microsoft.com/office/drawing/2014/main" id="{28C11FB1-47C3-1644-9B11-B27C4D14F8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20F4DA-C39E-FF41-B860-9B292E38C354}" type="slidenum">
              <a:rPr lang="en-US" altLang="en-US" smtClean="0"/>
              <a:pPr/>
              <a:t>59</a:t>
            </a:fld>
            <a:endParaRPr lang="en-US" altLang="en-US"/>
          </a:p>
        </p:txBody>
      </p:sp>
    </p:spTree>
    <p:extLst>
      <p:ext uri="{BB962C8B-B14F-4D97-AF65-F5344CB8AC3E}">
        <p14:creationId xmlns:p14="http://schemas.microsoft.com/office/powerpoint/2010/main" val="129652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عنصر نائب لصورة الشريحة 1">
            <a:extLst>
              <a:ext uri="{FF2B5EF4-FFF2-40B4-BE49-F238E27FC236}">
                <a16:creationId xmlns:a16="http://schemas.microsoft.com/office/drawing/2014/main" id="{86760FFC-472D-4946-9EA1-8D63D459646F}"/>
              </a:ext>
            </a:extLst>
          </p:cNvPr>
          <p:cNvSpPr>
            <a:spLocks noGrp="1" noRot="1" noChangeAspect="1" noChangeArrowheads="1" noTextEdit="1"/>
          </p:cNvSpPr>
          <p:nvPr>
            <p:ph type="sldImg"/>
          </p:nvPr>
        </p:nvSpPr>
        <p:spPr>
          <a:ln/>
        </p:spPr>
      </p:sp>
      <p:sp>
        <p:nvSpPr>
          <p:cNvPr id="27650" name="عنصر نائب للملاحظات 2">
            <a:extLst>
              <a:ext uri="{FF2B5EF4-FFF2-40B4-BE49-F238E27FC236}">
                <a16:creationId xmlns:a16="http://schemas.microsoft.com/office/drawing/2014/main" id="{F3A67FA5-0296-7343-A6E1-3FFEFADD8C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Les utilisateurs du CEPRB peuvent être classés en 4 catégories:</a:t>
            </a:r>
            <a:endParaRPr lang="en-US" altLang="ar-TN" i="1"/>
          </a:p>
          <a:p>
            <a:r>
              <a:rPr lang="fr-FR" altLang="ar-TN" i="1"/>
              <a:t>- les Correspondants Nationaux (CN) du CEPRB ou correspondant institutionnel,</a:t>
            </a:r>
            <a:endParaRPr lang="en-US" altLang="ar-TN" i="1"/>
          </a:p>
          <a:p>
            <a:r>
              <a:rPr lang="fr-FR" altLang="ar-TN" i="1"/>
              <a:t>- les Utilisateurs Nationaux Autorisés (UNA),</a:t>
            </a:r>
            <a:endParaRPr lang="en-US" altLang="ar-TN" i="1"/>
          </a:p>
          <a:p>
            <a:r>
              <a:rPr lang="fr-FR" altLang="ar-TN" i="1"/>
              <a:t>- les Utilisateurs Généraux (UG),</a:t>
            </a:r>
            <a:endParaRPr lang="en-US" altLang="ar-TN" i="1"/>
          </a:p>
          <a:p>
            <a:r>
              <a:rPr lang="fr-FR" altLang="ar-TN" i="1"/>
              <a:t>- les Internautes du CEPRB.</a:t>
            </a:r>
            <a:endParaRPr lang="en-US" altLang="ar-TN" i="1"/>
          </a:p>
          <a:p>
            <a:endParaRPr lang="en-US" altLang="ar-TN"/>
          </a:p>
        </p:txBody>
      </p:sp>
      <p:sp>
        <p:nvSpPr>
          <p:cNvPr id="27651" name="عنصر نائب لرقم الشريحة 3">
            <a:extLst>
              <a:ext uri="{FF2B5EF4-FFF2-40B4-BE49-F238E27FC236}">
                <a16:creationId xmlns:a16="http://schemas.microsoft.com/office/drawing/2014/main" id="{F56E4CC3-FD2F-6A43-80AC-75F1A951444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7CC146-F292-BF40-943A-27BE830564EF}" type="slidenum">
              <a:rPr lang="en-US" altLang="en-US" smtClean="0"/>
              <a:pPr/>
              <a:t>6</a:t>
            </a:fld>
            <a:endParaRPr lang="en-US" altLang="en-US"/>
          </a:p>
        </p:txBody>
      </p:sp>
    </p:spTree>
    <p:extLst>
      <p:ext uri="{BB962C8B-B14F-4D97-AF65-F5344CB8AC3E}">
        <p14:creationId xmlns:p14="http://schemas.microsoft.com/office/powerpoint/2010/main" val="4635820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عنصر نائب لصورة الشريحة 1">
            <a:extLst>
              <a:ext uri="{FF2B5EF4-FFF2-40B4-BE49-F238E27FC236}">
                <a16:creationId xmlns:a16="http://schemas.microsoft.com/office/drawing/2014/main" id="{F9DA1773-4121-EE47-A62D-4B8F92139809}"/>
              </a:ext>
            </a:extLst>
          </p:cNvPr>
          <p:cNvSpPr>
            <a:spLocks noGrp="1" noRot="1" noChangeAspect="1" noChangeArrowheads="1" noTextEdit="1"/>
          </p:cNvSpPr>
          <p:nvPr>
            <p:ph type="sldImg"/>
          </p:nvPr>
        </p:nvSpPr>
        <p:spPr>
          <a:ln/>
        </p:spPr>
      </p:sp>
      <p:sp>
        <p:nvSpPr>
          <p:cNvPr id="74754" name="عنصر نائب للملاحظات 2">
            <a:extLst>
              <a:ext uri="{FF2B5EF4-FFF2-40B4-BE49-F238E27FC236}">
                <a16:creationId xmlns:a16="http://schemas.microsoft.com/office/drawing/2014/main" id="{8090B6D5-986A-164B-899F-2FCAF1BA78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Dans la nouvelle plateforme du CEPRB, certains menus ont été améliorés pour plus de commodité.</a:t>
            </a:r>
            <a:endParaRPr lang="en-US" altLang="en-US" i="1"/>
          </a:p>
          <a:p>
            <a:r>
              <a:rPr lang="fr-FR" altLang="en-US" i="1"/>
              <a:t>Par exemple, vous remarquerez que les menus déroulants de sélection de pays / nationalité ont été modifiés.</a:t>
            </a:r>
            <a:endParaRPr lang="en-US" altLang="en-US" i="1"/>
          </a:p>
        </p:txBody>
      </p:sp>
      <p:sp>
        <p:nvSpPr>
          <p:cNvPr id="74755" name="عنصر نائب لرقم الشريحة 3">
            <a:extLst>
              <a:ext uri="{FF2B5EF4-FFF2-40B4-BE49-F238E27FC236}">
                <a16:creationId xmlns:a16="http://schemas.microsoft.com/office/drawing/2014/main" id="{ED9AD6C9-A475-E74C-8DE7-060ACD455A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2BD656-E689-284E-9F67-0971B98A8AB7}" type="slidenum">
              <a:rPr lang="en-US" altLang="en-US" smtClean="0"/>
              <a:pPr/>
              <a:t>60</a:t>
            </a:fld>
            <a:endParaRPr lang="en-US" altLang="en-US"/>
          </a:p>
        </p:txBody>
      </p:sp>
    </p:spTree>
    <p:extLst>
      <p:ext uri="{BB962C8B-B14F-4D97-AF65-F5344CB8AC3E}">
        <p14:creationId xmlns:p14="http://schemas.microsoft.com/office/powerpoint/2010/main" val="3556561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عنصر نائب لصورة الشريحة 1">
            <a:extLst>
              <a:ext uri="{FF2B5EF4-FFF2-40B4-BE49-F238E27FC236}">
                <a16:creationId xmlns:a16="http://schemas.microsoft.com/office/drawing/2014/main" id="{FB2A6294-7C1B-5844-8BDA-620E77885224}"/>
              </a:ext>
            </a:extLst>
          </p:cNvPr>
          <p:cNvSpPr>
            <a:spLocks noGrp="1" noRot="1" noChangeAspect="1" noChangeArrowheads="1" noTextEdit="1"/>
          </p:cNvSpPr>
          <p:nvPr>
            <p:ph type="sldImg"/>
          </p:nvPr>
        </p:nvSpPr>
        <p:spPr>
          <a:ln/>
        </p:spPr>
      </p:sp>
      <p:sp>
        <p:nvSpPr>
          <p:cNvPr id="76802" name="عنصر نائب للملاحظات 2">
            <a:extLst>
              <a:ext uri="{FF2B5EF4-FFF2-40B4-BE49-F238E27FC236}">
                <a16:creationId xmlns:a16="http://schemas.microsoft.com/office/drawing/2014/main" id="{4B578C95-22C4-F647-9CA6-53855A8E0FA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Cliquez sur le menu pour afficher une barre avec filtres de recherche.</a:t>
            </a:r>
            <a:endParaRPr lang="en-US" altLang="en-US" i="1"/>
          </a:p>
        </p:txBody>
      </p:sp>
      <p:sp>
        <p:nvSpPr>
          <p:cNvPr id="76803" name="عنصر نائب لرقم الشريحة 3">
            <a:extLst>
              <a:ext uri="{FF2B5EF4-FFF2-40B4-BE49-F238E27FC236}">
                <a16:creationId xmlns:a16="http://schemas.microsoft.com/office/drawing/2014/main" id="{A870A443-9D45-5B41-B824-F642431A52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9D8176-B1AA-C041-8100-987F89D99EC5}" type="slidenum">
              <a:rPr lang="en-US" altLang="en-US" smtClean="0"/>
              <a:pPr/>
              <a:t>61</a:t>
            </a:fld>
            <a:endParaRPr lang="en-US" altLang="en-US"/>
          </a:p>
        </p:txBody>
      </p:sp>
    </p:spTree>
    <p:extLst>
      <p:ext uri="{BB962C8B-B14F-4D97-AF65-F5344CB8AC3E}">
        <p14:creationId xmlns:p14="http://schemas.microsoft.com/office/powerpoint/2010/main" val="3261630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عنصر نائب لصورة الشريحة 1">
            <a:extLst>
              <a:ext uri="{FF2B5EF4-FFF2-40B4-BE49-F238E27FC236}">
                <a16:creationId xmlns:a16="http://schemas.microsoft.com/office/drawing/2014/main" id="{5DAF4A9D-3CFC-014A-95A3-F69D1107D22E}"/>
              </a:ext>
            </a:extLst>
          </p:cNvPr>
          <p:cNvSpPr>
            <a:spLocks noGrp="1" noRot="1" noChangeAspect="1" noChangeArrowheads="1" noTextEdit="1"/>
          </p:cNvSpPr>
          <p:nvPr>
            <p:ph type="sldImg"/>
          </p:nvPr>
        </p:nvSpPr>
        <p:spPr>
          <a:ln/>
        </p:spPr>
      </p:sp>
      <p:sp>
        <p:nvSpPr>
          <p:cNvPr id="78850" name="عنصر نائب للملاحظات 2">
            <a:extLst>
              <a:ext uri="{FF2B5EF4-FFF2-40B4-BE49-F238E27FC236}">
                <a16:creationId xmlns:a16="http://schemas.microsoft.com/office/drawing/2014/main" id="{3D46DA45-75D9-3540-9326-BB0A31D330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Au fur et à mesure que vous tapez plus de lettres dans la barre de recherche, moins de pays s'affichent pour faciliter la sélection.</a:t>
            </a:r>
            <a:endParaRPr lang="en-US" altLang="en-US" i="1"/>
          </a:p>
        </p:txBody>
      </p:sp>
      <p:sp>
        <p:nvSpPr>
          <p:cNvPr id="78851" name="عنصر نائب لرقم الشريحة 3">
            <a:extLst>
              <a:ext uri="{FF2B5EF4-FFF2-40B4-BE49-F238E27FC236}">
                <a16:creationId xmlns:a16="http://schemas.microsoft.com/office/drawing/2014/main" id="{83401BA2-360B-534E-8E4B-02E8800D5C8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A8D3A5-12C6-834E-A52D-D5D3D6951CD7}" type="slidenum">
              <a:rPr lang="en-US" altLang="en-US" smtClean="0"/>
              <a:pPr/>
              <a:t>62</a:t>
            </a:fld>
            <a:endParaRPr lang="en-US" altLang="en-US"/>
          </a:p>
        </p:txBody>
      </p:sp>
    </p:spTree>
    <p:extLst>
      <p:ext uri="{BB962C8B-B14F-4D97-AF65-F5344CB8AC3E}">
        <p14:creationId xmlns:p14="http://schemas.microsoft.com/office/powerpoint/2010/main" val="18701003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عنصر نائب لصورة الشريحة 1">
            <a:extLst>
              <a:ext uri="{FF2B5EF4-FFF2-40B4-BE49-F238E27FC236}">
                <a16:creationId xmlns:a16="http://schemas.microsoft.com/office/drawing/2014/main" id="{760FA6D2-0BFE-B04F-A98A-739704840825}"/>
              </a:ext>
            </a:extLst>
          </p:cNvPr>
          <p:cNvSpPr>
            <a:spLocks noGrp="1" noRot="1" noChangeAspect="1" noChangeArrowheads="1" noTextEdit="1"/>
          </p:cNvSpPr>
          <p:nvPr>
            <p:ph type="sldImg"/>
          </p:nvPr>
        </p:nvSpPr>
        <p:spPr>
          <a:ln/>
        </p:spPr>
      </p:sp>
      <p:sp>
        <p:nvSpPr>
          <p:cNvPr id="80898" name="عنصر نائب للملاحظات 2">
            <a:extLst>
              <a:ext uri="{FF2B5EF4-FFF2-40B4-BE49-F238E27FC236}">
                <a16:creationId xmlns:a16="http://schemas.microsoft.com/office/drawing/2014/main" id="{EF376077-8D81-1A4B-ABB2-7D864FBAA5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Les menus de dates ont également été améliorés.</a:t>
            </a:r>
            <a:endParaRPr lang="en-US" altLang="en-US" i="1"/>
          </a:p>
          <a:p>
            <a:r>
              <a:rPr lang="fr-FR" altLang="en-US" i="1"/>
              <a:t>Cliquez sur le champ de saisie des dates.</a:t>
            </a:r>
            <a:endParaRPr lang="en-US" altLang="en-US" i="1"/>
          </a:p>
        </p:txBody>
      </p:sp>
      <p:sp>
        <p:nvSpPr>
          <p:cNvPr id="80899" name="عنصر نائب لرقم الشريحة 3">
            <a:extLst>
              <a:ext uri="{FF2B5EF4-FFF2-40B4-BE49-F238E27FC236}">
                <a16:creationId xmlns:a16="http://schemas.microsoft.com/office/drawing/2014/main" id="{3570F87B-C0B7-184B-B971-EE19C89C06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E294E1-6225-8047-B099-C884C90B3882}" type="slidenum">
              <a:rPr lang="en-US" altLang="en-US" smtClean="0"/>
              <a:pPr/>
              <a:t>63</a:t>
            </a:fld>
            <a:endParaRPr lang="en-US" altLang="en-US"/>
          </a:p>
        </p:txBody>
      </p:sp>
    </p:spTree>
    <p:extLst>
      <p:ext uri="{BB962C8B-B14F-4D97-AF65-F5344CB8AC3E}">
        <p14:creationId xmlns:p14="http://schemas.microsoft.com/office/powerpoint/2010/main" val="736387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عنصر نائب لصورة الشريحة 1">
            <a:extLst>
              <a:ext uri="{FF2B5EF4-FFF2-40B4-BE49-F238E27FC236}">
                <a16:creationId xmlns:a16="http://schemas.microsoft.com/office/drawing/2014/main" id="{32C7E9A4-2FBA-BD40-8471-06D99863B7E9}"/>
              </a:ext>
            </a:extLst>
          </p:cNvPr>
          <p:cNvSpPr>
            <a:spLocks noGrp="1" noRot="1" noChangeAspect="1" noChangeArrowheads="1" noTextEdit="1"/>
          </p:cNvSpPr>
          <p:nvPr>
            <p:ph type="sldImg"/>
          </p:nvPr>
        </p:nvSpPr>
        <p:spPr>
          <a:ln/>
        </p:spPr>
      </p:sp>
      <p:sp>
        <p:nvSpPr>
          <p:cNvPr id="82946" name="عنصر نائب للملاحظات 2">
            <a:extLst>
              <a:ext uri="{FF2B5EF4-FFF2-40B4-BE49-F238E27FC236}">
                <a16:creationId xmlns:a16="http://schemas.microsoft.com/office/drawing/2014/main" id="{0EDA5CB0-380A-6045-B446-BF4C716D30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Un menu indiquant les années et les mois apparaîtra.</a:t>
            </a:r>
            <a:endParaRPr lang="en-US" altLang="en-US" i="1"/>
          </a:p>
        </p:txBody>
      </p:sp>
      <p:sp>
        <p:nvSpPr>
          <p:cNvPr id="82947" name="عنصر نائب لرقم الشريحة 3">
            <a:extLst>
              <a:ext uri="{FF2B5EF4-FFF2-40B4-BE49-F238E27FC236}">
                <a16:creationId xmlns:a16="http://schemas.microsoft.com/office/drawing/2014/main" id="{5175988B-04C9-0F4C-BFC9-9CEB7B275F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002A44-9CD7-244C-847D-0F4A6E81520D}" type="slidenum">
              <a:rPr lang="en-US" altLang="en-US" smtClean="0"/>
              <a:pPr/>
              <a:t>64</a:t>
            </a:fld>
            <a:endParaRPr lang="en-US" altLang="en-US"/>
          </a:p>
        </p:txBody>
      </p:sp>
    </p:spTree>
    <p:extLst>
      <p:ext uri="{BB962C8B-B14F-4D97-AF65-F5344CB8AC3E}">
        <p14:creationId xmlns:p14="http://schemas.microsoft.com/office/powerpoint/2010/main" val="5507907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عنصر نائب لصورة الشريحة 1">
            <a:extLst>
              <a:ext uri="{FF2B5EF4-FFF2-40B4-BE49-F238E27FC236}">
                <a16:creationId xmlns:a16="http://schemas.microsoft.com/office/drawing/2014/main" id="{68B1419F-E4B9-9742-9844-F0C725296D7E}"/>
              </a:ext>
            </a:extLst>
          </p:cNvPr>
          <p:cNvSpPr>
            <a:spLocks noGrp="1" noRot="1" noChangeAspect="1" noChangeArrowheads="1" noTextEdit="1"/>
          </p:cNvSpPr>
          <p:nvPr>
            <p:ph type="sldImg"/>
          </p:nvPr>
        </p:nvSpPr>
        <p:spPr>
          <a:ln/>
        </p:spPr>
      </p:sp>
      <p:sp>
        <p:nvSpPr>
          <p:cNvPr id="84994" name="عنصر نائب للملاحظات 2">
            <a:extLst>
              <a:ext uri="{FF2B5EF4-FFF2-40B4-BE49-F238E27FC236}">
                <a16:creationId xmlns:a16="http://schemas.microsoft.com/office/drawing/2014/main" id="{588CAB26-E95F-E049-BE4B-5C6CCA3E51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Vous pouvez faire défiler les années à l'aide des flèches.</a:t>
            </a:r>
            <a:endParaRPr lang="en-US" altLang="en-US" i="1"/>
          </a:p>
        </p:txBody>
      </p:sp>
      <p:sp>
        <p:nvSpPr>
          <p:cNvPr id="84995" name="عنصر نائب لرقم الشريحة 3">
            <a:extLst>
              <a:ext uri="{FF2B5EF4-FFF2-40B4-BE49-F238E27FC236}">
                <a16:creationId xmlns:a16="http://schemas.microsoft.com/office/drawing/2014/main" id="{3BB168D2-073D-6C43-B7E7-E453ACDF77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8A5E68-5566-1346-A41F-256753B6D4EB}" type="slidenum">
              <a:rPr lang="en-US" altLang="en-US" smtClean="0"/>
              <a:pPr/>
              <a:t>65</a:t>
            </a:fld>
            <a:endParaRPr lang="en-US" altLang="en-US"/>
          </a:p>
        </p:txBody>
      </p:sp>
    </p:spTree>
    <p:extLst>
      <p:ext uri="{BB962C8B-B14F-4D97-AF65-F5344CB8AC3E}">
        <p14:creationId xmlns:p14="http://schemas.microsoft.com/office/powerpoint/2010/main" val="32113413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عنصر نائب لصورة الشريحة 1">
            <a:extLst>
              <a:ext uri="{FF2B5EF4-FFF2-40B4-BE49-F238E27FC236}">
                <a16:creationId xmlns:a16="http://schemas.microsoft.com/office/drawing/2014/main" id="{EA9F9F38-24BB-8B4F-B9C9-0B6030E83B9D}"/>
              </a:ext>
            </a:extLst>
          </p:cNvPr>
          <p:cNvSpPr>
            <a:spLocks noGrp="1" noRot="1" noChangeAspect="1" noChangeArrowheads="1" noTextEdit="1"/>
          </p:cNvSpPr>
          <p:nvPr>
            <p:ph type="sldImg"/>
          </p:nvPr>
        </p:nvSpPr>
        <p:spPr>
          <a:ln/>
        </p:spPr>
      </p:sp>
      <p:sp>
        <p:nvSpPr>
          <p:cNvPr id="87042" name="عنصر نائب للملاحظات 2">
            <a:extLst>
              <a:ext uri="{FF2B5EF4-FFF2-40B4-BE49-F238E27FC236}">
                <a16:creationId xmlns:a16="http://schemas.microsoft.com/office/drawing/2014/main" id="{D5F52904-979B-594C-9577-63E10D74DD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Si l'année est éloignée, vous pouvez cliquer à nouveau sur l'année, pour afficher et faire défiler les plages d'année, et sélectionner l'année recherchée.</a:t>
            </a:r>
            <a:endParaRPr lang="en-US" altLang="en-US" i="1"/>
          </a:p>
        </p:txBody>
      </p:sp>
      <p:sp>
        <p:nvSpPr>
          <p:cNvPr id="87043" name="عنصر نائب لرقم الشريحة 3">
            <a:extLst>
              <a:ext uri="{FF2B5EF4-FFF2-40B4-BE49-F238E27FC236}">
                <a16:creationId xmlns:a16="http://schemas.microsoft.com/office/drawing/2014/main" id="{0477142D-B31F-F946-A363-0712B27534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EB0D78-FF1C-6B4D-A5D2-F15A8A9C8EC2}" type="slidenum">
              <a:rPr lang="en-US" altLang="en-US" smtClean="0"/>
              <a:pPr/>
              <a:t>66</a:t>
            </a:fld>
            <a:endParaRPr lang="en-US" altLang="en-US"/>
          </a:p>
        </p:txBody>
      </p:sp>
    </p:spTree>
    <p:extLst>
      <p:ext uri="{BB962C8B-B14F-4D97-AF65-F5344CB8AC3E}">
        <p14:creationId xmlns:p14="http://schemas.microsoft.com/office/powerpoint/2010/main" val="12412827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عنصر نائب لصورة الشريحة 1">
            <a:extLst>
              <a:ext uri="{FF2B5EF4-FFF2-40B4-BE49-F238E27FC236}">
                <a16:creationId xmlns:a16="http://schemas.microsoft.com/office/drawing/2014/main" id="{F41226BF-99EC-0244-9DBF-F53788932200}"/>
              </a:ext>
            </a:extLst>
          </p:cNvPr>
          <p:cNvSpPr>
            <a:spLocks noGrp="1" noRot="1" noChangeAspect="1" noChangeArrowheads="1" noTextEdit="1"/>
          </p:cNvSpPr>
          <p:nvPr>
            <p:ph type="sldImg"/>
          </p:nvPr>
        </p:nvSpPr>
        <p:spPr>
          <a:ln/>
        </p:spPr>
      </p:sp>
      <p:sp>
        <p:nvSpPr>
          <p:cNvPr id="89090" name="عنصر نائب للملاحظات 2">
            <a:extLst>
              <a:ext uri="{FF2B5EF4-FFF2-40B4-BE49-F238E27FC236}">
                <a16:creationId xmlns:a16="http://schemas.microsoft.com/office/drawing/2014/main" id="{9A6E643C-84F6-1948-B407-20E2E96419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Ensuite, vous pouvez sélectionner le mois.</a:t>
            </a:r>
            <a:endParaRPr lang="en-US" altLang="en-US" i="1"/>
          </a:p>
        </p:txBody>
      </p:sp>
      <p:sp>
        <p:nvSpPr>
          <p:cNvPr id="89091" name="عنصر نائب لرقم الشريحة 3">
            <a:extLst>
              <a:ext uri="{FF2B5EF4-FFF2-40B4-BE49-F238E27FC236}">
                <a16:creationId xmlns:a16="http://schemas.microsoft.com/office/drawing/2014/main" id="{BA104865-1DCC-494F-9F61-5600D4396B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EB2915-C601-3B44-AB67-64A64CF979AC}" type="slidenum">
              <a:rPr lang="en-US" altLang="en-US" smtClean="0"/>
              <a:pPr/>
              <a:t>67</a:t>
            </a:fld>
            <a:endParaRPr lang="en-US" altLang="en-US"/>
          </a:p>
        </p:txBody>
      </p:sp>
    </p:spTree>
    <p:extLst>
      <p:ext uri="{BB962C8B-B14F-4D97-AF65-F5344CB8AC3E}">
        <p14:creationId xmlns:p14="http://schemas.microsoft.com/office/powerpoint/2010/main" val="5696006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عنصر نائب لصورة الشريحة 1">
            <a:extLst>
              <a:ext uri="{FF2B5EF4-FFF2-40B4-BE49-F238E27FC236}">
                <a16:creationId xmlns:a16="http://schemas.microsoft.com/office/drawing/2014/main" id="{F9A65D4E-2D1D-0144-BADC-CBF675B5B461}"/>
              </a:ext>
            </a:extLst>
          </p:cNvPr>
          <p:cNvSpPr>
            <a:spLocks noGrp="1" noRot="1" noChangeAspect="1" noChangeArrowheads="1" noTextEdit="1"/>
          </p:cNvSpPr>
          <p:nvPr>
            <p:ph type="sldImg"/>
          </p:nvPr>
        </p:nvSpPr>
        <p:spPr>
          <a:ln/>
        </p:spPr>
      </p:sp>
      <p:sp>
        <p:nvSpPr>
          <p:cNvPr id="91138" name="عنصر نائب للملاحظات 2">
            <a:extLst>
              <a:ext uri="{FF2B5EF4-FFF2-40B4-BE49-F238E27FC236}">
                <a16:creationId xmlns:a16="http://schemas.microsoft.com/office/drawing/2014/main" id="{B338F4C1-8923-754C-87FB-2824AA5056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En cliquant sur le point d'interrogation "?" bleu - une courte vidéo apparaîtra montrant comment sélectionner la date.</a:t>
            </a:r>
            <a:endParaRPr lang="en-US" altLang="en-US" i="1"/>
          </a:p>
        </p:txBody>
      </p:sp>
      <p:sp>
        <p:nvSpPr>
          <p:cNvPr id="91139" name="عنصر نائب لرقم الشريحة 3">
            <a:extLst>
              <a:ext uri="{FF2B5EF4-FFF2-40B4-BE49-F238E27FC236}">
                <a16:creationId xmlns:a16="http://schemas.microsoft.com/office/drawing/2014/main" id="{4146E68D-025E-A548-9AC0-A1BDE14CC8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44858A-9515-D343-AFEF-B6A125A2EE17}" type="slidenum">
              <a:rPr lang="en-US" altLang="en-US" smtClean="0"/>
              <a:pPr/>
              <a:t>68</a:t>
            </a:fld>
            <a:endParaRPr lang="en-US" altLang="en-US"/>
          </a:p>
        </p:txBody>
      </p:sp>
    </p:spTree>
    <p:extLst>
      <p:ext uri="{BB962C8B-B14F-4D97-AF65-F5344CB8AC3E}">
        <p14:creationId xmlns:p14="http://schemas.microsoft.com/office/powerpoint/2010/main" val="4365926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عنصر نائب لصورة الشريحة 1">
            <a:extLst>
              <a:ext uri="{FF2B5EF4-FFF2-40B4-BE49-F238E27FC236}">
                <a16:creationId xmlns:a16="http://schemas.microsoft.com/office/drawing/2014/main" id="{8F544D77-8C25-E549-9CA3-D07A986328A5}"/>
              </a:ext>
            </a:extLst>
          </p:cNvPr>
          <p:cNvSpPr>
            <a:spLocks noGrp="1" noRot="1" noChangeAspect="1" noChangeArrowheads="1" noTextEdit="1"/>
          </p:cNvSpPr>
          <p:nvPr>
            <p:ph type="sldImg"/>
          </p:nvPr>
        </p:nvSpPr>
        <p:spPr>
          <a:ln/>
        </p:spPr>
      </p:sp>
      <p:sp>
        <p:nvSpPr>
          <p:cNvPr id="93186" name="عنصر نائب للملاحظات 2">
            <a:extLst>
              <a:ext uri="{FF2B5EF4-FFF2-40B4-BE49-F238E27FC236}">
                <a16:creationId xmlns:a16="http://schemas.microsoft.com/office/drawing/2014/main" id="{B3B2C11D-20FD-2C4B-83AB-ADF78D5D2F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Les dossiers enregistrés en tant que brouillons sont accessibles sur la page du tableau de bord, à partir de la section brouillons. </a:t>
            </a:r>
            <a:endParaRPr lang="en-US" altLang="en-US" i="1"/>
          </a:p>
        </p:txBody>
      </p:sp>
      <p:sp>
        <p:nvSpPr>
          <p:cNvPr id="93187" name="عنصر نائب لرقم الشريحة 3">
            <a:extLst>
              <a:ext uri="{FF2B5EF4-FFF2-40B4-BE49-F238E27FC236}">
                <a16:creationId xmlns:a16="http://schemas.microsoft.com/office/drawing/2014/main" id="{29D29204-5F92-984F-80DF-48B993D662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C71ACA-0485-244B-B0F8-684F29448FBD}" type="slidenum">
              <a:rPr lang="en-US" altLang="en-US" smtClean="0"/>
              <a:pPr/>
              <a:t>69</a:t>
            </a:fld>
            <a:endParaRPr lang="en-US" altLang="en-US"/>
          </a:p>
        </p:txBody>
      </p:sp>
    </p:spTree>
    <p:extLst>
      <p:ext uri="{BB962C8B-B14F-4D97-AF65-F5344CB8AC3E}">
        <p14:creationId xmlns:p14="http://schemas.microsoft.com/office/powerpoint/2010/main" val="155254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عنصر نائب لصورة الشريحة 1">
            <a:extLst>
              <a:ext uri="{FF2B5EF4-FFF2-40B4-BE49-F238E27FC236}">
                <a16:creationId xmlns:a16="http://schemas.microsoft.com/office/drawing/2014/main" id="{B0F8B570-5822-F64C-8E5D-F6E100FAA707}"/>
              </a:ext>
            </a:extLst>
          </p:cNvPr>
          <p:cNvSpPr>
            <a:spLocks noGrp="1" noRot="1" noChangeAspect="1" noChangeArrowheads="1" noTextEdit="1"/>
          </p:cNvSpPr>
          <p:nvPr>
            <p:ph type="sldImg"/>
          </p:nvPr>
        </p:nvSpPr>
        <p:spPr>
          <a:ln/>
        </p:spPr>
      </p:sp>
      <p:sp>
        <p:nvSpPr>
          <p:cNvPr id="29698" name="عنصر نائب للملاحظات 2">
            <a:extLst>
              <a:ext uri="{FF2B5EF4-FFF2-40B4-BE49-F238E27FC236}">
                <a16:creationId xmlns:a16="http://schemas.microsoft.com/office/drawing/2014/main" id="{20173FC8-C90B-8045-B1E1-55976DD049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Qu'est-ce qu'un Correspondant National du CEPRB?</a:t>
            </a:r>
            <a:endParaRPr lang="en-US" altLang="ar-TN" i="1"/>
          </a:p>
          <a:p>
            <a:r>
              <a:rPr lang="fr-FR" altLang="ar-TN" i="1"/>
              <a:t> </a:t>
            </a:r>
            <a:endParaRPr lang="en-US" altLang="ar-TN" i="1"/>
          </a:p>
          <a:p>
            <a:r>
              <a:rPr lang="fr-FR" altLang="ar-TN" i="1"/>
              <a:t> Un CN-CEPRB est une personne désignée pour être responsable de la coordination avec le Secrétariat de la CDB concernant le développement et la mise en œuvre du CEPRB et a les fonctions suivantes:</a:t>
            </a:r>
            <a:endParaRPr lang="en-US" altLang="ar-TN" i="1"/>
          </a:p>
          <a:p>
            <a:r>
              <a:rPr lang="fr-FR" altLang="ar-TN" i="1"/>
              <a:t>- Assurer la liaison avec le Secrétariat de la Convention sur la Diversité Biologique sur les aspects techniques de la participation nationale au CEPRB, ainsi que sur les questions pertinentes pour le développement et la mise en œuvre du CEPRB, </a:t>
            </a:r>
            <a:endParaRPr lang="en-US" altLang="ar-TN" i="1"/>
          </a:p>
          <a:p>
            <a:r>
              <a:rPr lang="fr-FR" altLang="ar-TN" i="1"/>
              <a:t>- Autoriser la publication des informations enregistrées sur le CEPRB, y compris la validation au niveau national des registres pour les rendre accessibles au public via le portail central, </a:t>
            </a:r>
            <a:endParaRPr lang="en-US" altLang="ar-TN" i="1"/>
          </a:p>
          <a:p>
            <a:r>
              <a:rPr lang="fr-FR" altLang="ar-TN" i="1"/>
              <a:t>- Faciliter la mise en place d'un réseau de partenariats multisectoriels et de participants, le cas échéant, à la mise en œuvre du processus d'enregistrement des informations nationales sur le CEPRB, </a:t>
            </a:r>
            <a:endParaRPr lang="en-US" altLang="ar-TN" i="1"/>
          </a:p>
          <a:p>
            <a:r>
              <a:rPr lang="fr-FR" altLang="ar-TN" i="1"/>
              <a:t>- Enregistrer les UNA de son pays sur le CEPRB (le cas échéant), </a:t>
            </a:r>
            <a:endParaRPr lang="en-US" altLang="ar-TN" i="1"/>
          </a:p>
          <a:p>
            <a:r>
              <a:rPr lang="fr-FR" altLang="ar-TN" i="1"/>
              <a:t>Le rôle du CN du CEPRB (ou, le cas échéant, des correspondants institutionnels) est spécifié dans l'annexe D de la décision BS / I-3 de la COP-MOP.</a:t>
            </a:r>
            <a:endParaRPr lang="en-US" altLang="ar-TN" i="1"/>
          </a:p>
          <a:p>
            <a:endParaRPr lang="en-US" altLang="ar-TN"/>
          </a:p>
        </p:txBody>
      </p:sp>
      <p:sp>
        <p:nvSpPr>
          <p:cNvPr id="29699" name="عنصر نائب لرقم الشريحة 3">
            <a:extLst>
              <a:ext uri="{FF2B5EF4-FFF2-40B4-BE49-F238E27FC236}">
                <a16:creationId xmlns:a16="http://schemas.microsoft.com/office/drawing/2014/main" id="{7BF550F5-B230-BF43-B15C-A662DD58E3D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2F10F6-0671-D04B-9CAE-C019CCC861EF}" type="slidenum">
              <a:rPr lang="en-US" altLang="en-US" smtClean="0"/>
              <a:pPr/>
              <a:t>7</a:t>
            </a:fld>
            <a:endParaRPr lang="en-US" altLang="en-US"/>
          </a:p>
        </p:txBody>
      </p:sp>
    </p:spTree>
    <p:extLst>
      <p:ext uri="{BB962C8B-B14F-4D97-AF65-F5344CB8AC3E}">
        <p14:creationId xmlns:p14="http://schemas.microsoft.com/office/powerpoint/2010/main" val="493942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عنصر نائب لصورة الشريحة 1">
            <a:extLst>
              <a:ext uri="{FF2B5EF4-FFF2-40B4-BE49-F238E27FC236}">
                <a16:creationId xmlns:a16="http://schemas.microsoft.com/office/drawing/2014/main" id="{DD5BEC86-7762-394D-AC70-079DD9B1EF96}"/>
              </a:ext>
            </a:extLst>
          </p:cNvPr>
          <p:cNvSpPr>
            <a:spLocks noGrp="1" noRot="1" noChangeAspect="1" noChangeArrowheads="1" noTextEdit="1"/>
          </p:cNvSpPr>
          <p:nvPr>
            <p:ph type="sldImg"/>
          </p:nvPr>
        </p:nvSpPr>
        <p:spPr>
          <a:ln/>
        </p:spPr>
      </p:sp>
      <p:sp>
        <p:nvSpPr>
          <p:cNvPr id="95234" name="عنصر نائب للملاحظات 2">
            <a:extLst>
              <a:ext uri="{FF2B5EF4-FFF2-40B4-BE49-F238E27FC236}">
                <a16:creationId xmlns:a16="http://schemas.microsoft.com/office/drawing/2014/main" id="{66F542EA-0CC0-2849-9467-AC4FD3E014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dirty="0"/>
              <a:t>Une version hors ligne (</a:t>
            </a:r>
            <a:r>
              <a:rPr lang="fr-FR" altLang="en-US" i="1" dirty="0" err="1"/>
              <a:t>word</a:t>
            </a:r>
            <a:r>
              <a:rPr lang="fr-FR" altLang="en-US" i="1" dirty="0"/>
              <a:t>) du format commun peut également être téléchargée ici sous forme de fichier Word.</a:t>
            </a:r>
            <a:endParaRPr lang="en-US" altLang="en-US" i="1" dirty="0"/>
          </a:p>
          <a:p>
            <a:r>
              <a:rPr lang="fr-FR" altLang="en-US" i="1" dirty="0"/>
              <a:t>Ceci est important s'il vous manque certaines informations et demander à quelqu'un d'autre de fournir ces informations.</a:t>
            </a:r>
            <a:endParaRPr lang="en-US" altLang="en-US" i="1" dirty="0"/>
          </a:p>
        </p:txBody>
      </p:sp>
      <p:sp>
        <p:nvSpPr>
          <p:cNvPr id="95235" name="عنصر نائب لرقم الشريحة 3">
            <a:extLst>
              <a:ext uri="{FF2B5EF4-FFF2-40B4-BE49-F238E27FC236}">
                <a16:creationId xmlns:a16="http://schemas.microsoft.com/office/drawing/2014/main" id="{95D3EC4D-B517-BD4A-940C-489990F72F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91E761-4B07-D443-A0F1-615554EAB8ED}" type="slidenum">
              <a:rPr lang="en-US" altLang="en-US" smtClean="0"/>
              <a:pPr/>
              <a:t>70</a:t>
            </a:fld>
            <a:endParaRPr lang="en-US" altLang="en-US"/>
          </a:p>
        </p:txBody>
      </p:sp>
    </p:spTree>
    <p:extLst>
      <p:ext uri="{BB962C8B-B14F-4D97-AF65-F5344CB8AC3E}">
        <p14:creationId xmlns:p14="http://schemas.microsoft.com/office/powerpoint/2010/main" val="1833163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عنصر نائب لصورة الشريحة 1">
            <a:extLst>
              <a:ext uri="{FF2B5EF4-FFF2-40B4-BE49-F238E27FC236}">
                <a16:creationId xmlns:a16="http://schemas.microsoft.com/office/drawing/2014/main" id="{AC5EB0DF-57BD-9F44-885F-D587CEDB6DA3}"/>
              </a:ext>
            </a:extLst>
          </p:cNvPr>
          <p:cNvSpPr>
            <a:spLocks noGrp="1" noRot="1" noChangeAspect="1" noChangeArrowheads="1" noTextEdit="1"/>
          </p:cNvSpPr>
          <p:nvPr>
            <p:ph type="sldImg"/>
          </p:nvPr>
        </p:nvSpPr>
        <p:spPr>
          <a:ln/>
        </p:spPr>
      </p:sp>
      <p:sp>
        <p:nvSpPr>
          <p:cNvPr id="97282" name="عنصر نائب للملاحظات 2">
            <a:extLst>
              <a:ext uri="{FF2B5EF4-FFF2-40B4-BE49-F238E27FC236}">
                <a16:creationId xmlns:a16="http://schemas.microsoft.com/office/drawing/2014/main" id="{A88C4654-0419-2349-BBD8-851FC902A6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Un format commun peut être long et comprend plusieurs parties.</a:t>
            </a:r>
            <a:endParaRPr lang="en-US" altLang="en-US" i="1"/>
          </a:p>
          <a:p>
            <a:r>
              <a:rPr lang="fr-FR" altLang="en-US" i="1"/>
              <a:t>Déplacez-vous entre les différentes parties du format commun en utilisant le bouton «Partie».</a:t>
            </a:r>
            <a:endParaRPr lang="en-US" altLang="en-US" i="1"/>
          </a:p>
          <a:p>
            <a:r>
              <a:rPr lang="fr-FR" altLang="en-US" i="1"/>
              <a:t>Lorsque vous remplissez un format commun, utilisez l’onglet «Partie», mais n’utilisez jamais les touches Précédent et Suivant de votre navigateur, sinon les informations seront perdues.</a:t>
            </a:r>
            <a:endParaRPr lang="en-US" altLang="en-US" i="1"/>
          </a:p>
        </p:txBody>
      </p:sp>
      <p:sp>
        <p:nvSpPr>
          <p:cNvPr id="97283" name="عنصر نائب لرقم الشريحة 3">
            <a:extLst>
              <a:ext uri="{FF2B5EF4-FFF2-40B4-BE49-F238E27FC236}">
                <a16:creationId xmlns:a16="http://schemas.microsoft.com/office/drawing/2014/main" id="{12662E92-09B4-0B48-8ED9-234626F6268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B7D889-9C30-E649-9044-B346B6A96CCD}" type="slidenum">
              <a:rPr lang="en-US" altLang="en-US" smtClean="0"/>
              <a:pPr/>
              <a:t>71</a:t>
            </a:fld>
            <a:endParaRPr lang="en-US" altLang="en-US"/>
          </a:p>
        </p:txBody>
      </p:sp>
    </p:spTree>
    <p:extLst>
      <p:ext uri="{BB962C8B-B14F-4D97-AF65-F5344CB8AC3E}">
        <p14:creationId xmlns:p14="http://schemas.microsoft.com/office/powerpoint/2010/main" val="14517382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عنصر نائب لصورة الشريحة 1">
            <a:extLst>
              <a:ext uri="{FF2B5EF4-FFF2-40B4-BE49-F238E27FC236}">
                <a16:creationId xmlns:a16="http://schemas.microsoft.com/office/drawing/2014/main" id="{63DF6DB2-93AD-DE4B-933A-6FB8E3121861}"/>
              </a:ext>
            </a:extLst>
          </p:cNvPr>
          <p:cNvSpPr>
            <a:spLocks noGrp="1" noRot="1" noChangeAspect="1" noChangeArrowheads="1" noTextEdit="1"/>
          </p:cNvSpPr>
          <p:nvPr>
            <p:ph type="sldImg"/>
          </p:nvPr>
        </p:nvSpPr>
        <p:spPr>
          <a:ln/>
        </p:spPr>
      </p:sp>
      <p:sp>
        <p:nvSpPr>
          <p:cNvPr id="99330" name="عنصر نائب للملاحظات 2">
            <a:extLst>
              <a:ext uri="{FF2B5EF4-FFF2-40B4-BE49-F238E27FC236}">
                <a16:creationId xmlns:a16="http://schemas.microsoft.com/office/drawing/2014/main" id="{68374D7C-8DAC-6545-A775-AD01844418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Lorsque vous remplissez les différentes parties d’un format commun, restez sur l’onglet «Formulaire de soumission».</a:t>
            </a:r>
            <a:endParaRPr lang="en-US" altLang="en-US" i="1"/>
          </a:p>
        </p:txBody>
      </p:sp>
      <p:sp>
        <p:nvSpPr>
          <p:cNvPr id="99331" name="عنصر نائب لرقم الشريحة 3">
            <a:extLst>
              <a:ext uri="{FF2B5EF4-FFF2-40B4-BE49-F238E27FC236}">
                <a16:creationId xmlns:a16="http://schemas.microsoft.com/office/drawing/2014/main" id="{76B6AD5E-108F-E544-9B4A-DC37757C0EC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D7F5B5-17F7-D746-80DF-C3B350234CEC}" type="slidenum">
              <a:rPr lang="en-US" altLang="en-US" smtClean="0"/>
              <a:pPr/>
              <a:t>72</a:t>
            </a:fld>
            <a:endParaRPr lang="en-US" altLang="en-US"/>
          </a:p>
        </p:txBody>
      </p:sp>
    </p:spTree>
    <p:extLst>
      <p:ext uri="{BB962C8B-B14F-4D97-AF65-F5344CB8AC3E}">
        <p14:creationId xmlns:p14="http://schemas.microsoft.com/office/powerpoint/2010/main" val="24812936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عنصر نائب لصورة الشريحة 1">
            <a:extLst>
              <a:ext uri="{FF2B5EF4-FFF2-40B4-BE49-F238E27FC236}">
                <a16:creationId xmlns:a16="http://schemas.microsoft.com/office/drawing/2014/main" id="{F7C73266-523A-D445-AA8B-80D03064D981}"/>
              </a:ext>
            </a:extLst>
          </p:cNvPr>
          <p:cNvSpPr>
            <a:spLocks noGrp="1" noRot="1" noChangeAspect="1" noChangeArrowheads="1" noTextEdit="1"/>
          </p:cNvSpPr>
          <p:nvPr>
            <p:ph type="sldImg"/>
          </p:nvPr>
        </p:nvSpPr>
        <p:spPr>
          <a:ln/>
        </p:spPr>
      </p:sp>
      <p:sp>
        <p:nvSpPr>
          <p:cNvPr id="101378" name="عنصر نائب للملاحظات 2">
            <a:extLst>
              <a:ext uri="{FF2B5EF4-FFF2-40B4-BE49-F238E27FC236}">
                <a16:creationId xmlns:a16="http://schemas.microsoft.com/office/drawing/2014/main" id="{A5C0B66F-8203-5A48-9917-DDBADF1C37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Pour tous les formats communs, les champs obligatoires sont marqués d'un astérisque rouge.</a:t>
            </a:r>
            <a:endParaRPr lang="en-US" altLang="en-US" i="1"/>
          </a:p>
          <a:p>
            <a:r>
              <a:rPr lang="fr-FR" altLang="en-US" i="1"/>
              <a:t>Vous ne pouvez pas publier (ou demander à votre CN du CEPRB de publier) un enregistrement sans remplir tous les champs obligatoires.</a:t>
            </a:r>
            <a:endParaRPr lang="en-US" altLang="en-US" i="1"/>
          </a:p>
        </p:txBody>
      </p:sp>
      <p:sp>
        <p:nvSpPr>
          <p:cNvPr id="101379" name="عنصر نائب لرقم الشريحة 3">
            <a:extLst>
              <a:ext uri="{FF2B5EF4-FFF2-40B4-BE49-F238E27FC236}">
                <a16:creationId xmlns:a16="http://schemas.microsoft.com/office/drawing/2014/main" id="{EB4B33B1-7E1A-6A47-BBA1-66678C44C6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C4DA43-CE95-A244-9A86-F2FDF204428B}" type="slidenum">
              <a:rPr lang="en-US" altLang="en-US" smtClean="0"/>
              <a:pPr/>
              <a:t>73</a:t>
            </a:fld>
            <a:endParaRPr lang="en-US" altLang="en-US"/>
          </a:p>
        </p:txBody>
      </p:sp>
    </p:spTree>
    <p:extLst>
      <p:ext uri="{BB962C8B-B14F-4D97-AF65-F5344CB8AC3E}">
        <p14:creationId xmlns:p14="http://schemas.microsoft.com/office/powerpoint/2010/main" val="37530575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عنصر نائب لصورة الشريحة 1">
            <a:extLst>
              <a:ext uri="{FF2B5EF4-FFF2-40B4-BE49-F238E27FC236}">
                <a16:creationId xmlns:a16="http://schemas.microsoft.com/office/drawing/2014/main" id="{5767DF54-1DB5-D54B-B615-B46415651CED}"/>
              </a:ext>
            </a:extLst>
          </p:cNvPr>
          <p:cNvSpPr>
            <a:spLocks noGrp="1" noRot="1" noChangeAspect="1" noChangeArrowheads="1" noTextEdit="1"/>
          </p:cNvSpPr>
          <p:nvPr>
            <p:ph type="sldImg"/>
          </p:nvPr>
        </p:nvSpPr>
        <p:spPr>
          <a:ln/>
        </p:spPr>
      </p:sp>
      <p:sp>
        <p:nvSpPr>
          <p:cNvPr id="103426" name="عنصر نائب للملاحظات 2">
            <a:extLst>
              <a:ext uri="{FF2B5EF4-FFF2-40B4-BE49-F238E27FC236}">
                <a16:creationId xmlns:a16="http://schemas.microsoft.com/office/drawing/2014/main" id="{89089DFB-66F9-0544-B88F-94D242BD9A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Après avoir rempli le format commun, cliquez sur le bouton de révision</a:t>
            </a:r>
            <a:endParaRPr lang="en-US" altLang="en-US" i="1"/>
          </a:p>
          <a:p>
            <a:r>
              <a:rPr lang="fr-FR" altLang="en-US" i="1"/>
              <a:t>Si un champ obligatoire est toujours manquant, vous l'aurez ci-dessous dans la liste d'informations manquantes</a:t>
            </a:r>
            <a:endParaRPr lang="en-US" altLang="en-US" i="1"/>
          </a:p>
        </p:txBody>
      </p:sp>
      <p:sp>
        <p:nvSpPr>
          <p:cNvPr id="103427" name="عنصر نائب لرقم الشريحة 3">
            <a:extLst>
              <a:ext uri="{FF2B5EF4-FFF2-40B4-BE49-F238E27FC236}">
                <a16:creationId xmlns:a16="http://schemas.microsoft.com/office/drawing/2014/main" id="{35B0EE7C-80BB-6D42-B662-6248A0AF534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B947B9-C52E-6E44-9639-BC0286BA8B70}" type="slidenum">
              <a:rPr lang="en-US" altLang="en-US" smtClean="0"/>
              <a:pPr/>
              <a:t>74</a:t>
            </a:fld>
            <a:endParaRPr lang="en-US" altLang="en-US"/>
          </a:p>
        </p:txBody>
      </p:sp>
    </p:spTree>
    <p:extLst>
      <p:ext uri="{BB962C8B-B14F-4D97-AF65-F5344CB8AC3E}">
        <p14:creationId xmlns:p14="http://schemas.microsoft.com/office/powerpoint/2010/main" val="27629942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عنصر نائب لصورة الشريحة 1">
            <a:extLst>
              <a:ext uri="{FF2B5EF4-FFF2-40B4-BE49-F238E27FC236}">
                <a16:creationId xmlns:a16="http://schemas.microsoft.com/office/drawing/2014/main" id="{01BB2053-9B26-5C47-B0B5-807179D152DE}"/>
              </a:ext>
            </a:extLst>
          </p:cNvPr>
          <p:cNvSpPr>
            <a:spLocks noGrp="1" noRot="1" noChangeAspect="1" noChangeArrowheads="1" noTextEdit="1"/>
          </p:cNvSpPr>
          <p:nvPr>
            <p:ph type="sldImg"/>
          </p:nvPr>
        </p:nvSpPr>
        <p:spPr>
          <a:ln/>
        </p:spPr>
      </p:sp>
      <p:sp>
        <p:nvSpPr>
          <p:cNvPr id="105474" name="عنصر نائب للملاحظات 2">
            <a:extLst>
              <a:ext uri="{FF2B5EF4-FFF2-40B4-BE49-F238E27FC236}">
                <a16:creationId xmlns:a16="http://schemas.microsoft.com/office/drawing/2014/main" id="{8E8BC146-2DF8-0148-8F92-DF0F3A6C18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Après avoir examiné le dossier, cliquez sur «Publier» pour finaliser votre travail.</a:t>
            </a:r>
            <a:endParaRPr lang="en-US" altLang="en-US" i="1"/>
          </a:p>
          <a:p>
            <a:r>
              <a:rPr lang="fr-FR" altLang="en-US" i="1"/>
              <a:t>En fonction de votre rôle et du type de dossier, il sera publié, ou envoyé au CN pour autorisation, ou envoyé au Secrétariat pour vérification avant sa publication.</a:t>
            </a:r>
            <a:endParaRPr lang="en-US" altLang="en-US" i="1"/>
          </a:p>
        </p:txBody>
      </p:sp>
      <p:sp>
        <p:nvSpPr>
          <p:cNvPr id="105475" name="عنصر نائب لرقم الشريحة 3">
            <a:extLst>
              <a:ext uri="{FF2B5EF4-FFF2-40B4-BE49-F238E27FC236}">
                <a16:creationId xmlns:a16="http://schemas.microsoft.com/office/drawing/2014/main" id="{C9512DE5-22FE-C84A-9171-22193208BF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3D3638-502A-D94A-9FD7-D3641DDAFDBF}" type="slidenum">
              <a:rPr lang="en-US" altLang="en-US" smtClean="0"/>
              <a:pPr/>
              <a:t>75</a:t>
            </a:fld>
            <a:endParaRPr lang="en-US" altLang="en-US"/>
          </a:p>
        </p:txBody>
      </p:sp>
    </p:spTree>
    <p:extLst>
      <p:ext uri="{BB962C8B-B14F-4D97-AF65-F5344CB8AC3E}">
        <p14:creationId xmlns:p14="http://schemas.microsoft.com/office/powerpoint/2010/main" val="40991966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عنصر نائب لصورة الشريحة 1">
            <a:extLst>
              <a:ext uri="{FF2B5EF4-FFF2-40B4-BE49-F238E27FC236}">
                <a16:creationId xmlns:a16="http://schemas.microsoft.com/office/drawing/2014/main" id="{6D909F0A-5B7E-3A45-AF95-00301D300E03}"/>
              </a:ext>
            </a:extLst>
          </p:cNvPr>
          <p:cNvSpPr>
            <a:spLocks noGrp="1" noRot="1" noChangeAspect="1" noChangeArrowheads="1" noTextEdit="1"/>
          </p:cNvSpPr>
          <p:nvPr>
            <p:ph type="sldImg"/>
          </p:nvPr>
        </p:nvSpPr>
        <p:spPr>
          <a:ln/>
        </p:spPr>
      </p:sp>
      <p:sp>
        <p:nvSpPr>
          <p:cNvPr id="107522" name="عنصر نائب للملاحظات 2">
            <a:extLst>
              <a:ext uri="{FF2B5EF4-FFF2-40B4-BE49-F238E27FC236}">
                <a16:creationId xmlns:a16="http://schemas.microsoft.com/office/drawing/2014/main" id="{D0654C6F-712D-4B44-BB43-E2CB061B62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Pour modifier ou supprimer un dossier publié sous une catégorie donnée de dossiers (si vous y êtes autorisé), accédez à votre tableau de bord,</a:t>
            </a:r>
            <a:endParaRPr lang="en-US" altLang="en-US" i="1"/>
          </a:p>
        </p:txBody>
      </p:sp>
      <p:sp>
        <p:nvSpPr>
          <p:cNvPr id="107523" name="عنصر نائب لرقم الشريحة 3">
            <a:extLst>
              <a:ext uri="{FF2B5EF4-FFF2-40B4-BE49-F238E27FC236}">
                <a16:creationId xmlns:a16="http://schemas.microsoft.com/office/drawing/2014/main" id="{D8135F29-AB00-914C-9F89-A06684F753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6A5D74-5E35-BC4B-A279-1E129B620DA1}" type="slidenum">
              <a:rPr lang="en-US" altLang="en-US" smtClean="0"/>
              <a:pPr/>
              <a:t>76</a:t>
            </a:fld>
            <a:endParaRPr lang="en-US" altLang="en-US"/>
          </a:p>
        </p:txBody>
      </p:sp>
    </p:spTree>
    <p:extLst>
      <p:ext uri="{BB962C8B-B14F-4D97-AF65-F5344CB8AC3E}">
        <p14:creationId xmlns:p14="http://schemas.microsoft.com/office/powerpoint/2010/main" val="4029528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4848AA34-98EF-374A-8007-7FCE904FA98E}"/>
              </a:ext>
            </a:extLst>
          </p:cNvPr>
          <p:cNvSpPr>
            <a:spLocks noGrp="1" noRot="1" noChangeAspect="1" noChangeArrowheads="1" noTextEdit="1"/>
          </p:cNvSpPr>
          <p:nvPr>
            <p:ph type="sldImg"/>
          </p:nvPr>
        </p:nvSpPr>
        <p:spPr>
          <a:ln/>
        </p:spPr>
      </p:sp>
      <p:sp>
        <p:nvSpPr>
          <p:cNvPr id="109570" name="Notes Placeholder 2">
            <a:extLst>
              <a:ext uri="{FF2B5EF4-FFF2-40B4-BE49-F238E27FC236}">
                <a16:creationId xmlns:a16="http://schemas.microsoft.com/office/drawing/2014/main" id="{ED1623E3-1A50-5E4F-B74D-D6934B74C3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Cliquez sur l'icône «liste» pour être dirigé vers la page de résumé contenant tous les dossiers de cette catégorie et leur statut.</a:t>
            </a:r>
            <a:endParaRPr lang="en-US" altLang="en-US" i="1"/>
          </a:p>
          <a:p>
            <a:r>
              <a:rPr lang="fr-FR" altLang="en-US" i="1"/>
              <a:t>Prenons par exemple la catégorie des autorités nationales compétentes.</a:t>
            </a:r>
            <a:endParaRPr lang="en-US" altLang="en-US" i="1"/>
          </a:p>
        </p:txBody>
      </p:sp>
      <p:sp>
        <p:nvSpPr>
          <p:cNvPr id="109571" name="Slide Number Placeholder 3">
            <a:extLst>
              <a:ext uri="{FF2B5EF4-FFF2-40B4-BE49-F238E27FC236}">
                <a16:creationId xmlns:a16="http://schemas.microsoft.com/office/drawing/2014/main" id="{C456A134-B2C8-E94E-AFE9-F7E13E655B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FC7B8F-8EFF-424C-B75B-6EBBC9EFC9A0}" type="slidenum">
              <a:rPr lang="en-US" altLang="en-US" smtClean="0"/>
              <a:pPr/>
              <a:t>77</a:t>
            </a:fld>
            <a:endParaRPr lang="en-US" altLang="en-US"/>
          </a:p>
        </p:txBody>
      </p:sp>
    </p:spTree>
    <p:extLst>
      <p:ext uri="{BB962C8B-B14F-4D97-AF65-F5344CB8AC3E}">
        <p14:creationId xmlns:p14="http://schemas.microsoft.com/office/powerpoint/2010/main" val="1036873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عنصر نائب لصورة الشريحة 1">
            <a:extLst>
              <a:ext uri="{FF2B5EF4-FFF2-40B4-BE49-F238E27FC236}">
                <a16:creationId xmlns:a16="http://schemas.microsoft.com/office/drawing/2014/main" id="{7FE4B89D-EE4C-EF49-8461-43BD5B14B701}"/>
              </a:ext>
            </a:extLst>
          </p:cNvPr>
          <p:cNvSpPr>
            <a:spLocks noGrp="1" noRot="1" noChangeAspect="1" noChangeArrowheads="1" noTextEdit="1"/>
          </p:cNvSpPr>
          <p:nvPr>
            <p:ph type="sldImg"/>
          </p:nvPr>
        </p:nvSpPr>
        <p:spPr>
          <a:ln/>
        </p:spPr>
      </p:sp>
      <p:sp>
        <p:nvSpPr>
          <p:cNvPr id="111618" name="عنصر نائب للملاحظات 2">
            <a:extLst>
              <a:ext uri="{FF2B5EF4-FFF2-40B4-BE49-F238E27FC236}">
                <a16:creationId xmlns:a16="http://schemas.microsoft.com/office/drawing/2014/main" id="{CA1ADF96-E909-0D43-9CB7-40E44BCC3F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Sur la page de résumé, à l'aide des liens présents sur ces icônes, vous pouvez dupliquer, modifier ou supprimer le dossier si vous y êtes autorisé.</a:t>
            </a:r>
            <a:endParaRPr lang="en-US" altLang="en-US" i="1"/>
          </a:p>
        </p:txBody>
      </p:sp>
      <p:sp>
        <p:nvSpPr>
          <p:cNvPr id="111619" name="عنصر نائب لرقم الشريحة 3">
            <a:extLst>
              <a:ext uri="{FF2B5EF4-FFF2-40B4-BE49-F238E27FC236}">
                <a16:creationId xmlns:a16="http://schemas.microsoft.com/office/drawing/2014/main" id="{16CABE08-4051-7B41-954A-57AF41E932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D2CF2A-0B3E-5541-AD22-F765943BC79A}" type="slidenum">
              <a:rPr lang="en-US" altLang="en-US" smtClean="0"/>
              <a:pPr/>
              <a:t>78</a:t>
            </a:fld>
            <a:endParaRPr lang="en-US" altLang="en-US"/>
          </a:p>
        </p:txBody>
      </p:sp>
    </p:spTree>
    <p:extLst>
      <p:ext uri="{BB962C8B-B14F-4D97-AF65-F5344CB8AC3E}">
        <p14:creationId xmlns:p14="http://schemas.microsoft.com/office/powerpoint/2010/main" val="33349639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عنصر نائب لصورة الشريحة 1">
            <a:extLst>
              <a:ext uri="{FF2B5EF4-FFF2-40B4-BE49-F238E27FC236}">
                <a16:creationId xmlns:a16="http://schemas.microsoft.com/office/drawing/2014/main" id="{B8F86C9A-6364-6740-9F0A-71F0545F4A89}"/>
              </a:ext>
            </a:extLst>
          </p:cNvPr>
          <p:cNvSpPr>
            <a:spLocks noGrp="1" noRot="1" noChangeAspect="1" noChangeArrowheads="1" noTextEdit="1"/>
          </p:cNvSpPr>
          <p:nvPr>
            <p:ph type="sldImg"/>
          </p:nvPr>
        </p:nvSpPr>
        <p:spPr>
          <a:ln/>
        </p:spPr>
      </p:sp>
      <p:sp>
        <p:nvSpPr>
          <p:cNvPr id="113666" name="عنصر نائب للملاحظات 2">
            <a:extLst>
              <a:ext uri="{FF2B5EF4-FFF2-40B4-BE49-F238E27FC236}">
                <a16:creationId xmlns:a16="http://schemas.microsoft.com/office/drawing/2014/main" id="{23AD2633-84A5-1E42-ABE5-6DBA2BE289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Vous pouvez également filtrer les dossiers affichés pour n'afficher que les dossiers "demandés", "publiés" ou "brouillons" qui vous appartiennent.</a:t>
            </a:r>
            <a:endParaRPr lang="en-US" altLang="en-US" i="1"/>
          </a:p>
          <a:p>
            <a:r>
              <a:rPr lang="fr-FR" altLang="en-US" i="1"/>
              <a:t>De plus, vous pouvez utiliser le champ «mot-clé» pour rechercher un dossier.</a:t>
            </a:r>
            <a:endParaRPr lang="en-US" altLang="en-US" i="1"/>
          </a:p>
        </p:txBody>
      </p:sp>
      <p:sp>
        <p:nvSpPr>
          <p:cNvPr id="113667" name="عنصر نائب لرقم الشريحة 3">
            <a:extLst>
              <a:ext uri="{FF2B5EF4-FFF2-40B4-BE49-F238E27FC236}">
                <a16:creationId xmlns:a16="http://schemas.microsoft.com/office/drawing/2014/main" id="{399CDCC9-0A2D-8345-A575-A3C3EAF8A5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46E460-8517-A043-ABBD-827BE1BFA904}" type="slidenum">
              <a:rPr lang="en-US" altLang="en-US" smtClean="0"/>
              <a:pPr/>
              <a:t>79</a:t>
            </a:fld>
            <a:endParaRPr lang="en-US" altLang="en-US"/>
          </a:p>
        </p:txBody>
      </p:sp>
    </p:spTree>
    <p:extLst>
      <p:ext uri="{BB962C8B-B14F-4D97-AF65-F5344CB8AC3E}">
        <p14:creationId xmlns:p14="http://schemas.microsoft.com/office/powerpoint/2010/main" val="14726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عنصر نائب لصورة الشريحة 1">
            <a:extLst>
              <a:ext uri="{FF2B5EF4-FFF2-40B4-BE49-F238E27FC236}">
                <a16:creationId xmlns:a16="http://schemas.microsoft.com/office/drawing/2014/main" id="{D9ADC972-1A01-E449-BD28-62F081494FB4}"/>
              </a:ext>
            </a:extLst>
          </p:cNvPr>
          <p:cNvSpPr>
            <a:spLocks noGrp="1" noRot="1" noChangeAspect="1" noChangeArrowheads="1" noTextEdit="1"/>
          </p:cNvSpPr>
          <p:nvPr>
            <p:ph type="sldImg"/>
          </p:nvPr>
        </p:nvSpPr>
        <p:spPr>
          <a:ln/>
        </p:spPr>
      </p:sp>
      <p:sp>
        <p:nvSpPr>
          <p:cNvPr id="31746" name="عنصر نائب للملاحظات 2">
            <a:extLst>
              <a:ext uri="{FF2B5EF4-FFF2-40B4-BE49-F238E27FC236}">
                <a16:creationId xmlns:a16="http://schemas.microsoft.com/office/drawing/2014/main" id="{FD316F20-D60C-D642-A618-AA7367D2E0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Comment un pays désigne-t-il un CN du CEPRB?</a:t>
            </a:r>
            <a:endParaRPr lang="en-US" altLang="ar-TN" i="1"/>
          </a:p>
          <a:p>
            <a:r>
              <a:rPr lang="fr-FR" altLang="ar-TN" i="1"/>
              <a:t>- Le CN du CEPRB est désigné par une communication écrite officielle adressée au Secrétaire exécutif de la Convention sur la diversité biologique par les autorités compétentes du pays.</a:t>
            </a:r>
            <a:endParaRPr lang="en-US" altLang="ar-TN" i="1"/>
          </a:p>
          <a:p>
            <a:r>
              <a:rPr lang="fr-FR" altLang="ar-TN" i="1"/>
              <a:t>Celles-ci comprennent:</a:t>
            </a:r>
            <a:endParaRPr lang="en-US" altLang="ar-TN" i="1"/>
          </a:p>
          <a:p>
            <a:r>
              <a:rPr lang="fr-FR" altLang="ar-TN" i="1"/>
              <a:t>► le Gouvernement du pays,</a:t>
            </a:r>
            <a:endParaRPr lang="en-US" altLang="ar-TN" i="1"/>
          </a:p>
          <a:p>
            <a:r>
              <a:rPr lang="fr-FR" altLang="ar-TN" i="1"/>
              <a:t>► le Correspondant de la Convention sur la diversité biologique,</a:t>
            </a:r>
            <a:endParaRPr lang="en-US" altLang="ar-TN" i="1"/>
          </a:p>
          <a:p>
            <a:r>
              <a:rPr lang="fr-FR" altLang="ar-TN" i="1"/>
              <a:t>► le Correspondant du Protocole de Cartagena sur la prévention des risques biotechnologiques,</a:t>
            </a:r>
            <a:endParaRPr lang="en-US" altLang="ar-TN" i="1"/>
          </a:p>
          <a:p>
            <a:r>
              <a:rPr lang="fr-FR" altLang="ar-TN" i="1"/>
              <a:t>- Sur la base de cette communication officielle, le Secrétariat enregistre le CN du CEPRB et lui donne les informations d'identification pour enregistrer les informations nationales et gérer les utilisateurs nationaux autorisés (UNA).</a:t>
            </a:r>
            <a:endParaRPr lang="en-US" altLang="ar-TN" i="1"/>
          </a:p>
          <a:p>
            <a:endParaRPr lang="en-US" altLang="ar-TN"/>
          </a:p>
        </p:txBody>
      </p:sp>
      <p:sp>
        <p:nvSpPr>
          <p:cNvPr id="31747" name="عنصر نائب لرقم الشريحة 3">
            <a:extLst>
              <a:ext uri="{FF2B5EF4-FFF2-40B4-BE49-F238E27FC236}">
                <a16:creationId xmlns:a16="http://schemas.microsoft.com/office/drawing/2014/main" id="{CC12B90C-2245-6D47-81D5-78DE064395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9B6BFA-F3A6-1044-8049-503862EF14E3}" type="slidenum">
              <a:rPr lang="en-US" altLang="en-US" smtClean="0"/>
              <a:pPr/>
              <a:t>8</a:t>
            </a:fld>
            <a:endParaRPr lang="en-US" altLang="en-US"/>
          </a:p>
        </p:txBody>
      </p:sp>
    </p:spTree>
    <p:extLst>
      <p:ext uri="{BB962C8B-B14F-4D97-AF65-F5344CB8AC3E}">
        <p14:creationId xmlns:p14="http://schemas.microsoft.com/office/powerpoint/2010/main" val="18833647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عنصر نائب لصورة الشريحة 1">
            <a:extLst>
              <a:ext uri="{FF2B5EF4-FFF2-40B4-BE49-F238E27FC236}">
                <a16:creationId xmlns:a16="http://schemas.microsoft.com/office/drawing/2014/main" id="{EBBAAE7A-C6D2-9B4D-A440-E81D5254B5AF}"/>
              </a:ext>
            </a:extLst>
          </p:cNvPr>
          <p:cNvSpPr>
            <a:spLocks noGrp="1" noRot="1" noChangeAspect="1" noChangeArrowheads="1" noTextEdit="1"/>
          </p:cNvSpPr>
          <p:nvPr>
            <p:ph type="sldImg"/>
          </p:nvPr>
        </p:nvSpPr>
        <p:spPr>
          <a:ln/>
        </p:spPr>
      </p:sp>
      <p:sp>
        <p:nvSpPr>
          <p:cNvPr id="115714" name="عنصر نائب للملاحظات 2">
            <a:extLst>
              <a:ext uri="{FF2B5EF4-FFF2-40B4-BE49-F238E27FC236}">
                <a16:creationId xmlns:a16="http://schemas.microsoft.com/office/drawing/2014/main" id="{9A62B7ED-9BBF-EF43-98EB-098456307C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Vous pouvez également créer un nouveau dossier dans cette catégorie, en cliquant sur «Ajouter un nouveau».</a:t>
            </a:r>
            <a:endParaRPr lang="en-US" altLang="en-US" i="1"/>
          </a:p>
        </p:txBody>
      </p:sp>
      <p:sp>
        <p:nvSpPr>
          <p:cNvPr id="115715" name="عنصر نائب لرقم الشريحة 3">
            <a:extLst>
              <a:ext uri="{FF2B5EF4-FFF2-40B4-BE49-F238E27FC236}">
                <a16:creationId xmlns:a16="http://schemas.microsoft.com/office/drawing/2014/main" id="{DEE1F96E-1A9A-BD43-A818-D4458C3AB1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6F1299-EA41-E14F-B331-C42B3B4BFBC2}" type="slidenum">
              <a:rPr lang="en-US" altLang="en-US" smtClean="0"/>
              <a:pPr/>
              <a:t>80</a:t>
            </a:fld>
            <a:endParaRPr lang="en-US" altLang="en-US"/>
          </a:p>
        </p:txBody>
      </p:sp>
    </p:spTree>
    <p:extLst>
      <p:ext uri="{BB962C8B-B14F-4D97-AF65-F5344CB8AC3E}">
        <p14:creationId xmlns:p14="http://schemas.microsoft.com/office/powerpoint/2010/main" val="32552891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24DABE61-0184-504D-8062-29CEB34FD5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EEDF81-E69F-C74C-A578-24CC5BBA8189}" type="slidenum">
              <a:rPr lang="en-US" altLang="en-US" smtClean="0"/>
              <a:pPr/>
              <a:t>81</a:t>
            </a:fld>
            <a:endParaRPr lang="en-US" altLang="en-US"/>
          </a:p>
        </p:txBody>
      </p:sp>
      <p:sp>
        <p:nvSpPr>
          <p:cNvPr id="117762" name="Rectangle 2">
            <a:extLst>
              <a:ext uri="{FF2B5EF4-FFF2-40B4-BE49-F238E27FC236}">
                <a16:creationId xmlns:a16="http://schemas.microsoft.com/office/drawing/2014/main" id="{E0BE298C-4201-4548-B6F5-63F90ACF8D3F}"/>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9D02A3B6-11D0-8B4E-BEFC-1B0959A28E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De plus, si vous êtes autorisé à apporter des modifications à des dossiers, vous pourrez voir un bouton « Éditer » en haut de cet enregistrement.</a:t>
            </a:r>
            <a:endParaRPr lang="en-US" altLang="en-US" i="1"/>
          </a:p>
        </p:txBody>
      </p:sp>
    </p:spTree>
    <p:extLst>
      <p:ext uri="{BB962C8B-B14F-4D97-AF65-F5344CB8AC3E}">
        <p14:creationId xmlns:p14="http://schemas.microsoft.com/office/powerpoint/2010/main" val="25925766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a:extLst>
              <a:ext uri="{FF2B5EF4-FFF2-40B4-BE49-F238E27FC236}">
                <a16:creationId xmlns:a16="http://schemas.microsoft.com/office/drawing/2014/main" id="{E609B471-3DA3-3648-BD27-8F3FC7AB61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B166AC-5024-8240-82B5-7A188E4BAD86}" type="slidenum">
              <a:rPr lang="en-US" altLang="en-US" smtClean="0"/>
              <a:pPr/>
              <a:t>82</a:t>
            </a:fld>
            <a:endParaRPr lang="en-US" altLang="en-US"/>
          </a:p>
        </p:txBody>
      </p:sp>
      <p:sp>
        <p:nvSpPr>
          <p:cNvPr id="119810" name="Rectangle 2">
            <a:extLst>
              <a:ext uri="{FF2B5EF4-FFF2-40B4-BE49-F238E27FC236}">
                <a16:creationId xmlns:a16="http://schemas.microsoft.com/office/drawing/2014/main" id="{7E967DE1-5A37-5E46-875D-4E05745916FC}"/>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9500C840-E5D8-FA49-AA70-AB99EFEECF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Sur la nouvelle plateforme du CEPRB, des modifications ont été apportées à certains des formats communs.</a:t>
            </a:r>
            <a:endParaRPr lang="en-US" altLang="en-US" i="1"/>
          </a:p>
        </p:txBody>
      </p:sp>
    </p:spTree>
    <p:extLst>
      <p:ext uri="{BB962C8B-B14F-4D97-AF65-F5344CB8AC3E}">
        <p14:creationId xmlns:p14="http://schemas.microsoft.com/office/powerpoint/2010/main" val="1872986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a:extLst>
              <a:ext uri="{FF2B5EF4-FFF2-40B4-BE49-F238E27FC236}">
                <a16:creationId xmlns:a16="http://schemas.microsoft.com/office/drawing/2014/main" id="{FD5BBF40-827F-F44C-B7EF-A51BE6D7E6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41D91B-E84B-4D41-815E-196DC2792D7E}" type="slidenum">
              <a:rPr lang="en-US" altLang="en-US" smtClean="0"/>
              <a:pPr/>
              <a:t>83</a:t>
            </a:fld>
            <a:endParaRPr lang="en-US" altLang="en-US"/>
          </a:p>
        </p:txBody>
      </p:sp>
      <p:sp>
        <p:nvSpPr>
          <p:cNvPr id="121858" name="Rectangle 2">
            <a:extLst>
              <a:ext uri="{FF2B5EF4-FFF2-40B4-BE49-F238E27FC236}">
                <a16:creationId xmlns:a16="http://schemas.microsoft.com/office/drawing/2014/main" id="{D15480B1-5891-0046-B6E7-89C1817533CC}"/>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1905C4BA-6D73-5349-8BEC-8DA2455F0D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Par exemple, le format commun des «lois, règlements, directives et accords sur la biosécurité» a été légèrement modifié. </a:t>
            </a:r>
            <a:endParaRPr lang="en-US" altLang="en-US" i="1"/>
          </a:p>
        </p:txBody>
      </p:sp>
    </p:spTree>
    <p:extLst>
      <p:ext uri="{BB962C8B-B14F-4D97-AF65-F5344CB8AC3E}">
        <p14:creationId xmlns:p14="http://schemas.microsoft.com/office/powerpoint/2010/main" val="11161141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عنصر نائب لصورة الشريحة 1">
            <a:extLst>
              <a:ext uri="{FF2B5EF4-FFF2-40B4-BE49-F238E27FC236}">
                <a16:creationId xmlns:a16="http://schemas.microsoft.com/office/drawing/2014/main" id="{34CCDCA6-ECB2-1A4E-93F8-2317F1EFDE76}"/>
              </a:ext>
            </a:extLst>
          </p:cNvPr>
          <p:cNvSpPr>
            <a:spLocks noGrp="1" noRot="1" noChangeAspect="1" noChangeArrowheads="1" noTextEdit="1"/>
          </p:cNvSpPr>
          <p:nvPr>
            <p:ph type="sldImg"/>
          </p:nvPr>
        </p:nvSpPr>
        <p:spPr>
          <a:ln/>
        </p:spPr>
      </p:sp>
      <p:sp>
        <p:nvSpPr>
          <p:cNvPr id="123906" name="عنصر نائب للملاحظات 2">
            <a:extLst>
              <a:ext uri="{FF2B5EF4-FFF2-40B4-BE49-F238E27FC236}">
                <a16:creationId xmlns:a16="http://schemas.microsoft.com/office/drawing/2014/main" id="{2910118D-857A-394C-9123-9D0818BF17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Une nouvelle section sur les relations avec d'autres lois, règlements, directives ou accords a été ajoutée à ce type de dossier.</a:t>
            </a:r>
            <a:endParaRPr lang="en-US" altLang="en-US" i="1"/>
          </a:p>
        </p:txBody>
      </p:sp>
      <p:sp>
        <p:nvSpPr>
          <p:cNvPr id="123907" name="عنصر نائب لرقم الشريحة 3">
            <a:extLst>
              <a:ext uri="{FF2B5EF4-FFF2-40B4-BE49-F238E27FC236}">
                <a16:creationId xmlns:a16="http://schemas.microsoft.com/office/drawing/2014/main" id="{5AD443A5-B02A-0343-AB31-34965E148D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C733E0-B83C-D846-AFF4-907B95F47BC6}" type="slidenum">
              <a:rPr lang="en-US" altLang="en-US" smtClean="0"/>
              <a:pPr/>
              <a:t>84</a:t>
            </a:fld>
            <a:endParaRPr lang="en-US" altLang="en-US"/>
          </a:p>
        </p:txBody>
      </p:sp>
    </p:spTree>
    <p:extLst>
      <p:ext uri="{BB962C8B-B14F-4D97-AF65-F5344CB8AC3E}">
        <p14:creationId xmlns:p14="http://schemas.microsoft.com/office/powerpoint/2010/main" val="31914010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عنصر نائب لصورة الشريحة 1">
            <a:extLst>
              <a:ext uri="{FF2B5EF4-FFF2-40B4-BE49-F238E27FC236}">
                <a16:creationId xmlns:a16="http://schemas.microsoft.com/office/drawing/2014/main" id="{888C106B-F6B7-4F4F-BD5F-2C669B7AE57B}"/>
              </a:ext>
            </a:extLst>
          </p:cNvPr>
          <p:cNvSpPr>
            <a:spLocks noGrp="1" noRot="1" noChangeAspect="1" noChangeArrowheads="1" noTextEdit="1"/>
          </p:cNvSpPr>
          <p:nvPr>
            <p:ph type="sldImg"/>
          </p:nvPr>
        </p:nvSpPr>
        <p:spPr>
          <a:ln/>
        </p:spPr>
      </p:sp>
      <p:sp>
        <p:nvSpPr>
          <p:cNvPr id="125954" name="عنصر نائب للملاحظات 2">
            <a:extLst>
              <a:ext uri="{FF2B5EF4-FFF2-40B4-BE49-F238E27FC236}">
                <a16:creationId xmlns:a16="http://schemas.microsoft.com/office/drawing/2014/main" id="{AF23A9BA-F048-7943-8A1F-7CDD2EEBA9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i="1"/>
              <a:t>Vous pouvez également lier le dossier à une ou plusieurs Autorités nationales compétentes pour le Protocole de Cartagena et le protocole additionnel.</a:t>
            </a:r>
            <a:endParaRPr lang="en-US" altLang="en-US" i="1"/>
          </a:p>
        </p:txBody>
      </p:sp>
      <p:sp>
        <p:nvSpPr>
          <p:cNvPr id="125955" name="عنصر نائب لرقم الشريحة 3">
            <a:extLst>
              <a:ext uri="{FF2B5EF4-FFF2-40B4-BE49-F238E27FC236}">
                <a16:creationId xmlns:a16="http://schemas.microsoft.com/office/drawing/2014/main" id="{D3C00C33-3224-8643-9CA7-367C316CBC8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3D86C6-BD27-1144-96C8-2C91135E4F10}" type="slidenum">
              <a:rPr lang="en-US" altLang="en-US" smtClean="0"/>
              <a:pPr/>
              <a:t>85</a:t>
            </a:fld>
            <a:endParaRPr lang="en-US" altLang="en-US"/>
          </a:p>
        </p:txBody>
      </p:sp>
    </p:spTree>
    <p:extLst>
      <p:ext uri="{BB962C8B-B14F-4D97-AF65-F5344CB8AC3E}">
        <p14:creationId xmlns:p14="http://schemas.microsoft.com/office/powerpoint/2010/main" val="15179754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E07676-6CB2-4ED2-933A-A8D789A61951}" type="slidenum">
              <a:rPr lang="en-US" altLang="en-US" sz="1200" smtClean="0"/>
              <a:pPr/>
              <a:t>86</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0829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عنصر نائب لصورة الشريحة 1">
            <a:extLst>
              <a:ext uri="{FF2B5EF4-FFF2-40B4-BE49-F238E27FC236}">
                <a16:creationId xmlns:a16="http://schemas.microsoft.com/office/drawing/2014/main" id="{F071F3BD-8DD7-1E46-A6F9-C32B2B779FCE}"/>
              </a:ext>
            </a:extLst>
          </p:cNvPr>
          <p:cNvSpPr>
            <a:spLocks noGrp="1" noRot="1" noChangeAspect="1" noChangeArrowheads="1" noTextEdit="1"/>
          </p:cNvSpPr>
          <p:nvPr>
            <p:ph type="sldImg"/>
          </p:nvPr>
        </p:nvSpPr>
        <p:spPr>
          <a:ln/>
        </p:spPr>
      </p:sp>
      <p:sp>
        <p:nvSpPr>
          <p:cNvPr id="33794" name="عنصر نائب للملاحظات 2">
            <a:extLst>
              <a:ext uri="{FF2B5EF4-FFF2-40B4-BE49-F238E27FC236}">
                <a16:creationId xmlns:a16="http://schemas.microsoft.com/office/drawing/2014/main" id="{5F8BCDEB-F5C3-D843-8C35-A92B5612F9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ar-TN" i="1"/>
              <a:t>Qu'est-ce qu'un utilisateur national autorisé (UNA)?</a:t>
            </a:r>
            <a:endParaRPr lang="en-US" altLang="ar-TN" i="1"/>
          </a:p>
          <a:p>
            <a:r>
              <a:rPr lang="fr-FR" altLang="ar-TN" i="1"/>
              <a:t>- Un UNA est une personne, enregistrée sur le site Web du CEPRB par un CN du CEPRB, qui, dans le contexte de son pays, coopérera à l'enregistrement des dossiers nationaux dans le CEPRB.</a:t>
            </a:r>
            <a:endParaRPr lang="en-US" altLang="ar-TN" i="1"/>
          </a:p>
          <a:p>
            <a:r>
              <a:rPr lang="fr-FR" altLang="ar-TN" i="1"/>
              <a:t>- Il / Elle travaille en coordination avec le Correspondant National et peut saisir et enregistrer des dossiers nationaux sur le CEPRB, mais ces dossiers ne seront publiés qu'après validation et approbation par le CN du CEPRB.</a:t>
            </a:r>
            <a:endParaRPr lang="en-US" altLang="ar-TN" i="1"/>
          </a:p>
          <a:p>
            <a:r>
              <a:rPr lang="fr-FR" altLang="ar-TN" i="1"/>
              <a:t>  - Le CN du CEPRB d’un pays peut désigner autant d'UNA que nécessaire.</a:t>
            </a:r>
            <a:endParaRPr lang="en-US" altLang="ar-TN" i="1"/>
          </a:p>
          <a:p>
            <a:endParaRPr lang="en-US" altLang="ar-TN"/>
          </a:p>
        </p:txBody>
      </p:sp>
      <p:sp>
        <p:nvSpPr>
          <p:cNvPr id="33795" name="عنصر نائب لرقم الشريحة 3">
            <a:extLst>
              <a:ext uri="{FF2B5EF4-FFF2-40B4-BE49-F238E27FC236}">
                <a16:creationId xmlns:a16="http://schemas.microsoft.com/office/drawing/2014/main" id="{ADDAD1FF-BD8D-2F4F-876E-42B3727EFF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FF7DAF-3446-3C46-9C1C-66CFE4899F96}" type="slidenum">
              <a:rPr lang="en-US" altLang="en-US" smtClean="0"/>
              <a:pPr/>
              <a:t>9</a:t>
            </a:fld>
            <a:endParaRPr lang="en-US" altLang="en-US"/>
          </a:p>
        </p:txBody>
      </p:sp>
    </p:spTree>
    <p:extLst>
      <p:ext uri="{BB962C8B-B14F-4D97-AF65-F5344CB8AC3E}">
        <p14:creationId xmlns:p14="http://schemas.microsoft.com/office/powerpoint/2010/main" val="36028303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1"/>
        <p:cNvGrpSpPr/>
        <p:nvPr/>
      </p:nvGrpSpPr>
      <p:grpSpPr>
        <a:xfrm>
          <a:off x="0" y="0"/>
          <a:ext cx="0" cy="0"/>
          <a:chOff x="0" y="0"/>
          <a:chExt cx="0" cy="0"/>
        </a:xfrm>
      </p:grpSpPr>
      <p:sp>
        <p:nvSpPr>
          <p:cNvPr id="4" name="Shape 72">
            <a:extLst>
              <a:ext uri="{FF2B5EF4-FFF2-40B4-BE49-F238E27FC236}">
                <a16:creationId xmlns:a16="http://schemas.microsoft.com/office/drawing/2014/main" id="{43B01821-FDDD-4BD6-ADEE-EF957FECDD17}"/>
              </a:ext>
            </a:extLst>
          </p:cNvPr>
          <p:cNvSpPr>
            <a:spLocks noChangeArrowheads="1"/>
          </p:cNvSpPr>
          <p:nvPr/>
        </p:nvSpPr>
        <p:spPr bwMode="auto">
          <a:xfrm>
            <a:off x="6215063" y="0"/>
            <a:ext cx="2928937" cy="6858000"/>
          </a:xfrm>
          <a:prstGeom prst="rect">
            <a:avLst/>
          </a:prstGeom>
          <a:solidFill>
            <a:srgbClr val="DAE5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333375"/>
            <a:ext cx="5819775"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fr-FR" altLang="en-US" sz="2800" noProof="0">
                <a:solidFill>
                  <a:srgbClr val="1F497D"/>
                </a:solidFill>
                <a:latin typeface="Calibri" panose="020F0502020204030204" pitchFamily="34" charset="0"/>
                <a:cs typeface="Calibri" panose="020F0502020204030204" pitchFamily="34" charset="0"/>
                <a:sym typeface="Calibri" panose="020F0502020204030204" pitchFamily="34" charset="0"/>
              </a:rPr>
              <a:t>Centre d’Echanges pour la Prévention des Risques Biotechnologiques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pic>
        <p:nvPicPr>
          <p:cNvPr id="7" name="Shape 77">
            <a:extLst>
              <a:ext uri="{FF2B5EF4-FFF2-40B4-BE49-F238E27FC236}">
                <a16:creationId xmlns:a16="http://schemas.microsoft.com/office/drawing/2014/main" id="{3863AF81-98CF-405E-A334-91896DF4BAD1}"/>
              </a:ext>
            </a:extLst>
          </p:cNvPr>
          <p:cNvPicPr preferRelativeResize="0">
            <a:picLocks noChangeAspect="1" noChangeArrowheads="1"/>
          </p:cNvPicPr>
          <p:nvPr/>
        </p:nvPicPr>
        <p:blipFill>
          <a:blip r:embed="rId2">
            <a:duotone>
              <a:prstClr val="black"/>
              <a:srgbClr val="DBE6F1">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p:blipFill>
        <p:spPr bwMode="auto">
          <a:xfrm>
            <a:off x="6257926" y="2733511"/>
            <a:ext cx="3014662" cy="1621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Shape 73"/>
          <p:cNvSpPr txBox="1">
            <a:spLocks noGrp="1"/>
          </p:cNvSpPr>
          <p:nvPr>
            <p:ph type="ctrTitle" hasCustomPrompt="1"/>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noProof="0"/>
              <a:t>Modifiez le style)du titre</a:t>
            </a: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noProof="0"/>
              <a:t>Modifiez le style des sous-titres du masque</a:t>
            </a:r>
          </a:p>
        </p:txBody>
      </p:sp>
    </p:spTree>
    <p:extLst>
      <p:ext uri="{BB962C8B-B14F-4D97-AF65-F5344CB8AC3E}">
        <p14:creationId xmlns:p14="http://schemas.microsoft.com/office/powerpoint/2010/main" val="250864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1600200"/>
          </a:xfrm>
        </p:spPr>
        <p:txBody>
          <a:bodyPr anchor="t"/>
          <a:lstStyle>
            <a:lvl1pPr>
              <a:defRPr sz="32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59172" y="2186781"/>
            <a:ext cx="580897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037729" y="2177236"/>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66391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3024-1185-49F4-9E3A-1073E32E10B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529615EF-24E5-44DF-B296-C9858B5FAD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B52FBA27-9412-45CA-AB64-2E34D09672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E346738-FE8D-40A0-A577-D0637B823C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0DF5D4-3C08-41E5-ACCB-B9B868B03FF2}"/>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CCB7DB29-129F-4D43-84AE-DEC176A78D8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0702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890-EC5A-42E1-AD80-F56F737BF3BD}"/>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FD85A810-E12C-44CF-8799-5E808AFC57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9AFD0DD-C989-411D-9BC6-2EFACD435E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7B35F5-4F02-4FCA-98E9-703A03FBDA63}"/>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FC814091-FFB5-4B5D-9B5B-76F92D18160A}"/>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65248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2DC5-3426-4D21-ABDF-D5D356BD8673}"/>
              </a:ext>
            </a:extLst>
          </p:cNvPr>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3623E085-C669-4562-951A-1F8BDA27E8CA}"/>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A8E26566-54A7-44C0-BBB9-322ABB3D47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4B8F09-7320-4558-8F6C-DF2D287BD3F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6606AD1C-2EDB-46E3-80BD-3AE27450A22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92439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19F226-8F04-C64F-B914-4061711E23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7" y="856434"/>
            <a:ext cx="9151367" cy="5145131"/>
          </a:xfrm>
          <a:prstGeom prst="rect">
            <a:avLst/>
          </a:prstGeom>
        </p:spPr>
      </p:pic>
    </p:spTree>
    <p:extLst>
      <p:ext uri="{BB962C8B-B14F-4D97-AF65-F5344CB8AC3E}">
        <p14:creationId xmlns:p14="http://schemas.microsoft.com/office/powerpoint/2010/main" val="236335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1FBD7-2AEA-0149-8111-BF63B2F9F0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7" y="1288545"/>
            <a:ext cx="9151367" cy="4280910"/>
          </a:xfrm>
          <a:prstGeom prst="rect">
            <a:avLst/>
          </a:prstGeom>
        </p:spPr>
      </p:pic>
    </p:spTree>
    <p:extLst>
      <p:ext uri="{BB962C8B-B14F-4D97-AF65-F5344CB8AC3E}">
        <p14:creationId xmlns:p14="http://schemas.microsoft.com/office/powerpoint/2010/main" val="165592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en-US" dirty="0"/>
              <a:t>Click to edit Master title style</a:t>
            </a:r>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en-US" dirty="0"/>
              <a:t>Click to edit Master text styles</a:t>
            </a:r>
          </a:p>
        </p:txBody>
      </p:sp>
    </p:spTree>
    <p:extLst>
      <p:ext uri="{BB962C8B-B14F-4D97-AF65-F5344CB8AC3E}">
        <p14:creationId xmlns:p14="http://schemas.microsoft.com/office/powerpoint/2010/main" val="165225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Shape 71"/>
        <p:cNvGrpSpPr/>
        <p:nvPr/>
      </p:nvGrpSpPr>
      <p:grpSpPr>
        <a:xfrm>
          <a:off x="0" y="0"/>
          <a:ext cx="0" cy="0"/>
          <a:chOff x="0" y="0"/>
          <a:chExt cx="0" cy="0"/>
        </a:xfrm>
      </p:grpSpPr>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492398"/>
            <a:ext cx="5819775"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Centre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d’Echanges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pour la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Prévention</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des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Risques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Biotechnologiques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sp>
        <p:nvSpPr>
          <p:cNvPr id="73" name="Shape 73"/>
          <p:cNvSpPr txBox="1">
            <a:spLocks noGrp="1"/>
          </p:cNvSpPr>
          <p:nvPr>
            <p:ph type="ctrTitle"/>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a:t>Modifiez le style du titre</a:t>
            </a:r>
            <a:endParaRP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a:t>Modifiez le style des sous-titres du masque</a:t>
            </a:r>
            <a:endParaRPr/>
          </a:p>
        </p:txBody>
      </p:sp>
    </p:spTree>
    <p:extLst>
      <p:ext uri="{BB962C8B-B14F-4D97-AF65-F5344CB8AC3E}">
        <p14:creationId xmlns:p14="http://schemas.microsoft.com/office/powerpoint/2010/main" val="287006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BD87-4944-4198-97E2-405728549E4F}"/>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0177FB9-2E02-4B15-BF83-13558F9A75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525652C-A0F1-4A96-A796-F7A991428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545EF7-12AD-4507-A4D0-3587B788111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13116C30-4306-4470-A149-F32E52F24C18}"/>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57088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5C98-92B3-40CB-9370-8605A97CD1B0}"/>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E505322-7F39-4065-B83E-DC054AA0F827}"/>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A33FC04-0718-461F-9F26-7724D3E8D8F8}"/>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FFCF5658-4B30-47A2-A7E8-1EA4B3D500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724F9B-0171-4AEF-8E49-3B7F5EFE6AF8}"/>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F8A13EA9-2130-4AB3-B81B-E16D1BAC05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80583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D6A0-2F40-453A-9214-A14DBF14953C}"/>
              </a:ext>
            </a:extLst>
          </p:cNvPr>
          <p:cNvSpPr>
            <a:spLocks noGrp="1"/>
          </p:cNvSpPr>
          <p:nvPr>
            <p:ph type="title"/>
          </p:nvPr>
        </p:nvSpPr>
        <p:spPr>
          <a:xfrm>
            <a:off x="630238" y="365125"/>
            <a:ext cx="64800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45C0CEF2-E751-4325-8F05-4A13A8D21C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66B97235-78C8-4574-9918-9DC31719178B}"/>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932B0847-6363-4BB5-B80E-32082C56CA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3760B9CD-FB6C-44A6-B96B-81677C2EE328}"/>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864265AE-B24B-41F0-A26E-DD99BC4715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25845F7-0341-4BE4-9BBF-FF89BA8F3092}"/>
              </a:ext>
            </a:extLst>
          </p:cNvPr>
          <p:cNvSpPr>
            <a:spLocks noGrp="1"/>
          </p:cNvSpPr>
          <p:nvPr>
            <p:ph type="ftr" sz="quarter" idx="11"/>
          </p:nvPr>
        </p:nvSpPr>
        <p:spPr/>
        <p:txBody>
          <a:bodyPr/>
          <a:lstStyle/>
          <a:p>
            <a:r>
              <a:rPr lang="en-US"/>
              <a:t>xx</a:t>
            </a:r>
          </a:p>
        </p:txBody>
      </p:sp>
      <p:sp>
        <p:nvSpPr>
          <p:cNvPr id="9" name="Slide Number Placeholder 8">
            <a:extLst>
              <a:ext uri="{FF2B5EF4-FFF2-40B4-BE49-F238E27FC236}">
                <a16:creationId xmlns:a16="http://schemas.microsoft.com/office/drawing/2014/main" id="{EFD6FF74-C6BC-432A-B773-363AC92373A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72669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CAC5-7199-4B7F-89CA-B9CC47EFD1A5}"/>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62C06C70-0CF0-4535-9623-DA4E0722205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D85CF6-83E9-42C7-8DF1-B5E109928415}"/>
              </a:ext>
            </a:extLst>
          </p:cNvPr>
          <p:cNvSpPr>
            <a:spLocks noGrp="1"/>
          </p:cNvSpPr>
          <p:nvPr>
            <p:ph type="ftr" sz="quarter" idx="11"/>
          </p:nvPr>
        </p:nvSpPr>
        <p:spPr/>
        <p:txBody>
          <a:bodyPr/>
          <a:lstStyle/>
          <a:p>
            <a:r>
              <a:rPr lang="en-US"/>
              <a:t>xx</a:t>
            </a:r>
          </a:p>
        </p:txBody>
      </p:sp>
      <p:sp>
        <p:nvSpPr>
          <p:cNvPr id="5" name="Slide Number Placeholder 4">
            <a:extLst>
              <a:ext uri="{FF2B5EF4-FFF2-40B4-BE49-F238E27FC236}">
                <a16:creationId xmlns:a16="http://schemas.microsoft.com/office/drawing/2014/main" id="{06F84CBE-D32B-49A9-B990-9C23D307467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4739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CF07C-3119-40F8-BF67-DA84EEA208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DFD373-0FAA-4486-ABF0-3923DEA4C316}"/>
              </a:ext>
            </a:extLst>
          </p:cNvPr>
          <p:cNvSpPr>
            <a:spLocks noGrp="1"/>
          </p:cNvSpPr>
          <p:nvPr>
            <p:ph type="ftr" sz="quarter" idx="11"/>
          </p:nvPr>
        </p:nvSpPr>
        <p:spPr/>
        <p:txBody>
          <a:bodyPr/>
          <a:lstStyle/>
          <a:p>
            <a:r>
              <a:rPr lang="en-US"/>
              <a:t>xx</a:t>
            </a:r>
          </a:p>
        </p:txBody>
      </p:sp>
      <p:sp>
        <p:nvSpPr>
          <p:cNvPr id="4" name="Slide Number Placeholder 3">
            <a:extLst>
              <a:ext uri="{FF2B5EF4-FFF2-40B4-BE49-F238E27FC236}">
                <a16:creationId xmlns:a16="http://schemas.microsoft.com/office/drawing/2014/main" id="{03E08229-476E-47C4-A617-3522BC60C74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613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fr-FR"/>
              <a:t>Modifiez le style du titre</a:t>
            </a:r>
            <a:endParaRPr lang="en-US" dirty="0"/>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fr-FR"/>
              <a:t>Cliquez pour modifier les styles du texte du masque</a:t>
            </a:r>
          </a:p>
        </p:txBody>
      </p:sp>
    </p:spTree>
    <p:extLst>
      <p:ext uri="{BB962C8B-B14F-4D97-AF65-F5344CB8AC3E}">
        <p14:creationId xmlns:p14="http://schemas.microsoft.com/office/powerpoint/2010/main" val="14607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955576"/>
          </a:xfrm>
        </p:spPr>
        <p:txBody>
          <a:bodyPr anchor="t"/>
          <a:lstStyle>
            <a:lvl1pPr>
              <a:defRPr sz="3200" b="1"/>
            </a:lvl1pPr>
          </a:lstStyle>
          <a:p>
            <a:r>
              <a:rPr lang="fr-FR"/>
              <a:t>Modifiez le style du titre</a:t>
            </a:r>
            <a:endParaRPr lang="en-US"/>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30238" y="1556792"/>
            <a:ext cx="2949575" cy="43121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1558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44157-42DF-402D-960F-4024E6EAF132}"/>
              </a:ext>
            </a:extLst>
          </p:cNvPr>
          <p:cNvSpPr>
            <a:spLocks noGrp="1"/>
          </p:cNvSpPr>
          <p:nvPr>
            <p:ph type="title"/>
          </p:nvPr>
        </p:nvSpPr>
        <p:spPr>
          <a:xfrm>
            <a:off x="628650" y="365125"/>
            <a:ext cx="64800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B2783099-329C-482B-AD59-A4A40979EB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7BC28DE-6E77-4B80-9D5E-8114F4F5521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654FF9-2753-4F67-825A-0BE34D6483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xx</a:t>
            </a:r>
          </a:p>
        </p:txBody>
      </p:sp>
      <p:sp>
        <p:nvSpPr>
          <p:cNvPr id="6" name="Slide Number Placeholder 5">
            <a:extLst>
              <a:ext uri="{FF2B5EF4-FFF2-40B4-BE49-F238E27FC236}">
                <a16:creationId xmlns:a16="http://schemas.microsoft.com/office/drawing/2014/main" id="{CE4F6C93-8B33-4F14-A4BD-FE16926DF3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33654-A891-4F59-96FA-7357E7B84BB8}" type="slidenum">
              <a:rPr lang="en-US" smtClean="0"/>
              <a:pPr/>
              <a:t>‹N°›</a:t>
            </a:fld>
            <a:endParaRPr lang="en-US"/>
          </a:p>
        </p:txBody>
      </p:sp>
      <p:pic>
        <p:nvPicPr>
          <p:cNvPr id="8" name="Picture 7">
            <a:extLst>
              <a:ext uri="{FF2B5EF4-FFF2-40B4-BE49-F238E27FC236}">
                <a16:creationId xmlns:a16="http://schemas.microsoft.com/office/drawing/2014/main" id="{0F84785A-6C1B-AD45-A30A-443829368075}"/>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7378700" y="103196"/>
            <a:ext cx="1765300" cy="949308"/>
          </a:xfrm>
          <a:prstGeom prst="rect">
            <a:avLst/>
          </a:prstGeom>
        </p:spPr>
      </p:pic>
    </p:spTree>
    <p:extLst>
      <p:ext uri="{BB962C8B-B14F-4D97-AF65-F5344CB8AC3E}">
        <p14:creationId xmlns:p14="http://schemas.microsoft.com/office/powerpoint/2010/main" val="2231982675"/>
      </p:ext>
    </p:extLst>
  </p:cSld>
  <p:clrMap bg1="lt1" tx1="dk1" bg2="lt2" tx2="dk2" accent1="accent1" accent2="accent2" accent3="accent3" accent4="accent4" accent5="accent5" accent6="accent6" hlink="hlink" folHlink="folHlink"/>
  <p:sldLayoutIdLst>
    <p:sldLayoutId id="2147484995" r:id="rId1"/>
    <p:sldLayoutId id="2147485012" r:id="rId2"/>
    <p:sldLayoutId id="2147484999" r:id="rId3"/>
    <p:sldLayoutId id="2147485001" r:id="rId4"/>
    <p:sldLayoutId id="2147485002" r:id="rId5"/>
    <p:sldLayoutId id="2147485003" r:id="rId6"/>
    <p:sldLayoutId id="2147485004" r:id="rId7"/>
    <p:sldLayoutId id="2147485010" r:id="rId8"/>
    <p:sldLayoutId id="2147485005" r:id="rId9"/>
    <p:sldLayoutId id="2147485009" r:id="rId10"/>
    <p:sldLayoutId id="2147485006" r:id="rId11"/>
    <p:sldLayoutId id="2147485007" r:id="rId12"/>
    <p:sldLayoutId id="2147485008" r:id="rId13"/>
    <p:sldLayoutId id="2147485014" r:id="rId14"/>
    <p:sldLayoutId id="2147485015" r:id="rId15"/>
    <p:sldLayoutId id="2147485016" r:id="rId16"/>
  </p:sldLayoutIdLst>
  <p:hf sldNum="0" hdr="0" dt="0"/>
  <p:txStyles>
    <p:titleStyle>
      <a:lvl1pPr algn="l" defTabSz="914400" rtl="0" eaLnBrk="1" latinLnBrk="0" hangingPunct="1">
        <a:lnSpc>
          <a:spcPct val="90000"/>
        </a:lnSpc>
        <a:spcBef>
          <a:spcPct val="0"/>
        </a:spcBef>
        <a:buNone/>
        <a:defRPr sz="4400" b="1"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bch.cbd.int/"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3" Type="http://schemas.openxmlformats.org/officeDocument/2006/relationships/hyperlink" Target="mailto:emmanuel.adonsou@un.org" TargetMode="External"/><Relationship Id="rId2" Type="http://schemas.openxmlformats.org/officeDocument/2006/relationships/notesSlide" Target="../notesSlides/notesSlide86.xml"/><Relationship Id="rId1" Type="http://schemas.openxmlformats.org/officeDocument/2006/relationships/slideLayout" Target="../slideLayouts/slideLayout16.xml"/><Relationship Id="rId4" Type="http://schemas.openxmlformats.org/officeDocument/2006/relationships/hyperlink" Target="mailto:shaban.magili@un.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40197" y="4841519"/>
            <a:ext cx="5255939" cy="424732"/>
          </a:xfrm>
        </p:spPr>
        <p:txBody>
          <a:bodyPr wrap="square">
            <a:spAutoFit/>
          </a:bodyPr>
          <a:lstStyle/>
          <a:p>
            <a:pPr algn="ctr">
              <a:defRPr/>
            </a:pPr>
            <a:r>
              <a:rPr lang="fr-FR" sz="2400" b="1" i="1" kern="0">
                <a:solidFill>
                  <a:srgbClr val="0E628C"/>
                </a:solidFill>
                <a:latin typeface="Tahoma" pitchFamily="34" charset="0"/>
                <a:ea typeface="Tahoma" pitchFamily="34" charset="0"/>
                <a:cs typeface="Tahoma" pitchFamily="34" charset="0"/>
              </a:rPr>
              <a:t>Atelier National du CEPRB</a:t>
            </a:r>
          </a:p>
        </p:txBody>
      </p:sp>
      <p:sp>
        <p:nvSpPr>
          <p:cNvPr id="4" name="Rectangle 4"/>
          <p:cNvSpPr txBox="1">
            <a:spLocks noChangeArrowheads="1"/>
          </p:cNvSpPr>
          <p:nvPr/>
        </p:nvSpPr>
        <p:spPr bwMode="auto">
          <a:xfrm>
            <a:off x="591282" y="2636912"/>
            <a:ext cx="5153769" cy="1296144"/>
          </a:xfrm>
          <a:prstGeom prst="rect">
            <a:avLst/>
          </a:prstGeom>
          <a:noFill/>
          <a:ln w="9525">
            <a:noFill/>
            <a:miter lim="800000"/>
            <a:headEnd/>
            <a:tailEnd/>
          </a:ln>
        </p:spPr>
        <p:txBody>
          <a:bodyPr anchor="ctr"/>
          <a:lstStyle/>
          <a:p>
            <a:pPr algn="ctr">
              <a:defRPr/>
            </a:pPr>
            <a:r>
              <a:rPr lang="fr-FR" sz="1800"/>
              <a:t>Projet PNUE-FEM de renforcement durable des capacités pour une participation efficace au Centre d'échange pour la prévention des risques biotechnologiques (CEPRB)</a:t>
            </a:r>
            <a:endParaRPr lang="fr-FR" sz="1800" b="1" i="1" kern="0">
              <a:solidFill>
                <a:srgbClr val="0E628C"/>
              </a:solidFill>
              <a:latin typeface="Tahoma" pitchFamily="34" charset="0"/>
              <a:ea typeface="Tahoma" pitchFamily="34" charset="0"/>
              <a:cs typeface="Tahoma" pitchFamily="34" charset="0"/>
            </a:endParaRPr>
          </a:p>
        </p:txBody>
      </p:sp>
      <p:sp>
        <p:nvSpPr>
          <p:cNvPr id="15364" name="Rectangle 3"/>
          <p:cNvSpPr>
            <a:spLocks noGrp="1" noChangeArrowheads="1"/>
          </p:cNvSpPr>
          <p:nvPr>
            <p:ph type="subTitle" idx="1"/>
          </p:nvPr>
        </p:nvSpPr>
        <p:spPr>
          <a:xfrm>
            <a:off x="1603970" y="5661248"/>
            <a:ext cx="3760118" cy="944874"/>
          </a:xfrm>
        </p:spPr>
        <p:txBody>
          <a:bodyPr wrap="square">
            <a:spAutoFit/>
          </a:bodyPr>
          <a:lstStyle/>
          <a:p>
            <a:pPr algn="ctr"/>
            <a:r>
              <a:rPr lang="fr-FR" altLang="en-US" dirty="0"/>
              <a:t>Date</a:t>
            </a:r>
          </a:p>
          <a:p>
            <a:pPr algn="ctr"/>
            <a:r>
              <a:rPr lang="fr-FR" altLang="en-US" dirty="0"/>
              <a:t>Ville, Pays</a:t>
            </a:r>
          </a:p>
        </p:txBody>
      </p:sp>
    </p:spTree>
    <p:extLst>
      <p:ext uri="{BB962C8B-B14F-4D97-AF65-F5344CB8AC3E}">
        <p14:creationId xmlns:p14="http://schemas.microsoft.com/office/powerpoint/2010/main" val="61512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17EB-D6C2-5D4E-97B6-942F625EFD96}"/>
              </a:ext>
            </a:extLst>
          </p:cNvPr>
          <p:cNvSpPr>
            <a:spLocks noGrp="1"/>
          </p:cNvSpPr>
          <p:nvPr>
            <p:ph type="title"/>
          </p:nvPr>
        </p:nvSpPr>
        <p:spPr>
          <a:xfrm>
            <a:off x="628650" y="365125"/>
            <a:ext cx="6480000" cy="1325563"/>
          </a:xfrm>
        </p:spPr>
        <p:txBody>
          <a:bodyPr>
            <a:spAutoFit/>
          </a:bodyPr>
          <a:lstStyle/>
          <a:p>
            <a:r>
              <a:rPr lang="fr-FR" dirty="0"/>
              <a:t>Qu'est-ce qu'un «utilisateur général»?</a:t>
            </a:r>
            <a:endParaRPr lang="en-US" dirty="0"/>
          </a:p>
        </p:txBody>
      </p:sp>
      <p:sp>
        <p:nvSpPr>
          <p:cNvPr id="34819" name="Content Placeholder 2">
            <a:extLst>
              <a:ext uri="{FF2B5EF4-FFF2-40B4-BE49-F238E27FC236}">
                <a16:creationId xmlns:a16="http://schemas.microsoft.com/office/drawing/2014/main" id="{558C7B5E-79AD-744B-89B7-E87861A65AB8}"/>
              </a:ext>
            </a:extLst>
          </p:cNvPr>
          <p:cNvSpPr txBox="1">
            <a:spLocks noChangeArrowheads="1"/>
          </p:cNvSpPr>
          <p:nvPr/>
        </p:nvSpPr>
        <p:spPr bwMode="auto">
          <a:xfrm>
            <a:off x="381000" y="1654175"/>
            <a:ext cx="78867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fr-FR" altLang="ar-TN" i="1">
                <a:latin typeface="Arial" panose="020B0604020202020204" pitchFamily="34" charset="0"/>
              </a:rPr>
              <a:t>Un utilisateur général est une personne qui s'inscrit sur le site Web de CEPRB pour:</a:t>
            </a:r>
            <a:endParaRPr lang="en-US" altLang="ar-TN" i="1">
              <a:latin typeface="Arial" panose="020B0604020202020204" pitchFamily="34" charset="0"/>
            </a:endParaRPr>
          </a:p>
          <a:p>
            <a:pPr>
              <a:buFont typeface="Arial" panose="020B0604020202020204" pitchFamily="34" charset="0"/>
              <a:buNone/>
            </a:pPr>
            <a:r>
              <a:rPr lang="fr-FR" altLang="ar-TN" i="1">
                <a:latin typeface="Arial" panose="020B0604020202020204" pitchFamily="34" charset="0"/>
              </a:rPr>
              <a:t>► Participer aux activités du CEPRB telles que les forums et les réunions en ligne,</a:t>
            </a:r>
            <a:endParaRPr lang="en-US" altLang="ar-TN" i="1">
              <a:latin typeface="Arial" panose="020B0604020202020204" pitchFamily="34" charset="0"/>
            </a:endParaRPr>
          </a:p>
          <a:p>
            <a:pPr>
              <a:buFont typeface="Arial" panose="020B0604020202020204" pitchFamily="34" charset="0"/>
              <a:buNone/>
            </a:pPr>
            <a:r>
              <a:rPr lang="fr-FR" altLang="ar-TN" i="1">
                <a:latin typeface="Arial" panose="020B0604020202020204" pitchFamily="34" charset="0"/>
              </a:rPr>
              <a:t>► S'abonner aux mises à jour ou aux newsletters,</a:t>
            </a:r>
            <a:endParaRPr lang="en-US" altLang="ar-TN" i="1">
              <a:latin typeface="Arial" panose="020B0604020202020204" pitchFamily="34" charset="0"/>
            </a:endParaRPr>
          </a:p>
          <a:p>
            <a:pPr>
              <a:buFont typeface="Arial" panose="020B0604020202020204" pitchFamily="34" charset="0"/>
              <a:buNone/>
            </a:pPr>
            <a:r>
              <a:rPr lang="fr-FR" altLang="ar-TN" i="1">
                <a:latin typeface="Arial" panose="020B0604020202020204" pitchFamily="34" charset="0"/>
              </a:rPr>
              <a:t>► Enregistrer des informations générales qui ne sont ni liées à un gouvernement ni présenter des opinions officielles,</a:t>
            </a:r>
            <a:endParaRPr lang="en-US" altLang="ar-TN" i="1">
              <a:latin typeface="Arial" panose="020B0604020202020204" pitchFamily="34" charset="0"/>
            </a:endParaRPr>
          </a:p>
          <a:p>
            <a:pPr>
              <a:buFont typeface="Arial" panose="020B0604020202020204" pitchFamily="34" charset="0"/>
              <a:buNone/>
            </a:pPr>
            <a:r>
              <a:rPr lang="fr-FR" altLang="ar-TN" i="1">
                <a:latin typeface="Arial" panose="020B0604020202020204" pitchFamily="34" charset="0"/>
              </a:rPr>
              <a:t>►S'exercer sur le site de formation CEPRB.</a:t>
            </a:r>
            <a:endParaRPr lang="en-US" altLang="ar-TN" i="1">
              <a:latin typeface="Arial" panose="020B0604020202020204" pitchFamily="34" charset="0"/>
            </a:endParaRPr>
          </a:p>
        </p:txBody>
      </p:sp>
    </p:spTree>
    <p:extLst>
      <p:ext uri="{BB962C8B-B14F-4D97-AF65-F5344CB8AC3E}">
        <p14:creationId xmlns:p14="http://schemas.microsoft.com/office/powerpoint/2010/main" val="229636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8D41-90F2-AA43-8824-D461B0C9AA46}"/>
              </a:ext>
            </a:extLst>
          </p:cNvPr>
          <p:cNvSpPr>
            <a:spLocks noGrp="1"/>
          </p:cNvSpPr>
          <p:nvPr>
            <p:ph type="title"/>
          </p:nvPr>
        </p:nvSpPr>
        <p:spPr>
          <a:xfrm>
            <a:off x="628650" y="365125"/>
            <a:ext cx="6480000" cy="1325563"/>
          </a:xfrm>
        </p:spPr>
        <p:txBody>
          <a:bodyPr>
            <a:spAutoFit/>
          </a:bodyPr>
          <a:lstStyle/>
          <a:p>
            <a:r>
              <a:rPr lang="fr-FR" dirty="0"/>
              <a:t>Qu'est-ce qu'un «internaute du CEPRB»?</a:t>
            </a:r>
            <a:endParaRPr lang="en-US" dirty="0"/>
          </a:p>
        </p:txBody>
      </p:sp>
      <p:sp>
        <p:nvSpPr>
          <p:cNvPr id="36867" name="Content Placeholder 2">
            <a:extLst>
              <a:ext uri="{FF2B5EF4-FFF2-40B4-BE49-F238E27FC236}">
                <a16:creationId xmlns:a16="http://schemas.microsoft.com/office/drawing/2014/main" id="{0380D059-0793-E446-A99C-D263490A1149}"/>
              </a:ext>
            </a:extLst>
          </p:cNvPr>
          <p:cNvSpPr txBox="1">
            <a:spLocks noChangeArrowheads="1"/>
          </p:cNvSpPr>
          <p:nvPr/>
        </p:nvSpPr>
        <p:spPr bwMode="auto">
          <a:xfrm>
            <a:off x="504825" y="1828800"/>
            <a:ext cx="78867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Wingdings" pitchFamily="2" charset="2"/>
              <a:buChar char="§"/>
            </a:pPr>
            <a:r>
              <a:rPr lang="fr-FR" altLang="ar-TN" i="1">
                <a:latin typeface="Arial" panose="020B0604020202020204" pitchFamily="34" charset="0"/>
              </a:rPr>
              <a:t>Un internaute du CEPRB est une personne qui navigue sur le site Web du CEPRB de manière </a:t>
            </a:r>
            <a:r>
              <a:rPr lang="fr-FR" altLang="ar-TN" i="1" u="sng">
                <a:latin typeface="Arial" panose="020B0604020202020204" pitchFamily="34" charset="0"/>
              </a:rPr>
              <a:t>anonyme</a:t>
            </a:r>
            <a:r>
              <a:rPr lang="fr-FR" altLang="ar-TN" i="1">
                <a:latin typeface="Arial" panose="020B0604020202020204" pitchFamily="34" charset="0"/>
              </a:rPr>
              <a:t> pour faire des recherches dans les bases de données et trouver des informations.</a:t>
            </a:r>
            <a:endParaRPr lang="en-US" altLang="ar-TN" i="1">
              <a:latin typeface="Arial" panose="020B0604020202020204" pitchFamily="34" charset="0"/>
            </a:endParaRPr>
          </a:p>
          <a:p>
            <a:pPr>
              <a:buFont typeface="Wingdings" pitchFamily="2" charset="2"/>
              <a:buChar char="§"/>
            </a:pPr>
            <a:endParaRPr lang="en-US" altLang="ar-TN"/>
          </a:p>
          <a:p>
            <a:pPr>
              <a:buFont typeface="Wingdings" pitchFamily="2" charset="2"/>
              <a:buChar char="§"/>
            </a:pPr>
            <a:r>
              <a:rPr lang="fr-FR" altLang="ar-TN" i="1">
                <a:latin typeface="Arial" panose="020B0604020202020204" pitchFamily="34" charset="0"/>
              </a:rPr>
              <a:t>Il </a:t>
            </a:r>
            <a:r>
              <a:rPr lang="fr-FR" altLang="ar-TN" i="1" u="sng">
                <a:latin typeface="Arial" panose="020B0604020202020204" pitchFamily="34" charset="0"/>
              </a:rPr>
              <a:t>ne peut pas soumettre d'informations </a:t>
            </a:r>
            <a:r>
              <a:rPr lang="fr-FR" altLang="ar-TN" i="1">
                <a:latin typeface="Arial" panose="020B0604020202020204" pitchFamily="34" charset="0"/>
              </a:rPr>
              <a:t>au CEPRB ou participer à des activités du CEPRB tant qu'il ne s'est pas inscrit sur le site Web et connecté avec ses informations d'identification.</a:t>
            </a:r>
            <a:endParaRPr lang="en-US" altLang="ar-TN"/>
          </a:p>
        </p:txBody>
      </p:sp>
    </p:spTree>
    <p:extLst>
      <p:ext uri="{BB962C8B-B14F-4D97-AF65-F5344CB8AC3E}">
        <p14:creationId xmlns:p14="http://schemas.microsoft.com/office/powerpoint/2010/main" val="143634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2A6D-58B0-A449-8F9D-B0B171D56882}"/>
              </a:ext>
            </a:extLst>
          </p:cNvPr>
          <p:cNvSpPr>
            <a:spLocks noGrp="1"/>
          </p:cNvSpPr>
          <p:nvPr>
            <p:ph type="title"/>
          </p:nvPr>
        </p:nvSpPr>
        <p:spPr>
          <a:xfrm>
            <a:off x="628650" y="365125"/>
            <a:ext cx="6480000" cy="1325563"/>
          </a:xfrm>
        </p:spPr>
        <p:txBody>
          <a:bodyPr>
            <a:spAutoFit/>
          </a:bodyPr>
          <a:lstStyle/>
          <a:p>
            <a:r>
              <a:rPr lang="fr-FR" dirty="0"/>
              <a:t>Comment les informations sont-elles publiées sur le CEPRB?</a:t>
            </a:r>
            <a:endParaRPr lang="en-US" dirty="0"/>
          </a:p>
        </p:txBody>
      </p:sp>
      <p:sp>
        <p:nvSpPr>
          <p:cNvPr id="38915" name="Content Placeholder 2">
            <a:extLst>
              <a:ext uri="{FF2B5EF4-FFF2-40B4-BE49-F238E27FC236}">
                <a16:creationId xmlns:a16="http://schemas.microsoft.com/office/drawing/2014/main" id="{4997C6A6-43E6-324E-94FC-E193EDC353BB}"/>
              </a:ext>
            </a:extLst>
          </p:cNvPr>
          <p:cNvSpPr txBox="1">
            <a:spLocks noChangeArrowheads="1"/>
          </p:cNvSpPr>
          <p:nvPr/>
        </p:nvSpPr>
        <p:spPr bwMode="auto">
          <a:xfrm>
            <a:off x="628650" y="2209800"/>
            <a:ext cx="78867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fr-FR" altLang="ar-TN" sz="2400" i="1">
                <a:latin typeface="Arial" panose="020B0604020202020204" pitchFamily="34" charset="0"/>
              </a:rPr>
              <a:t>Les informations sont publiées dans le CEPRB au moyen de modèles normalisés connus sous le nom de </a:t>
            </a:r>
            <a:r>
              <a:rPr lang="fr-FR" altLang="ar-TN" sz="2400" b="1" i="1">
                <a:latin typeface="Arial" panose="020B0604020202020204" pitchFamily="34" charset="0"/>
              </a:rPr>
              <a:t>Formats Communs</a:t>
            </a:r>
            <a:r>
              <a:rPr lang="fr-FR" altLang="ar-TN" sz="2400" i="1">
                <a:latin typeface="Arial" panose="020B0604020202020204" pitchFamily="34" charset="0"/>
              </a:rPr>
              <a:t> qui spécifient les informations requises, </a:t>
            </a:r>
            <a:endParaRPr lang="en-US" altLang="ar-TN" sz="2400" i="1">
              <a:latin typeface="Arial" panose="020B0604020202020204" pitchFamily="34" charset="0"/>
            </a:endParaRPr>
          </a:p>
          <a:p>
            <a:r>
              <a:rPr lang="fr-FR" altLang="ar-TN" sz="2400" i="1">
                <a:latin typeface="Arial" panose="020B0604020202020204" pitchFamily="34" charset="0"/>
              </a:rPr>
              <a:t>Les </a:t>
            </a:r>
            <a:r>
              <a:rPr lang="fr-FR" altLang="ar-TN" sz="2400" b="1" i="1">
                <a:latin typeface="Arial" panose="020B0604020202020204" pitchFamily="34" charset="0"/>
              </a:rPr>
              <a:t>Formats Communs</a:t>
            </a:r>
            <a:r>
              <a:rPr lang="fr-FR" altLang="ar-TN" sz="2400" i="1">
                <a:latin typeface="Arial" panose="020B0604020202020204" pitchFamily="34" charset="0"/>
              </a:rPr>
              <a:t> sont destinés à faciliter l'indexation des informations et leur inclusion dans les bases de données, ce qui simplifie la recherche et la localisation des informations dans les bases de données du CEPRB. </a:t>
            </a:r>
            <a:endParaRPr lang="en-US" altLang="ar-TN" sz="2400" i="1">
              <a:latin typeface="Arial" panose="020B0604020202020204" pitchFamily="34" charset="0"/>
            </a:endParaRPr>
          </a:p>
        </p:txBody>
      </p:sp>
    </p:spTree>
    <p:extLst>
      <p:ext uri="{BB962C8B-B14F-4D97-AF65-F5344CB8AC3E}">
        <p14:creationId xmlns:p14="http://schemas.microsoft.com/office/powerpoint/2010/main" val="168479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2434-6855-C643-A206-B27CF8E8380A}"/>
              </a:ext>
            </a:extLst>
          </p:cNvPr>
          <p:cNvSpPr>
            <a:spLocks noGrp="1"/>
          </p:cNvSpPr>
          <p:nvPr>
            <p:ph type="title"/>
          </p:nvPr>
        </p:nvSpPr>
        <p:spPr>
          <a:xfrm>
            <a:off x="628650" y="365125"/>
            <a:ext cx="6480000" cy="1325563"/>
          </a:xfrm>
        </p:spPr>
        <p:txBody>
          <a:bodyPr/>
          <a:lstStyle/>
          <a:p>
            <a:r>
              <a:rPr lang="fr-FR" dirty="0"/>
              <a:t>Exemple de Format Commun</a:t>
            </a:r>
          </a:p>
        </p:txBody>
      </p:sp>
      <p:pic>
        <p:nvPicPr>
          <p:cNvPr id="40963" name="Picture 6">
            <a:extLst>
              <a:ext uri="{FF2B5EF4-FFF2-40B4-BE49-F238E27FC236}">
                <a16:creationId xmlns:a16="http://schemas.microsoft.com/office/drawing/2014/main" id="{63D1AB3C-5824-1542-B41A-E1F998F086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2206625"/>
            <a:ext cx="44958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6429F27-EF59-F545-AAA5-43573AF2185C}"/>
              </a:ext>
            </a:extLst>
          </p:cNvPr>
          <p:cNvSpPr/>
          <p:nvPr/>
        </p:nvSpPr>
        <p:spPr>
          <a:xfrm>
            <a:off x="3017838" y="1489075"/>
            <a:ext cx="3106737" cy="277813"/>
          </a:xfrm>
          <a:prstGeom prst="rect">
            <a:avLst/>
          </a:prstGeom>
          <a:ln>
            <a:solidFill>
              <a:schemeClr val="bg2">
                <a:lumMod val="90000"/>
              </a:schemeClr>
            </a:solidFill>
          </a:ln>
        </p:spPr>
        <p:txBody>
          <a:bodyPr>
            <a:spAutoFit/>
          </a:bodyPr>
          <a:lstStyle/>
          <a:p>
            <a:pPr lvl="3" indent="-1028700" algn="ctr">
              <a:defRPr/>
            </a:pPr>
            <a:r>
              <a:rPr lang="fr-FR" altLang="en-US" sz="1200" b="1" dirty="0"/>
              <a:t>Formulaire de saisie des données</a:t>
            </a:r>
          </a:p>
        </p:txBody>
      </p:sp>
      <p:pic>
        <p:nvPicPr>
          <p:cNvPr id="40965" name="صورة 3">
            <a:extLst>
              <a:ext uri="{FF2B5EF4-FFF2-40B4-BE49-F238E27FC236}">
                <a16:creationId xmlns:a16="http://schemas.microsoft.com/office/drawing/2014/main" id="{FA6254DF-A38F-2847-9188-6BA02B0B8F6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6888" y="2133600"/>
            <a:ext cx="38163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13E76391-2743-B84D-84A3-A94313AB7B81}"/>
              </a:ext>
            </a:extLst>
          </p:cNvPr>
          <p:cNvSpPr/>
          <p:nvPr/>
        </p:nvSpPr>
        <p:spPr>
          <a:xfrm>
            <a:off x="852488" y="1827213"/>
            <a:ext cx="3106737" cy="277812"/>
          </a:xfrm>
          <a:prstGeom prst="rect">
            <a:avLst/>
          </a:prstGeom>
          <a:ln>
            <a:solidFill>
              <a:schemeClr val="bg2">
                <a:lumMod val="90000"/>
              </a:schemeClr>
            </a:solidFill>
          </a:ln>
        </p:spPr>
        <p:txBody>
          <a:bodyPr>
            <a:spAutoFit/>
          </a:bodyPr>
          <a:lstStyle/>
          <a:p>
            <a:pPr lvl="3" indent="-1028700" algn="ctr">
              <a:defRPr/>
            </a:pPr>
            <a:r>
              <a:rPr lang="fr-FR" altLang="en-US" sz="1200" b="1" dirty="0"/>
              <a:t>Fichier Word</a:t>
            </a:r>
          </a:p>
        </p:txBody>
      </p:sp>
      <p:pic>
        <p:nvPicPr>
          <p:cNvPr id="40967" name="صورة 9">
            <a:extLst>
              <a:ext uri="{FF2B5EF4-FFF2-40B4-BE49-F238E27FC236}">
                <a16:creationId xmlns:a16="http://schemas.microsoft.com/office/drawing/2014/main" id="{9848D0BE-5FCB-704B-9147-2772B83EF7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150" y="2154238"/>
            <a:ext cx="38163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1F2F5B20-942A-464B-9700-6C941C0C73E9}"/>
              </a:ext>
            </a:extLst>
          </p:cNvPr>
          <p:cNvSpPr/>
          <p:nvPr/>
        </p:nvSpPr>
        <p:spPr>
          <a:xfrm>
            <a:off x="4946650" y="1866900"/>
            <a:ext cx="3106738" cy="277813"/>
          </a:xfrm>
          <a:prstGeom prst="rect">
            <a:avLst/>
          </a:prstGeom>
          <a:ln>
            <a:solidFill>
              <a:schemeClr val="bg2">
                <a:lumMod val="90000"/>
              </a:schemeClr>
            </a:solidFill>
          </a:ln>
        </p:spPr>
        <p:txBody>
          <a:bodyPr>
            <a:spAutoFit/>
          </a:bodyPr>
          <a:lstStyle/>
          <a:p>
            <a:pPr lvl="3" indent="-1028700" algn="ctr">
              <a:defRPr/>
            </a:pPr>
            <a:r>
              <a:rPr lang="fr-FR" altLang="en-US" sz="1200" b="1" dirty="0"/>
              <a:t>Formulaire en ligne</a:t>
            </a:r>
          </a:p>
        </p:txBody>
      </p:sp>
    </p:spTree>
    <p:extLst>
      <p:ext uri="{BB962C8B-B14F-4D97-AF65-F5344CB8AC3E}">
        <p14:creationId xmlns:p14="http://schemas.microsoft.com/office/powerpoint/2010/main" val="3796871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9B72-799A-9048-86FF-5618D781A44C}"/>
              </a:ext>
            </a:extLst>
          </p:cNvPr>
          <p:cNvSpPr>
            <a:spLocks noGrp="1"/>
          </p:cNvSpPr>
          <p:nvPr>
            <p:ph type="title"/>
          </p:nvPr>
        </p:nvSpPr>
        <p:spPr>
          <a:xfrm>
            <a:off x="628650" y="365125"/>
            <a:ext cx="6480000" cy="1325563"/>
          </a:xfrm>
        </p:spPr>
        <p:txBody>
          <a:bodyPr>
            <a:spAutoFit/>
          </a:bodyPr>
          <a:lstStyle/>
          <a:p>
            <a:r>
              <a:rPr lang="fr-FR" dirty="0"/>
              <a:t>Catégories de dossiers dans le CEPRB</a:t>
            </a:r>
          </a:p>
        </p:txBody>
      </p:sp>
      <p:sp>
        <p:nvSpPr>
          <p:cNvPr id="43011" name="Content Placeholder 2">
            <a:extLst>
              <a:ext uri="{FF2B5EF4-FFF2-40B4-BE49-F238E27FC236}">
                <a16:creationId xmlns:a16="http://schemas.microsoft.com/office/drawing/2014/main" id="{87956A54-E8D9-1941-B993-27CBA7791844}"/>
              </a:ext>
            </a:extLst>
          </p:cNvPr>
          <p:cNvSpPr txBox="1">
            <a:spLocks noChangeArrowheads="1"/>
          </p:cNvSpPr>
          <p:nvPr/>
        </p:nvSpPr>
        <p:spPr bwMode="auto">
          <a:xfrm>
            <a:off x="628650" y="2041525"/>
            <a:ext cx="78867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fr-FR" altLang="en-US" sz="2500"/>
              <a:t>Les Dossiers Nationaux</a:t>
            </a:r>
          </a:p>
          <a:p>
            <a:endParaRPr lang="fr-FR" altLang="en-US" sz="2500"/>
          </a:p>
          <a:p>
            <a:r>
              <a:rPr lang="fr-FR" altLang="en-US" sz="2500"/>
              <a:t>Et les Dossiers de Référence</a:t>
            </a:r>
          </a:p>
        </p:txBody>
      </p:sp>
    </p:spTree>
    <p:extLst>
      <p:ext uri="{BB962C8B-B14F-4D97-AF65-F5344CB8AC3E}">
        <p14:creationId xmlns:p14="http://schemas.microsoft.com/office/powerpoint/2010/main" val="33559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6">
            <a:extLst>
              <a:ext uri="{FF2B5EF4-FFF2-40B4-BE49-F238E27FC236}">
                <a16:creationId xmlns:a16="http://schemas.microsoft.com/office/drawing/2014/main" id="{0A96EFF8-9DB8-8143-ABB9-237383C280EC}"/>
              </a:ext>
            </a:extLst>
          </p:cNvPr>
          <p:cNvSpPr txBox="1">
            <a:spLocks noChangeArrowheads="1"/>
          </p:cNvSpPr>
          <p:nvPr/>
        </p:nvSpPr>
        <p:spPr bwMode="auto">
          <a:xfrm>
            <a:off x="180975" y="1690688"/>
            <a:ext cx="4391025" cy="460375"/>
          </a:xfrm>
          <a:prstGeom prst="rect">
            <a:avLst/>
          </a:prstGeom>
          <a:noFill/>
          <a:ln w="57150">
            <a:solidFill>
              <a:schemeClr val="bg1"/>
            </a:solidFill>
            <a:miter lim="800000"/>
            <a:headEnd/>
            <a:tailEnd/>
          </a:ln>
          <a:effectLst/>
        </p:spPr>
        <p:txBody>
          <a:bodyPr>
            <a:spAutoFit/>
          </a:bodyPr>
          <a:lstStyle/>
          <a:p>
            <a:pPr>
              <a:defRPr/>
            </a:pPr>
            <a:r>
              <a:rPr lang="fr-FR" altLang="en-US" sz="2400" b="1" dirty="0"/>
              <a:t>Les Dossiers Nationaux</a:t>
            </a:r>
          </a:p>
        </p:txBody>
      </p:sp>
      <p:sp>
        <p:nvSpPr>
          <p:cNvPr id="45059" name="Content Placeholder 2">
            <a:extLst>
              <a:ext uri="{FF2B5EF4-FFF2-40B4-BE49-F238E27FC236}">
                <a16:creationId xmlns:a16="http://schemas.microsoft.com/office/drawing/2014/main" id="{1E9F6A0A-E400-C14A-AE2F-9DFBE3BA4F50}"/>
              </a:ext>
            </a:extLst>
          </p:cNvPr>
          <p:cNvSpPr txBox="1">
            <a:spLocks noChangeArrowheads="1"/>
          </p:cNvSpPr>
          <p:nvPr/>
        </p:nvSpPr>
        <p:spPr bwMode="auto">
          <a:xfrm>
            <a:off x="628650" y="2209800"/>
            <a:ext cx="78867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fr-FR" altLang="ar-TN" sz="2400" i="1" dirty="0">
                <a:latin typeface="Arial" panose="020B0604020202020204" pitchFamily="34" charset="0"/>
              </a:rPr>
              <a:t>- Contiennent les informations </a:t>
            </a:r>
            <a:r>
              <a:rPr lang="fr-FR" altLang="ar-TN" sz="2400" i="1" u="sng" dirty="0">
                <a:latin typeface="Arial" panose="020B0604020202020204" pitchFamily="34" charset="0"/>
              </a:rPr>
              <a:t>officielles et obligatoires</a:t>
            </a:r>
            <a:r>
              <a:rPr lang="fr-FR" altLang="ar-TN" sz="2400" i="1" dirty="0">
                <a:latin typeface="Arial" panose="020B0604020202020204" pitchFamily="34" charset="0"/>
              </a:rPr>
              <a:t>,</a:t>
            </a:r>
          </a:p>
          <a:p>
            <a:pPr>
              <a:buFont typeface="Arial" panose="020B0604020202020204" pitchFamily="34" charset="0"/>
              <a:buNone/>
            </a:pPr>
            <a:r>
              <a:rPr lang="fr-FR" altLang="ar-TN" sz="2400" i="1" dirty="0">
                <a:latin typeface="Arial" panose="020B0604020202020204" pitchFamily="34" charset="0"/>
              </a:rPr>
              <a:t>- Ne peuvent être enregistrés que par les Correspondants Nationaux et les Utilisateurs Nationaux Autorisés,</a:t>
            </a:r>
          </a:p>
          <a:p>
            <a:pPr>
              <a:buFont typeface="Arial" panose="020B0604020202020204" pitchFamily="34" charset="0"/>
              <a:buNone/>
            </a:pPr>
            <a:r>
              <a:rPr lang="fr-FR" altLang="ar-TN" sz="2400" i="1" dirty="0">
                <a:latin typeface="Arial" panose="020B0604020202020204" pitchFamily="34" charset="0"/>
              </a:rPr>
              <a:t>- Doivent être approuvés par le </a:t>
            </a:r>
            <a:r>
              <a:rPr lang="fr-FR" altLang="ar-TN" sz="2400" i="1" u="sng" dirty="0">
                <a:latin typeface="Arial" panose="020B0604020202020204" pitchFamily="34" charset="0"/>
              </a:rPr>
              <a:t>CN du CEPRB</a:t>
            </a:r>
            <a:r>
              <a:rPr lang="fr-FR" altLang="ar-TN" sz="2400" i="1" dirty="0">
                <a:latin typeface="Arial" panose="020B0604020202020204" pitchFamily="34" charset="0"/>
              </a:rPr>
              <a:t> du pays pour être publiés.</a:t>
            </a:r>
            <a:endParaRPr lang="fr-FR" altLang="en-US" sz="2200" dirty="0"/>
          </a:p>
        </p:txBody>
      </p:sp>
      <p:sp>
        <p:nvSpPr>
          <p:cNvPr id="3" name="عنوان 2">
            <a:extLst>
              <a:ext uri="{FF2B5EF4-FFF2-40B4-BE49-F238E27FC236}">
                <a16:creationId xmlns:a16="http://schemas.microsoft.com/office/drawing/2014/main" id="{C076152E-59B8-A040-BFF1-5FC2B1EF0B2C}"/>
              </a:ext>
            </a:extLst>
          </p:cNvPr>
          <p:cNvSpPr>
            <a:spLocks noGrp="1"/>
          </p:cNvSpPr>
          <p:nvPr>
            <p:ph type="title"/>
          </p:nvPr>
        </p:nvSpPr>
        <p:spPr>
          <a:xfrm>
            <a:off x="628650" y="365125"/>
            <a:ext cx="6480000" cy="1325563"/>
          </a:xfrm>
        </p:spPr>
        <p:txBody>
          <a:bodyPr lIns="90000">
            <a:spAutoFit/>
          </a:bodyPr>
          <a:lstStyle/>
          <a:p>
            <a:r>
              <a:rPr lang="fr-FR" dirty="0"/>
              <a:t>Catégories de dossiers dans le CEPRB</a:t>
            </a:r>
          </a:p>
        </p:txBody>
      </p:sp>
    </p:spTree>
    <p:extLst>
      <p:ext uri="{BB962C8B-B14F-4D97-AF65-F5344CB8AC3E}">
        <p14:creationId xmlns:p14="http://schemas.microsoft.com/office/powerpoint/2010/main" val="113890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FF5D-23DE-8044-8D63-4DFD4BA8133C}"/>
              </a:ext>
            </a:extLst>
          </p:cNvPr>
          <p:cNvSpPr>
            <a:spLocks noGrp="1"/>
          </p:cNvSpPr>
          <p:nvPr>
            <p:ph type="title"/>
          </p:nvPr>
        </p:nvSpPr>
        <p:spPr>
          <a:xfrm>
            <a:off x="628650" y="365125"/>
            <a:ext cx="6480000" cy="1325563"/>
          </a:xfrm>
        </p:spPr>
        <p:txBody>
          <a:bodyPr>
            <a:normAutofit/>
          </a:bodyPr>
          <a:lstStyle/>
          <a:p>
            <a:r>
              <a:rPr lang="fr-FR" dirty="0"/>
              <a:t>Catégories de dossiers dans le CEPRB</a:t>
            </a:r>
            <a:endParaRPr lang="en-US" dirty="0"/>
          </a:p>
        </p:txBody>
      </p:sp>
      <p:sp>
        <p:nvSpPr>
          <p:cNvPr id="5" name="Text Box 46">
            <a:extLst>
              <a:ext uri="{FF2B5EF4-FFF2-40B4-BE49-F238E27FC236}">
                <a16:creationId xmlns:a16="http://schemas.microsoft.com/office/drawing/2014/main" id="{3CD31BBF-FADB-E34B-A55B-DAAE5685A3EC}"/>
              </a:ext>
            </a:extLst>
          </p:cNvPr>
          <p:cNvSpPr txBox="1">
            <a:spLocks noChangeArrowheads="1"/>
          </p:cNvSpPr>
          <p:nvPr/>
        </p:nvSpPr>
        <p:spPr bwMode="auto">
          <a:xfrm>
            <a:off x="410294" y="1704138"/>
            <a:ext cx="7162800" cy="461665"/>
          </a:xfrm>
          <a:prstGeom prst="rect">
            <a:avLst/>
          </a:prstGeom>
          <a:noFill/>
          <a:ln w="57150">
            <a:solidFill>
              <a:schemeClr val="bg1"/>
            </a:solidFill>
            <a:miter lim="800000"/>
            <a:headEnd/>
            <a:tailEnd/>
          </a:ln>
          <a:effectLst/>
        </p:spPr>
        <p:txBody>
          <a:bodyPr>
            <a:spAutoFit/>
          </a:bodyPr>
          <a:lstStyle/>
          <a:p>
            <a:pPr>
              <a:defRPr/>
            </a:pPr>
            <a:r>
              <a:rPr lang="fr-FR" altLang="en-US" b="1" dirty="0"/>
              <a:t>Les Dossiers Nationaux</a:t>
            </a:r>
          </a:p>
        </p:txBody>
      </p:sp>
      <p:pic>
        <p:nvPicPr>
          <p:cNvPr id="4" name="Picture 3">
            <a:extLst>
              <a:ext uri="{FF2B5EF4-FFF2-40B4-BE49-F238E27FC236}">
                <a16:creationId xmlns:a16="http://schemas.microsoft.com/office/drawing/2014/main" id="{D7F1FA7D-F271-DB4A-8455-5459C924BD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0854" y="2420888"/>
            <a:ext cx="6732240" cy="4207650"/>
          </a:xfrm>
          <a:prstGeom prst="rect">
            <a:avLst/>
          </a:prstGeom>
        </p:spPr>
      </p:pic>
      <p:sp>
        <p:nvSpPr>
          <p:cNvPr id="8" name="Rectangle 7">
            <a:extLst>
              <a:ext uri="{FF2B5EF4-FFF2-40B4-BE49-F238E27FC236}">
                <a16:creationId xmlns:a16="http://schemas.microsoft.com/office/drawing/2014/main" id="{5085F311-6468-844A-98D5-8F57AC1CE98A}"/>
              </a:ext>
            </a:extLst>
          </p:cNvPr>
          <p:cNvSpPr/>
          <p:nvPr/>
        </p:nvSpPr>
        <p:spPr>
          <a:xfrm>
            <a:off x="840854" y="2444725"/>
            <a:ext cx="6732240" cy="39217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681753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BF95-92FF-FD4D-A072-A9FC1FBB2DCB}"/>
              </a:ext>
            </a:extLst>
          </p:cNvPr>
          <p:cNvSpPr>
            <a:spLocks noGrp="1"/>
          </p:cNvSpPr>
          <p:nvPr>
            <p:ph type="title"/>
          </p:nvPr>
        </p:nvSpPr>
        <p:spPr>
          <a:xfrm>
            <a:off x="628650" y="365125"/>
            <a:ext cx="6480000" cy="1325563"/>
          </a:xfrm>
        </p:spPr>
        <p:txBody>
          <a:bodyPr>
            <a:normAutofit/>
          </a:bodyPr>
          <a:lstStyle/>
          <a:p>
            <a:r>
              <a:rPr lang="fr-FR" dirty="0"/>
              <a:t>Catégories de dossiers dans le CEPRB</a:t>
            </a:r>
            <a:endParaRPr lang="en-US" dirty="0"/>
          </a:p>
        </p:txBody>
      </p:sp>
      <p:pic>
        <p:nvPicPr>
          <p:cNvPr id="4" name="Picture 3">
            <a:extLst>
              <a:ext uri="{FF2B5EF4-FFF2-40B4-BE49-F238E27FC236}">
                <a16:creationId xmlns:a16="http://schemas.microsoft.com/office/drawing/2014/main" id="{E57790FF-2E28-0449-B6C8-4CC6C95DCD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2146516"/>
            <a:ext cx="6358111" cy="3973819"/>
          </a:xfrm>
          <a:prstGeom prst="rect">
            <a:avLst/>
          </a:prstGeom>
        </p:spPr>
      </p:pic>
      <p:sp>
        <p:nvSpPr>
          <p:cNvPr id="5" name="Text Box 46">
            <a:extLst>
              <a:ext uri="{FF2B5EF4-FFF2-40B4-BE49-F238E27FC236}">
                <a16:creationId xmlns:a16="http://schemas.microsoft.com/office/drawing/2014/main" id="{C3D440F0-A125-1347-93E4-47DF31DFD868}"/>
              </a:ext>
            </a:extLst>
          </p:cNvPr>
          <p:cNvSpPr txBox="1">
            <a:spLocks noChangeArrowheads="1"/>
          </p:cNvSpPr>
          <p:nvPr/>
        </p:nvSpPr>
        <p:spPr bwMode="auto">
          <a:xfrm>
            <a:off x="485775" y="1611313"/>
            <a:ext cx="7162800" cy="461665"/>
          </a:xfrm>
          <a:prstGeom prst="rect">
            <a:avLst/>
          </a:prstGeom>
          <a:noFill/>
          <a:ln w="57150">
            <a:solidFill>
              <a:schemeClr val="bg1"/>
            </a:solidFill>
            <a:miter lim="800000"/>
            <a:headEnd/>
            <a:tailEnd/>
          </a:ln>
          <a:effectLst/>
        </p:spPr>
        <p:txBody>
          <a:bodyPr>
            <a:spAutoFit/>
          </a:bodyPr>
          <a:lstStyle/>
          <a:p>
            <a:pPr>
              <a:defRPr/>
            </a:pPr>
            <a:r>
              <a:rPr lang="fr-FR" altLang="en-US" b="1" dirty="0"/>
              <a:t>Les Dossiers Nationaux</a:t>
            </a:r>
          </a:p>
        </p:txBody>
      </p:sp>
      <p:sp>
        <p:nvSpPr>
          <p:cNvPr id="8" name="Rectangle 7">
            <a:extLst>
              <a:ext uri="{FF2B5EF4-FFF2-40B4-BE49-F238E27FC236}">
                <a16:creationId xmlns:a16="http://schemas.microsoft.com/office/drawing/2014/main" id="{20F38DD4-6840-1D40-AB40-2F4D4993F072}"/>
              </a:ext>
            </a:extLst>
          </p:cNvPr>
          <p:cNvSpPr/>
          <p:nvPr/>
        </p:nvSpPr>
        <p:spPr>
          <a:xfrm>
            <a:off x="514375" y="2573536"/>
            <a:ext cx="6455296" cy="279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952478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361F-74BE-FC43-9946-A2266CB54136}"/>
              </a:ext>
            </a:extLst>
          </p:cNvPr>
          <p:cNvSpPr>
            <a:spLocks noGrp="1"/>
          </p:cNvSpPr>
          <p:nvPr>
            <p:ph type="title"/>
          </p:nvPr>
        </p:nvSpPr>
        <p:spPr>
          <a:xfrm>
            <a:off x="628650" y="365125"/>
            <a:ext cx="6480000" cy="1325563"/>
          </a:xfrm>
        </p:spPr>
        <p:txBody>
          <a:bodyPr>
            <a:normAutofit/>
          </a:bodyPr>
          <a:lstStyle/>
          <a:p>
            <a:r>
              <a:rPr lang="fr-FR" dirty="0"/>
              <a:t>Catégories de dossiers dans le CEPRB</a:t>
            </a:r>
            <a:endParaRPr lang="en-US" dirty="0"/>
          </a:p>
        </p:txBody>
      </p:sp>
      <p:sp>
        <p:nvSpPr>
          <p:cNvPr id="5" name="Text Box 46">
            <a:extLst>
              <a:ext uri="{FF2B5EF4-FFF2-40B4-BE49-F238E27FC236}">
                <a16:creationId xmlns:a16="http://schemas.microsoft.com/office/drawing/2014/main" id="{5370076B-C814-D343-8A86-822CE18B731B}"/>
              </a:ext>
            </a:extLst>
          </p:cNvPr>
          <p:cNvSpPr txBox="1">
            <a:spLocks noChangeArrowheads="1"/>
          </p:cNvSpPr>
          <p:nvPr/>
        </p:nvSpPr>
        <p:spPr bwMode="auto">
          <a:xfrm>
            <a:off x="485775" y="1611313"/>
            <a:ext cx="7162800" cy="461665"/>
          </a:xfrm>
          <a:prstGeom prst="rect">
            <a:avLst/>
          </a:prstGeom>
          <a:noFill/>
          <a:ln w="57150">
            <a:solidFill>
              <a:schemeClr val="bg1"/>
            </a:solidFill>
            <a:miter lim="800000"/>
            <a:headEnd/>
            <a:tailEnd/>
          </a:ln>
          <a:effectLst/>
        </p:spPr>
        <p:txBody>
          <a:bodyPr>
            <a:spAutoFit/>
          </a:bodyPr>
          <a:lstStyle/>
          <a:p>
            <a:pPr>
              <a:defRPr/>
            </a:pPr>
            <a:r>
              <a:rPr lang="fr-FR" altLang="en-US" b="1" dirty="0"/>
              <a:t>Les Dossiers de Référence</a:t>
            </a:r>
          </a:p>
        </p:txBody>
      </p:sp>
      <p:sp>
        <p:nvSpPr>
          <p:cNvPr id="51204" name="Content Placeholder 2">
            <a:extLst>
              <a:ext uri="{FF2B5EF4-FFF2-40B4-BE49-F238E27FC236}">
                <a16:creationId xmlns:a16="http://schemas.microsoft.com/office/drawing/2014/main" id="{6C9F634D-6F2A-F945-A13E-C1D36C24FB9C}"/>
              </a:ext>
            </a:extLst>
          </p:cNvPr>
          <p:cNvSpPr txBox="1">
            <a:spLocks noChangeArrowheads="1"/>
          </p:cNvSpPr>
          <p:nvPr/>
        </p:nvSpPr>
        <p:spPr bwMode="auto">
          <a:xfrm>
            <a:off x="628650" y="2209800"/>
            <a:ext cx="78867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fr-FR" altLang="ar-TN" sz="2400" i="1">
                <a:latin typeface="Arial" panose="020B0604020202020204" pitchFamily="34" charset="0"/>
              </a:rPr>
              <a:t>Contiennent des </a:t>
            </a:r>
            <a:r>
              <a:rPr lang="fr-FR" altLang="ar-TN" sz="2400" i="1" u="sng">
                <a:latin typeface="Arial" panose="020B0604020202020204" pitchFamily="34" charset="0"/>
              </a:rPr>
              <a:t>informations volontaires</a:t>
            </a:r>
            <a:r>
              <a:rPr lang="fr-FR" altLang="ar-TN" sz="2400" i="1">
                <a:latin typeface="Arial" panose="020B0604020202020204" pitchFamily="34" charset="0"/>
              </a:rPr>
              <a:t>,</a:t>
            </a:r>
            <a:endParaRPr lang="en-US" altLang="ar-TN" sz="2400" i="1">
              <a:latin typeface="Arial" panose="020B0604020202020204" pitchFamily="34" charset="0"/>
            </a:endParaRPr>
          </a:p>
          <a:p>
            <a:r>
              <a:rPr lang="fr-FR" altLang="ar-TN" sz="2400" i="1">
                <a:latin typeface="Arial" panose="020B0604020202020204" pitchFamily="34" charset="0"/>
              </a:rPr>
              <a:t>Peuvent être enregistrés par </a:t>
            </a:r>
            <a:r>
              <a:rPr lang="fr-FR" altLang="ar-TN" sz="2400" i="1" u="sng">
                <a:latin typeface="Arial" panose="020B0604020202020204" pitchFamily="34" charset="0"/>
              </a:rPr>
              <a:t>tout utilisateur </a:t>
            </a:r>
            <a:r>
              <a:rPr lang="fr-FR" altLang="ar-TN" sz="2400" i="1">
                <a:latin typeface="Arial" panose="020B0604020202020204" pitchFamily="34" charset="0"/>
              </a:rPr>
              <a:t>tel que CN, UNA et les utilisateurs généraux tels que des chercheurs ou / et des organisations non gouvernementales,</a:t>
            </a:r>
            <a:endParaRPr lang="en-US" altLang="ar-TN" sz="2400" i="1">
              <a:latin typeface="Arial" panose="020B0604020202020204" pitchFamily="34" charset="0"/>
            </a:endParaRPr>
          </a:p>
          <a:p>
            <a:r>
              <a:rPr lang="fr-FR" altLang="ar-TN" sz="2400" i="1">
                <a:latin typeface="Arial" panose="020B0604020202020204" pitchFamily="34" charset="0"/>
              </a:rPr>
              <a:t>Sont publiés après avoir été vérifiés par le </a:t>
            </a:r>
            <a:r>
              <a:rPr lang="fr-FR" altLang="ar-TN" sz="2400" i="1" u="sng">
                <a:latin typeface="Arial" panose="020B0604020202020204" pitchFamily="34" charset="0"/>
              </a:rPr>
              <a:t>Secrétariat de la Convention sur la Diversité Biologique</a:t>
            </a:r>
            <a:r>
              <a:rPr lang="fr-FR" altLang="ar-TN" sz="2400" i="1">
                <a:latin typeface="Arial" panose="020B0604020202020204" pitchFamily="34" charset="0"/>
              </a:rPr>
              <a:t>.</a:t>
            </a:r>
            <a:endParaRPr lang="en-US" altLang="ar-TN" sz="2400" i="1">
              <a:latin typeface="Arial" panose="020B0604020202020204" pitchFamily="34" charset="0"/>
            </a:endParaRPr>
          </a:p>
        </p:txBody>
      </p:sp>
    </p:spTree>
    <p:extLst>
      <p:ext uri="{BB962C8B-B14F-4D97-AF65-F5344CB8AC3E}">
        <p14:creationId xmlns:p14="http://schemas.microsoft.com/office/powerpoint/2010/main" val="377086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8F2C-2632-0E4B-8514-28ED96ED1A34}"/>
              </a:ext>
            </a:extLst>
          </p:cNvPr>
          <p:cNvSpPr>
            <a:spLocks noGrp="1"/>
          </p:cNvSpPr>
          <p:nvPr>
            <p:ph type="title"/>
          </p:nvPr>
        </p:nvSpPr>
        <p:spPr>
          <a:xfrm>
            <a:off x="628650" y="365125"/>
            <a:ext cx="6480000" cy="1325563"/>
          </a:xfrm>
        </p:spPr>
        <p:txBody>
          <a:bodyPr>
            <a:normAutofit/>
          </a:bodyPr>
          <a:lstStyle/>
          <a:p>
            <a:r>
              <a:rPr lang="fr-FR" dirty="0"/>
              <a:t>Catégories de dossiers dans le CEPRB</a:t>
            </a:r>
            <a:endParaRPr lang="en-US" dirty="0"/>
          </a:p>
        </p:txBody>
      </p:sp>
      <p:sp>
        <p:nvSpPr>
          <p:cNvPr id="5" name="Text Box 46">
            <a:extLst>
              <a:ext uri="{FF2B5EF4-FFF2-40B4-BE49-F238E27FC236}">
                <a16:creationId xmlns:a16="http://schemas.microsoft.com/office/drawing/2014/main" id="{BBC0DCF7-0594-A945-884E-9CBBE32E67B5}"/>
              </a:ext>
            </a:extLst>
          </p:cNvPr>
          <p:cNvSpPr txBox="1">
            <a:spLocks noChangeArrowheads="1"/>
          </p:cNvSpPr>
          <p:nvPr/>
        </p:nvSpPr>
        <p:spPr bwMode="auto">
          <a:xfrm>
            <a:off x="485775" y="1611313"/>
            <a:ext cx="7162800" cy="461665"/>
          </a:xfrm>
          <a:prstGeom prst="rect">
            <a:avLst/>
          </a:prstGeom>
          <a:noFill/>
          <a:ln w="57150">
            <a:solidFill>
              <a:schemeClr val="bg1"/>
            </a:solidFill>
            <a:miter lim="800000"/>
            <a:headEnd/>
            <a:tailEnd/>
          </a:ln>
          <a:effectLst/>
        </p:spPr>
        <p:txBody>
          <a:bodyPr>
            <a:spAutoFit/>
          </a:bodyPr>
          <a:lstStyle/>
          <a:p>
            <a:pPr>
              <a:defRPr/>
            </a:pPr>
            <a:r>
              <a:rPr lang="fr-FR" altLang="en-US" b="1" dirty="0"/>
              <a:t>Les Dossiers de Référence</a:t>
            </a:r>
          </a:p>
        </p:txBody>
      </p:sp>
      <p:pic>
        <p:nvPicPr>
          <p:cNvPr id="4" name="Picture 3">
            <a:extLst>
              <a:ext uri="{FF2B5EF4-FFF2-40B4-BE49-F238E27FC236}">
                <a16:creationId xmlns:a16="http://schemas.microsoft.com/office/drawing/2014/main" id="{F1A03E5D-A111-3C4D-A8F0-AFD4A1E118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2195237"/>
            <a:ext cx="8136582" cy="2801456"/>
          </a:xfrm>
          <a:prstGeom prst="rect">
            <a:avLst/>
          </a:prstGeom>
        </p:spPr>
      </p:pic>
    </p:spTree>
    <p:extLst>
      <p:ext uri="{BB962C8B-B14F-4D97-AF65-F5344CB8AC3E}">
        <p14:creationId xmlns:p14="http://schemas.microsoft.com/office/powerpoint/2010/main" val="81678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8691869-DEA3-9E4A-84E6-DEFDD748CA2E}"/>
              </a:ext>
            </a:extLst>
          </p:cNvPr>
          <p:cNvSpPr>
            <a:spLocks noGrp="1" noChangeArrowheads="1"/>
          </p:cNvSpPr>
          <p:nvPr>
            <p:ph type="ctrTitle"/>
          </p:nvPr>
        </p:nvSpPr>
        <p:spPr>
          <a:xfrm>
            <a:off x="549424" y="2276872"/>
            <a:ext cx="4876799" cy="1470024"/>
          </a:xfrm>
        </p:spPr>
        <p:txBody>
          <a:bodyPr>
            <a:normAutofit/>
          </a:bodyPr>
          <a:lstStyle/>
          <a:p>
            <a:r>
              <a:rPr lang="fr-FR" dirty="0"/>
              <a:t>Publier l'information dans le CEPRB</a:t>
            </a:r>
            <a:endParaRPr lang="en-US" altLang="en-TN" dirty="0"/>
          </a:p>
        </p:txBody>
      </p:sp>
      <p:sp>
        <p:nvSpPr>
          <p:cNvPr id="4" name="Sous-titre 3">
            <a:extLst>
              <a:ext uri="{FF2B5EF4-FFF2-40B4-BE49-F238E27FC236}">
                <a16:creationId xmlns:a16="http://schemas.microsoft.com/office/drawing/2014/main" id="{B6DB4CB2-3830-09D9-4391-F7F39E3D1760}"/>
              </a:ext>
            </a:extLst>
          </p:cNvPr>
          <p:cNvSpPr>
            <a:spLocks noGrp="1"/>
          </p:cNvSpPr>
          <p:nvPr>
            <p:ph type="subTitle" idx="1"/>
          </p:nvPr>
        </p:nvSpPr>
        <p:spPr/>
        <p:txBody>
          <a:bodyPr/>
          <a:lstStyle/>
          <a:p>
            <a:endParaRPr lang="fr-TN"/>
          </a:p>
        </p:txBody>
      </p:sp>
      <p:sp>
        <p:nvSpPr>
          <p:cNvPr id="28677" name="Rectangle 5">
            <a:extLst>
              <a:ext uri="{FF2B5EF4-FFF2-40B4-BE49-F238E27FC236}">
                <a16:creationId xmlns:a16="http://schemas.microsoft.com/office/drawing/2014/main" id="{1E29BDEF-F376-0843-BC84-F97A8DF15B56}"/>
              </a:ext>
            </a:extLst>
          </p:cNvPr>
          <p:cNvSpPr>
            <a:spLocks noChangeArrowheads="1"/>
          </p:cNvSpPr>
          <p:nvPr/>
        </p:nvSpPr>
        <p:spPr bwMode="auto">
          <a:xfrm>
            <a:off x="4481513" y="4038600"/>
            <a:ext cx="184150" cy="885825"/>
          </a:xfrm>
          <a:prstGeom prst="rect">
            <a:avLst/>
          </a:prstGeom>
          <a:noFill/>
          <a:ln w="12700" cap="sq">
            <a:noFill/>
            <a:miter lim="800000"/>
            <a:headEnd type="none" w="sm" len="sm"/>
            <a:tailEnd type="none" w="sm" len="sm"/>
          </a:ln>
          <a:effectLst/>
        </p:spPr>
        <p:txBody>
          <a:bodyPr wrap="none">
            <a:spAutoFit/>
          </a:bodyPr>
          <a:lstStyle/>
          <a:p>
            <a:pPr algn="ctr">
              <a:defRPr/>
            </a:pPr>
            <a:br>
              <a:rPr lang="en-US" sz="2600">
                <a:effectLst>
                  <a:outerShdw blurRad="38100" dist="38100" dir="2700000" algn="tl">
                    <a:srgbClr val="C0C0C0"/>
                  </a:outerShdw>
                </a:effectLst>
                <a:latin typeface="Tahoma" charset="0"/>
              </a:rPr>
            </a:br>
            <a:endParaRPr lang="es-ES" sz="2600">
              <a:effectLst>
                <a:outerShdw blurRad="38100" dist="38100" dir="2700000" algn="tl">
                  <a:srgbClr val="C0C0C0"/>
                </a:outerShdw>
              </a:effectLst>
              <a:latin typeface="Tahoma" charset="0"/>
            </a:endParaRPr>
          </a:p>
        </p:txBody>
      </p:sp>
    </p:spTree>
    <p:extLst>
      <p:ext uri="{BB962C8B-B14F-4D97-AF65-F5344CB8AC3E}">
        <p14:creationId xmlns:p14="http://schemas.microsoft.com/office/powerpoint/2010/main" val="1778553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8E0475-C475-734A-BC29-43ECFF0472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2195237"/>
            <a:ext cx="8136582" cy="2801456"/>
          </a:xfrm>
          <a:prstGeom prst="rect">
            <a:avLst/>
          </a:prstGeom>
        </p:spPr>
      </p:pic>
      <p:sp>
        <p:nvSpPr>
          <p:cNvPr id="2" name="Title 1">
            <a:extLst>
              <a:ext uri="{FF2B5EF4-FFF2-40B4-BE49-F238E27FC236}">
                <a16:creationId xmlns:a16="http://schemas.microsoft.com/office/drawing/2014/main" id="{DBE02809-0DCA-D447-8D5D-BAE8D43A9984}"/>
              </a:ext>
            </a:extLst>
          </p:cNvPr>
          <p:cNvSpPr>
            <a:spLocks noGrp="1"/>
          </p:cNvSpPr>
          <p:nvPr>
            <p:ph type="title"/>
          </p:nvPr>
        </p:nvSpPr>
        <p:spPr>
          <a:xfrm>
            <a:off x="628650" y="365125"/>
            <a:ext cx="6480000" cy="1325563"/>
          </a:xfrm>
        </p:spPr>
        <p:txBody>
          <a:bodyPr>
            <a:normAutofit/>
          </a:bodyPr>
          <a:lstStyle/>
          <a:p>
            <a:r>
              <a:rPr lang="fr-FR" dirty="0"/>
              <a:t>Catégories de dossiers dans le CEPRB</a:t>
            </a:r>
            <a:endParaRPr lang="en-US" dirty="0"/>
          </a:p>
        </p:txBody>
      </p:sp>
      <p:sp>
        <p:nvSpPr>
          <p:cNvPr id="6" name="Rectangle 5">
            <a:extLst>
              <a:ext uri="{FF2B5EF4-FFF2-40B4-BE49-F238E27FC236}">
                <a16:creationId xmlns:a16="http://schemas.microsoft.com/office/drawing/2014/main" id="{EA59E7C6-0608-E54E-A758-86F9D7B5ECC0}"/>
              </a:ext>
            </a:extLst>
          </p:cNvPr>
          <p:cNvSpPr/>
          <p:nvPr/>
        </p:nvSpPr>
        <p:spPr>
          <a:xfrm>
            <a:off x="755576" y="2708920"/>
            <a:ext cx="5688632"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10444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815F-9379-884E-BE2F-E01B3992A9EB}"/>
              </a:ext>
            </a:extLst>
          </p:cNvPr>
          <p:cNvSpPr>
            <a:spLocks noGrp="1"/>
          </p:cNvSpPr>
          <p:nvPr>
            <p:ph type="title"/>
          </p:nvPr>
        </p:nvSpPr>
        <p:spPr>
          <a:xfrm>
            <a:off x="628650" y="365125"/>
            <a:ext cx="6480000" cy="1325563"/>
          </a:xfrm>
        </p:spPr>
        <p:txBody>
          <a:bodyPr>
            <a:normAutofit/>
          </a:bodyPr>
          <a:lstStyle/>
          <a:p>
            <a:r>
              <a:rPr lang="fr-FR" dirty="0"/>
              <a:t>Catégories de dossiers dans le CEPRB</a:t>
            </a:r>
            <a:endParaRPr lang="en-US" dirty="0"/>
          </a:p>
        </p:txBody>
      </p:sp>
      <p:pic>
        <p:nvPicPr>
          <p:cNvPr id="57347" name="Picture 4">
            <a:extLst>
              <a:ext uri="{FF2B5EF4-FFF2-40B4-BE49-F238E27FC236}">
                <a16:creationId xmlns:a16="http://schemas.microsoft.com/office/drawing/2014/main" id="{11BA4110-5022-CA4C-8B42-61B341B5388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00" y="1778000"/>
            <a:ext cx="7391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A6F5131-5500-9849-BDAA-0BE1136EADA2}"/>
              </a:ext>
            </a:extLst>
          </p:cNvPr>
          <p:cNvSpPr/>
          <p:nvPr/>
        </p:nvSpPr>
        <p:spPr>
          <a:xfrm>
            <a:off x="304800" y="1778000"/>
            <a:ext cx="7772400" cy="279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47871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7FA3-ADEB-534B-B166-30EE2CD05649}"/>
              </a:ext>
            </a:extLst>
          </p:cNvPr>
          <p:cNvSpPr>
            <a:spLocks noGrp="1"/>
          </p:cNvSpPr>
          <p:nvPr>
            <p:ph type="title"/>
          </p:nvPr>
        </p:nvSpPr>
        <p:spPr>
          <a:xfrm>
            <a:off x="628650" y="365125"/>
            <a:ext cx="6480000" cy="1325563"/>
          </a:xfrm>
        </p:spPr>
        <p:txBody>
          <a:bodyPr>
            <a:spAutoFit/>
          </a:bodyPr>
          <a:lstStyle/>
          <a:p>
            <a:r>
              <a:rPr lang="fr-FR" dirty="0"/>
              <a:t>Comment s'inscrire en tant qu'utilisateur général au CEPRB?</a:t>
            </a:r>
            <a:endParaRPr lang="en-US" dirty="0"/>
          </a:p>
        </p:txBody>
      </p:sp>
      <p:sp>
        <p:nvSpPr>
          <p:cNvPr id="6" name="Content Placeholder 2">
            <a:extLst>
              <a:ext uri="{FF2B5EF4-FFF2-40B4-BE49-F238E27FC236}">
                <a16:creationId xmlns:a16="http://schemas.microsoft.com/office/drawing/2014/main" id="{3B305B77-D4F3-1E44-BB40-62891E5DCFEA}"/>
              </a:ext>
            </a:extLst>
          </p:cNvPr>
          <p:cNvSpPr txBox="1">
            <a:spLocks noChangeArrowheads="1"/>
          </p:cNvSpPr>
          <p:nvPr/>
        </p:nvSpPr>
        <p:spPr bwMode="auto">
          <a:xfrm>
            <a:off x="628650" y="2209800"/>
            <a:ext cx="7886700" cy="1217769"/>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Clr>
                <a:schemeClr val="tx1"/>
              </a:buClr>
              <a:buFont typeface="Arial" panose="020B0604020202020204" pitchFamily="34" charset="0"/>
              <a:buNone/>
              <a:defRPr/>
            </a:pPr>
            <a:r>
              <a:rPr lang="fr-FR" sz="2400" i="1" dirty="0">
                <a:latin typeface="Arial" panose="020B0604020202020204" pitchFamily="34" charset="0"/>
              </a:rPr>
              <a:t>Utilisez votre navigateur pour accéder au site du nouveau portail central du CEPRB à l'adresse</a:t>
            </a:r>
          </a:p>
          <a:p>
            <a:pPr algn="ctr">
              <a:buClr>
                <a:schemeClr val="tx1"/>
              </a:buClr>
              <a:buNone/>
              <a:defRPr/>
            </a:pPr>
            <a:r>
              <a:rPr lang="fr-FR" sz="2400" i="1" dirty="0">
                <a:latin typeface="Arial" panose="020B0604020202020204" pitchFamily="34" charset="0"/>
                <a:hlinkClick r:id="rId3"/>
              </a:rPr>
              <a:t>https://bch.cbd.int</a:t>
            </a:r>
            <a:r>
              <a:rPr lang="fr-FR" sz="2400" i="1" dirty="0">
                <a:latin typeface="Arial" panose="020B0604020202020204" pitchFamily="34" charset="0"/>
              </a:rPr>
              <a:t> </a:t>
            </a:r>
          </a:p>
        </p:txBody>
      </p:sp>
    </p:spTree>
    <p:extLst>
      <p:ext uri="{BB962C8B-B14F-4D97-AF65-F5344CB8AC3E}">
        <p14:creationId xmlns:p14="http://schemas.microsoft.com/office/powerpoint/2010/main" val="2131044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37">
            <a:extLst>
              <a:ext uri="{FF2B5EF4-FFF2-40B4-BE49-F238E27FC236}">
                <a16:creationId xmlns:a16="http://schemas.microsoft.com/office/drawing/2014/main" id="{23F40141-88E8-2B4F-977B-8BBBD163B761}"/>
              </a:ext>
            </a:extLst>
          </p:cNvPr>
          <p:cNvSpPr>
            <a:spLocks noChangeArrowheads="1"/>
          </p:cNvSpPr>
          <p:nvPr/>
        </p:nvSpPr>
        <p:spPr bwMode="auto">
          <a:xfrm>
            <a:off x="899592" y="1196752"/>
            <a:ext cx="1008112" cy="3810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77987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718E3A-5BC9-5442-95C7-E52039FD41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4684" y="1556792"/>
            <a:ext cx="1740484" cy="1687513"/>
          </a:xfrm>
          <a:prstGeom prst="rect">
            <a:avLst/>
          </a:prstGeom>
        </p:spPr>
      </p:pic>
      <p:sp>
        <p:nvSpPr>
          <p:cNvPr id="6" name="Rectangle 5">
            <a:extLst>
              <a:ext uri="{FF2B5EF4-FFF2-40B4-BE49-F238E27FC236}">
                <a16:creationId xmlns:a16="http://schemas.microsoft.com/office/drawing/2014/main" id="{32B497EB-8856-E241-BE9D-058102250146}"/>
              </a:ext>
            </a:extLst>
          </p:cNvPr>
          <p:cNvSpPr/>
          <p:nvPr/>
        </p:nvSpPr>
        <p:spPr>
          <a:xfrm>
            <a:off x="7264684" y="1556792"/>
            <a:ext cx="1740484" cy="16875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5">
            <a:extLst>
              <a:ext uri="{FF2B5EF4-FFF2-40B4-BE49-F238E27FC236}">
                <a16:creationId xmlns:a16="http://schemas.microsoft.com/office/drawing/2014/main" id="{752DD3D9-153E-4146-B245-C656D7A892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405009">
            <a:off x="7973794" y="1453590"/>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110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a:extLst>
              <a:ext uri="{FF2B5EF4-FFF2-40B4-BE49-F238E27FC236}">
                <a16:creationId xmlns:a16="http://schemas.microsoft.com/office/drawing/2014/main" id="{4CD2A103-799B-CF4D-8CF4-46E96D90AF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6185" y="2139657"/>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8">
            <a:extLst>
              <a:ext uri="{FF2B5EF4-FFF2-40B4-BE49-F238E27FC236}">
                <a16:creationId xmlns:a16="http://schemas.microsoft.com/office/drawing/2014/main" id="{6BBAA5B4-27D1-A841-B468-456CB3089D8D}"/>
              </a:ext>
            </a:extLst>
          </p:cNvPr>
          <p:cNvSpPr>
            <a:spLocks noChangeArrowheads="1"/>
          </p:cNvSpPr>
          <p:nvPr/>
        </p:nvSpPr>
        <p:spPr bwMode="auto">
          <a:xfrm>
            <a:off x="7478216" y="1772816"/>
            <a:ext cx="838200" cy="25876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800106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3F247-3F7F-2D47-9CF6-8F2EC9ABEE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0050" y="1536352"/>
            <a:ext cx="5803900" cy="4305300"/>
          </a:xfrm>
          <a:prstGeom prst="rect">
            <a:avLst/>
          </a:prstGeom>
        </p:spPr>
      </p:pic>
      <p:sp>
        <p:nvSpPr>
          <p:cNvPr id="10" name="Oval 8">
            <a:extLst>
              <a:ext uri="{FF2B5EF4-FFF2-40B4-BE49-F238E27FC236}">
                <a16:creationId xmlns:a16="http://schemas.microsoft.com/office/drawing/2014/main" id="{94784B05-DD55-4940-8C07-780322539BBB}"/>
              </a:ext>
            </a:extLst>
          </p:cNvPr>
          <p:cNvSpPr>
            <a:spLocks noChangeArrowheads="1"/>
          </p:cNvSpPr>
          <p:nvPr/>
        </p:nvSpPr>
        <p:spPr bwMode="auto">
          <a:xfrm>
            <a:off x="5364088" y="5229201"/>
            <a:ext cx="2109862" cy="584536"/>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8" name="Picture 7">
            <a:extLst>
              <a:ext uri="{FF2B5EF4-FFF2-40B4-BE49-F238E27FC236}">
                <a16:creationId xmlns:a16="http://schemas.microsoft.com/office/drawing/2014/main" id="{F1F04BAA-A313-8C46-998C-9DB70BBEF5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719684">
            <a:off x="5202956" y="5500684"/>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693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ADA929ED-41B6-CD4B-B534-157E34757C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500"/>
            <a:ext cx="9144000"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36">
            <a:extLst>
              <a:ext uri="{FF2B5EF4-FFF2-40B4-BE49-F238E27FC236}">
                <a16:creationId xmlns:a16="http://schemas.microsoft.com/office/drawing/2014/main" id="{5A6D8484-00BD-994F-A912-5E21091C5668}"/>
              </a:ext>
            </a:extLst>
          </p:cNvPr>
          <p:cNvSpPr>
            <a:spLocks noChangeArrowheads="1"/>
          </p:cNvSpPr>
          <p:nvPr/>
        </p:nvSpPr>
        <p:spPr bwMode="auto">
          <a:xfrm>
            <a:off x="4038600" y="4713288"/>
            <a:ext cx="5029200" cy="1077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a:latin typeface="Arial" panose="020B0604020202020204" pitchFamily="34" charset="0"/>
            </a:endParaRPr>
          </a:p>
        </p:txBody>
      </p:sp>
      <p:sp>
        <p:nvSpPr>
          <p:cNvPr id="30723" name="Rectangle 36">
            <a:extLst>
              <a:ext uri="{FF2B5EF4-FFF2-40B4-BE49-F238E27FC236}">
                <a16:creationId xmlns:a16="http://schemas.microsoft.com/office/drawing/2014/main" id="{57E30C02-9347-DA4C-9CC3-55624A7B17FB}"/>
              </a:ext>
            </a:extLst>
          </p:cNvPr>
          <p:cNvSpPr>
            <a:spLocks noChangeArrowheads="1"/>
          </p:cNvSpPr>
          <p:nvPr/>
        </p:nvSpPr>
        <p:spPr bwMode="auto">
          <a:xfrm>
            <a:off x="3886200" y="4724400"/>
            <a:ext cx="5211763" cy="1077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a:latin typeface="Arial" panose="020B0604020202020204" pitchFamily="34" charset="0"/>
            </a:endParaRPr>
          </a:p>
        </p:txBody>
      </p:sp>
      <p:sp>
        <p:nvSpPr>
          <p:cNvPr id="6" name="Rectangle 5">
            <a:extLst>
              <a:ext uri="{FF2B5EF4-FFF2-40B4-BE49-F238E27FC236}">
                <a16:creationId xmlns:a16="http://schemas.microsoft.com/office/drawing/2014/main" id="{A83DCCCF-7DCB-A841-B029-97F1043C19DF}"/>
              </a:ext>
            </a:extLst>
          </p:cNvPr>
          <p:cNvSpPr/>
          <p:nvPr/>
        </p:nvSpPr>
        <p:spPr>
          <a:xfrm>
            <a:off x="304800" y="2033588"/>
            <a:ext cx="3505200" cy="43672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61352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a:extLst>
              <a:ext uri="{FF2B5EF4-FFF2-40B4-BE49-F238E27FC236}">
                <a16:creationId xmlns:a16="http://schemas.microsoft.com/office/drawing/2014/main" id="{77DD9F2D-93A6-9442-8CC6-95B2A7CA7E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500"/>
            <a:ext cx="9144000"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36">
            <a:extLst>
              <a:ext uri="{FF2B5EF4-FFF2-40B4-BE49-F238E27FC236}">
                <a16:creationId xmlns:a16="http://schemas.microsoft.com/office/drawing/2014/main" id="{63B94EEE-F10D-BA46-AA9F-23CF3078E8AE}"/>
              </a:ext>
            </a:extLst>
          </p:cNvPr>
          <p:cNvSpPr>
            <a:spLocks noChangeArrowheads="1"/>
          </p:cNvSpPr>
          <p:nvPr/>
        </p:nvSpPr>
        <p:spPr bwMode="auto">
          <a:xfrm>
            <a:off x="4038600" y="4713288"/>
            <a:ext cx="5029200" cy="1077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a:latin typeface="Arial" panose="020B0604020202020204" pitchFamily="34" charset="0"/>
            </a:endParaRPr>
          </a:p>
        </p:txBody>
      </p:sp>
      <p:sp>
        <p:nvSpPr>
          <p:cNvPr id="32771" name="Rectangle 36">
            <a:extLst>
              <a:ext uri="{FF2B5EF4-FFF2-40B4-BE49-F238E27FC236}">
                <a16:creationId xmlns:a16="http://schemas.microsoft.com/office/drawing/2014/main" id="{98D795B9-E12F-EE47-96C8-7233D6854758}"/>
              </a:ext>
            </a:extLst>
          </p:cNvPr>
          <p:cNvSpPr>
            <a:spLocks noChangeArrowheads="1"/>
          </p:cNvSpPr>
          <p:nvPr/>
        </p:nvSpPr>
        <p:spPr bwMode="auto">
          <a:xfrm>
            <a:off x="3886200" y="4724400"/>
            <a:ext cx="5211763" cy="1077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a:latin typeface="Arial" panose="020B0604020202020204" pitchFamily="34" charset="0"/>
            </a:endParaRPr>
          </a:p>
        </p:txBody>
      </p:sp>
      <p:sp>
        <p:nvSpPr>
          <p:cNvPr id="6" name="Rectangle 5">
            <a:extLst>
              <a:ext uri="{FF2B5EF4-FFF2-40B4-BE49-F238E27FC236}">
                <a16:creationId xmlns:a16="http://schemas.microsoft.com/office/drawing/2014/main" id="{2E7888FB-1B0C-4846-B36B-A332AF67128A}"/>
              </a:ext>
            </a:extLst>
          </p:cNvPr>
          <p:cNvSpPr/>
          <p:nvPr/>
        </p:nvSpPr>
        <p:spPr>
          <a:xfrm>
            <a:off x="304800" y="5322888"/>
            <a:ext cx="3505200" cy="696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8" name="Picture 7">
            <a:extLst>
              <a:ext uri="{FF2B5EF4-FFF2-40B4-BE49-F238E27FC236}">
                <a16:creationId xmlns:a16="http://schemas.microsoft.com/office/drawing/2014/main" id="{6474F437-A288-CB42-8151-1383EC3A0F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719988">
            <a:off x="150020" y="6422231"/>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a:extLst>
              <a:ext uri="{FF2B5EF4-FFF2-40B4-BE49-F238E27FC236}">
                <a16:creationId xmlns:a16="http://schemas.microsoft.com/office/drawing/2014/main" id="{01FC8539-FAFC-E741-A427-16D40BDA5DB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22700" y="2133600"/>
            <a:ext cx="51339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033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63461A1A-F487-F94D-889D-9160007D083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928895"/>
            <a:ext cx="9144000" cy="509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50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D873-79EF-7846-9F68-44BDEEBBE1EA}"/>
              </a:ext>
            </a:extLst>
          </p:cNvPr>
          <p:cNvSpPr>
            <a:spLocks noGrp="1"/>
          </p:cNvSpPr>
          <p:nvPr>
            <p:ph type="title"/>
          </p:nvPr>
        </p:nvSpPr>
        <p:spPr>
          <a:xfrm>
            <a:off x="395288" y="-90219"/>
            <a:ext cx="8424862" cy="1323439"/>
          </a:xfrm>
        </p:spPr>
        <p:txBody>
          <a:bodyPr lIns="90000">
            <a:spAutoFit/>
          </a:bodyPr>
          <a:lstStyle/>
          <a:p>
            <a:r>
              <a:rPr lang="fr-FR" dirty="0"/>
              <a:t>Pourquoi publions-nous des informations sur le CEPRB?</a:t>
            </a:r>
            <a:endParaRPr lang="en-US" dirty="0"/>
          </a:p>
        </p:txBody>
      </p:sp>
      <p:sp>
        <p:nvSpPr>
          <p:cNvPr id="20483" name="Content Placeholder 2">
            <a:extLst>
              <a:ext uri="{FF2B5EF4-FFF2-40B4-BE49-F238E27FC236}">
                <a16:creationId xmlns:a16="http://schemas.microsoft.com/office/drawing/2014/main" id="{5DCB18CC-04FA-A842-86F9-192E6B4166EC}"/>
              </a:ext>
            </a:extLst>
          </p:cNvPr>
          <p:cNvSpPr txBox="1">
            <a:spLocks noChangeArrowheads="1"/>
          </p:cNvSpPr>
          <p:nvPr/>
        </p:nvSpPr>
        <p:spPr bwMode="auto">
          <a:xfrm>
            <a:off x="0" y="1412776"/>
            <a:ext cx="9144000" cy="4500719"/>
          </a:xfrm>
          <a:prstGeom prst="rect">
            <a:avLst/>
          </a:prstGeom>
          <a:solidFill>
            <a:schemeClr val="bg1"/>
          </a:solidFill>
          <a:ln>
            <a:noFill/>
          </a:ln>
        </p:spPr>
        <p:txBody>
          <a:bodyPr wrap="square" lIns="9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Clr>
                <a:schemeClr val="tx1"/>
              </a:buClr>
              <a:buFont typeface="Arial" panose="020B0604020202020204" pitchFamily="34" charset="0"/>
              <a:buNone/>
            </a:pPr>
            <a:r>
              <a:rPr lang="fr-FR" altLang="ar-TN" sz="2400" dirty="0">
                <a:solidFill>
                  <a:srgbClr val="00B050"/>
                </a:solidFill>
              </a:rPr>
              <a:t>L'article 20 (3) </a:t>
            </a:r>
            <a:r>
              <a:rPr lang="fr-FR" altLang="ar-TN" sz="2400" dirty="0"/>
              <a:t>du protocole de Cartagena sur "l'Échange d'Informations et le CEPRB" appelle les Parties au Protocole à communiquer au CEPRB certaines catégories d'informations. Celles-ci comprennent:</a:t>
            </a:r>
            <a:endParaRPr lang="en-US" altLang="ar-TN" sz="2400" dirty="0"/>
          </a:p>
          <a:p>
            <a:pPr>
              <a:buFont typeface="Arial" panose="020B0604020202020204" pitchFamily="34" charset="0"/>
              <a:buNone/>
            </a:pPr>
            <a:r>
              <a:rPr lang="fr-FR" altLang="ar-TN" sz="2000" i="1" dirty="0">
                <a:latin typeface="Arial" panose="020B0604020202020204" pitchFamily="34" charset="0"/>
              </a:rPr>
              <a:t>► Toutes les lois, réglementations et directives nationales en vigueur visant l'application du Protocole, ainsi que les informations requises par les Parties dans le cadre de la procédure d'accord préalable en connaissance de cause;</a:t>
            </a:r>
            <a:endParaRPr lang="en-US" altLang="ar-TN" sz="2000" i="1" dirty="0">
              <a:latin typeface="Arial" panose="020B0604020202020204" pitchFamily="34" charset="0"/>
            </a:endParaRPr>
          </a:p>
          <a:p>
            <a:pPr>
              <a:buFont typeface="Arial" panose="020B0604020202020204" pitchFamily="34" charset="0"/>
              <a:buNone/>
            </a:pPr>
            <a:r>
              <a:rPr lang="fr-FR" altLang="ar-TN" sz="2000" i="1" dirty="0">
                <a:latin typeface="Arial" panose="020B0604020202020204" pitchFamily="34" charset="0"/>
              </a:rPr>
              <a:t>►</a:t>
            </a:r>
            <a:r>
              <a:rPr lang="fr-FR" altLang="ar-TN" sz="2000" dirty="0">
                <a:latin typeface="Arial" panose="020B0604020202020204" pitchFamily="34" charset="0"/>
              </a:rPr>
              <a:t> </a:t>
            </a:r>
            <a:r>
              <a:rPr lang="fr-FR" altLang="ar-TN" sz="2000" i="1" dirty="0">
                <a:latin typeface="Arial" panose="020B0604020202020204" pitchFamily="34" charset="0"/>
              </a:rPr>
              <a:t>Tout accord ou arrangement bilatéral, régional ou multilatéral;</a:t>
            </a:r>
            <a:endParaRPr lang="en-US" altLang="ar-TN" sz="2000" i="1" dirty="0">
              <a:latin typeface="Arial" panose="020B0604020202020204" pitchFamily="34" charset="0"/>
            </a:endParaRPr>
          </a:p>
          <a:p>
            <a:pPr>
              <a:buFont typeface="Arial" panose="020B0604020202020204" pitchFamily="34" charset="0"/>
              <a:buNone/>
            </a:pPr>
            <a:r>
              <a:rPr lang="fr-FR" altLang="ar-TN" sz="2000" i="1" dirty="0">
                <a:latin typeface="Arial" panose="020B0604020202020204" pitchFamily="34" charset="0"/>
              </a:rPr>
              <a:t>► Les Résumés des évaluations des risques ou des études environnementales relatives aux OVM menées en application de sa réglementation, y compris, au besoin, des informations pertinentes concernant les produits dérivés;</a:t>
            </a:r>
            <a:endParaRPr lang="en-US" altLang="ar-TN" sz="2000" i="1" dirty="0">
              <a:latin typeface="Arial" panose="020B0604020202020204" pitchFamily="34" charset="0"/>
            </a:endParaRPr>
          </a:p>
          <a:p>
            <a:pPr>
              <a:buFont typeface="Arial" panose="020B0604020202020204" pitchFamily="34" charset="0"/>
              <a:buNone/>
            </a:pPr>
            <a:r>
              <a:rPr lang="fr-FR" altLang="ar-TN" sz="2000" i="1" dirty="0">
                <a:latin typeface="Arial" panose="020B0604020202020204" pitchFamily="34" charset="0"/>
              </a:rPr>
              <a:t>►les Décisions finales concernant l'importation ou la libération d'OVM; et</a:t>
            </a:r>
            <a:endParaRPr lang="en-US" altLang="ar-TN" sz="2000" i="1" dirty="0">
              <a:latin typeface="Arial" panose="020B0604020202020204" pitchFamily="34" charset="0"/>
            </a:endParaRPr>
          </a:p>
          <a:p>
            <a:pPr>
              <a:buFont typeface="Arial" panose="020B0604020202020204" pitchFamily="34" charset="0"/>
              <a:buNone/>
            </a:pPr>
            <a:r>
              <a:rPr lang="fr-FR" altLang="ar-TN" sz="2000" i="1" dirty="0">
                <a:latin typeface="Arial" panose="020B0604020202020204" pitchFamily="34" charset="0"/>
              </a:rPr>
              <a:t>►Les Rapports soumis en vertu de l'article 33, y compris ceux sur l'application de la procédure d'accord préalable en connaissance de cause.</a:t>
            </a:r>
            <a:endParaRPr lang="en-US" altLang="en-US" sz="2000" dirty="0">
              <a:solidFill>
                <a:schemeClr val="tx2"/>
              </a:solidFill>
            </a:endParaRPr>
          </a:p>
        </p:txBody>
      </p:sp>
    </p:spTree>
    <p:extLst>
      <p:ext uri="{BB962C8B-B14F-4D97-AF65-F5344CB8AC3E}">
        <p14:creationId xmlns:p14="http://schemas.microsoft.com/office/powerpoint/2010/main" val="66295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a:extLst>
              <a:ext uri="{FF2B5EF4-FFF2-40B4-BE49-F238E27FC236}">
                <a16:creationId xmlns:a16="http://schemas.microsoft.com/office/drawing/2014/main" id="{6AA26DE7-595D-5241-A0A2-7773C101B42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0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5" name="Picture 6">
            <a:extLst>
              <a:ext uri="{FF2B5EF4-FFF2-40B4-BE49-F238E27FC236}">
                <a16:creationId xmlns:a16="http://schemas.microsoft.com/office/drawing/2014/main" id="{FDEB0F18-5FED-FE40-8923-247034BB52F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3568" y="2438636"/>
            <a:ext cx="7866686" cy="379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1419173-5652-4F4D-8AC2-8D769DB70C11}"/>
              </a:ext>
            </a:extLst>
          </p:cNvPr>
          <p:cNvSpPr/>
          <p:nvPr/>
        </p:nvSpPr>
        <p:spPr>
          <a:xfrm>
            <a:off x="4211960" y="3362872"/>
            <a:ext cx="2088232" cy="426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8">
            <a:extLst>
              <a:ext uri="{FF2B5EF4-FFF2-40B4-BE49-F238E27FC236}">
                <a16:creationId xmlns:a16="http://schemas.microsoft.com/office/drawing/2014/main" id="{D35890B5-08B5-4345-BD1F-CD73CF3A95C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774096">
            <a:off x="6186398" y="2998143"/>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848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2B313568-2BE5-C14B-9BFC-8E1E941F3E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66600"/>
            <a:ext cx="9144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D51F2FB-2F46-DB4E-8415-B5BBB74F27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8774096">
            <a:off x="1079500" y="807939"/>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10127E4-6CA2-214A-BE00-CF175C6E995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8774096">
            <a:off x="3206576" y="1935792"/>
            <a:ext cx="282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8">
            <a:extLst>
              <a:ext uri="{FF2B5EF4-FFF2-40B4-BE49-F238E27FC236}">
                <a16:creationId xmlns:a16="http://schemas.microsoft.com/office/drawing/2014/main" id="{B56ABCE9-2F8B-8846-B34E-7532A397298E}"/>
              </a:ext>
            </a:extLst>
          </p:cNvPr>
          <p:cNvSpPr>
            <a:spLocks noChangeArrowheads="1"/>
          </p:cNvSpPr>
          <p:nvPr/>
        </p:nvSpPr>
        <p:spPr bwMode="auto">
          <a:xfrm>
            <a:off x="2483768" y="2246214"/>
            <a:ext cx="864096" cy="35339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9" name="Oval 8">
            <a:extLst>
              <a:ext uri="{FF2B5EF4-FFF2-40B4-BE49-F238E27FC236}">
                <a16:creationId xmlns:a16="http://schemas.microsoft.com/office/drawing/2014/main" id="{8EEBD59E-C5D0-B147-A1E6-A30A02AF48AD}"/>
              </a:ext>
            </a:extLst>
          </p:cNvPr>
          <p:cNvSpPr>
            <a:spLocks noChangeArrowheads="1"/>
          </p:cNvSpPr>
          <p:nvPr/>
        </p:nvSpPr>
        <p:spPr bwMode="auto">
          <a:xfrm>
            <a:off x="395536" y="1338164"/>
            <a:ext cx="864096" cy="325338"/>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767609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9">
            <a:extLst>
              <a:ext uri="{FF2B5EF4-FFF2-40B4-BE49-F238E27FC236}">
                <a16:creationId xmlns:a16="http://schemas.microsoft.com/office/drawing/2014/main" id="{0EC378C4-667C-3E4D-B162-76B2949204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57088"/>
            <a:ext cx="91440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EF577B9-CE24-F644-89E2-430492EFB9FC}"/>
              </a:ext>
            </a:extLst>
          </p:cNvPr>
          <p:cNvSpPr/>
          <p:nvPr/>
        </p:nvSpPr>
        <p:spPr>
          <a:xfrm>
            <a:off x="152400" y="1576288"/>
            <a:ext cx="3581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3A5C77B8-C600-654B-8D61-EF5DDDAD57B6}"/>
              </a:ext>
            </a:extLst>
          </p:cNvPr>
          <p:cNvSpPr/>
          <p:nvPr/>
        </p:nvSpPr>
        <p:spPr>
          <a:xfrm>
            <a:off x="34925" y="2490688"/>
            <a:ext cx="5146675" cy="274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370159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2FCA-632C-2948-9D3C-B0C82A8D83B8}"/>
              </a:ext>
            </a:extLst>
          </p:cNvPr>
          <p:cNvSpPr>
            <a:spLocks noGrp="1"/>
          </p:cNvSpPr>
          <p:nvPr>
            <p:ph type="title"/>
          </p:nvPr>
        </p:nvSpPr>
        <p:spPr>
          <a:xfrm>
            <a:off x="628650" y="365125"/>
            <a:ext cx="6480000" cy="1325563"/>
          </a:xfrm>
        </p:spPr>
        <p:txBody>
          <a:bodyPr>
            <a:spAutoFit/>
          </a:bodyPr>
          <a:lstStyle/>
          <a:p>
            <a:r>
              <a:rPr lang="fr-FR" dirty="0"/>
              <a:t>Comment publier des informations sur le CEPRB?</a:t>
            </a:r>
            <a:endParaRPr lang="en-US" dirty="0"/>
          </a:p>
        </p:txBody>
      </p:sp>
      <p:sp>
        <p:nvSpPr>
          <p:cNvPr id="6" name="Content Placeholder 2">
            <a:extLst>
              <a:ext uri="{FF2B5EF4-FFF2-40B4-BE49-F238E27FC236}">
                <a16:creationId xmlns:a16="http://schemas.microsoft.com/office/drawing/2014/main" id="{1ABA02CB-AC03-D245-B0AD-9E7085B009D4}"/>
              </a:ext>
            </a:extLst>
          </p:cNvPr>
          <p:cNvSpPr txBox="1">
            <a:spLocks noChangeArrowheads="1"/>
          </p:cNvSpPr>
          <p:nvPr/>
        </p:nvSpPr>
        <p:spPr bwMode="auto">
          <a:xfrm>
            <a:off x="628650" y="2209800"/>
            <a:ext cx="7886700" cy="171608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Clr>
                <a:schemeClr val="tx1"/>
              </a:buClr>
              <a:buFont typeface="Arial" panose="020B0604020202020204" pitchFamily="34" charset="0"/>
              <a:buNone/>
              <a:defRPr/>
            </a:pPr>
            <a:r>
              <a:rPr lang="fr-FR" sz="2400" i="1" dirty="0">
                <a:latin typeface="Arial" panose="020B0604020202020204" pitchFamily="34" charset="0"/>
              </a:rPr>
              <a:t>Utilisez votre navigateur pour accéder au site de développement du nouveau portail central du CEPRB à l'adresse </a:t>
            </a:r>
          </a:p>
          <a:p>
            <a:pPr algn="ctr">
              <a:buClr>
                <a:schemeClr val="tx1"/>
              </a:buClr>
              <a:buNone/>
              <a:defRPr/>
            </a:pPr>
            <a:r>
              <a:rPr lang="en-US" altLang="en-US" sz="3600" dirty="0" err="1">
                <a:solidFill>
                  <a:schemeClr val="accent6"/>
                </a:solidFill>
              </a:rPr>
              <a:t>bch.cbd.int</a:t>
            </a:r>
            <a:endParaRPr lang="en-US" altLang="en-US" sz="3200" dirty="0"/>
          </a:p>
        </p:txBody>
      </p:sp>
    </p:spTree>
    <p:extLst>
      <p:ext uri="{BB962C8B-B14F-4D97-AF65-F5344CB8AC3E}">
        <p14:creationId xmlns:p14="http://schemas.microsoft.com/office/powerpoint/2010/main" val="1300905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37">
            <a:extLst>
              <a:ext uri="{FF2B5EF4-FFF2-40B4-BE49-F238E27FC236}">
                <a16:creationId xmlns:a16="http://schemas.microsoft.com/office/drawing/2014/main" id="{33BA1A6C-282F-194B-895E-6D2A4EABFCEA}"/>
              </a:ext>
            </a:extLst>
          </p:cNvPr>
          <p:cNvSpPr>
            <a:spLocks noChangeArrowheads="1"/>
          </p:cNvSpPr>
          <p:nvPr/>
        </p:nvSpPr>
        <p:spPr bwMode="auto">
          <a:xfrm>
            <a:off x="683568" y="1268760"/>
            <a:ext cx="1656184" cy="3810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957281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DEEA93A-94A7-3246-8691-E51F358A0675}"/>
              </a:ext>
            </a:extLst>
          </p:cNvPr>
          <p:cNvSpPr>
            <a:spLocks noChangeArrowheads="1"/>
          </p:cNvSpPr>
          <p:nvPr/>
        </p:nvSpPr>
        <p:spPr bwMode="auto">
          <a:xfrm>
            <a:off x="7452320" y="1700808"/>
            <a:ext cx="792088" cy="36004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714163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097552-8634-F542-9A74-63E3EDBB5C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3000" y="1302543"/>
            <a:ext cx="4318000" cy="3251200"/>
          </a:xfrm>
          <a:prstGeom prst="rect">
            <a:avLst/>
          </a:prstGeom>
        </p:spPr>
      </p:pic>
      <p:pic>
        <p:nvPicPr>
          <p:cNvPr id="8" name="Picture 7">
            <a:extLst>
              <a:ext uri="{FF2B5EF4-FFF2-40B4-BE49-F238E27FC236}">
                <a16:creationId xmlns:a16="http://schemas.microsoft.com/office/drawing/2014/main" id="{28FC9874-80CA-1348-84C8-3BD6FB6D8E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719684">
            <a:off x="4365719" y="3835002"/>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4E2FECE-C387-2A4D-A642-A42BE12B05F3}"/>
              </a:ext>
            </a:extLst>
          </p:cNvPr>
          <p:cNvSpPr/>
          <p:nvPr/>
        </p:nvSpPr>
        <p:spPr>
          <a:xfrm>
            <a:off x="2987824" y="2324099"/>
            <a:ext cx="3600400" cy="1208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592305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8A90C7C-72A9-2200-893E-97A2DD81C679}"/>
              </a:ext>
            </a:extLst>
          </p:cNvPr>
          <p:cNvSpPr>
            <a:spLocks noGrp="1"/>
          </p:cNvSpPr>
          <p:nvPr>
            <p:ph type="title"/>
          </p:nvPr>
        </p:nvSpPr>
        <p:spPr/>
        <p:txBody>
          <a:bodyPr/>
          <a:lstStyle/>
          <a:p>
            <a:r>
              <a:rPr lang="fr-TN" dirty="0"/>
              <a:t>Aller dans le « </a:t>
            </a:r>
            <a:r>
              <a:rPr lang="fr-TN" dirty="0">
                <a:solidFill>
                  <a:srgbClr val="FF0000"/>
                </a:solidFill>
              </a:rPr>
              <a:t>Site de Formation </a:t>
            </a:r>
            <a:r>
              <a:rPr lang="fr-TN" dirty="0"/>
              <a:t>»</a:t>
            </a:r>
          </a:p>
        </p:txBody>
      </p:sp>
      <p:pic>
        <p:nvPicPr>
          <p:cNvPr id="6" name="Espace réservé du contenu 5">
            <a:extLst>
              <a:ext uri="{FF2B5EF4-FFF2-40B4-BE49-F238E27FC236}">
                <a16:creationId xmlns:a16="http://schemas.microsoft.com/office/drawing/2014/main" id="{FBE968EF-E226-ACBD-A22E-5A5449A8FD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156638"/>
            <a:ext cx="9131080" cy="4224690"/>
          </a:xfrm>
        </p:spPr>
      </p:pic>
      <p:pic>
        <p:nvPicPr>
          <p:cNvPr id="7" name="Picture 7">
            <a:extLst>
              <a:ext uri="{FF2B5EF4-FFF2-40B4-BE49-F238E27FC236}">
                <a16:creationId xmlns:a16="http://schemas.microsoft.com/office/drawing/2014/main" id="{B5D3138F-DD55-0213-5FC4-B9E84DF5A2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7845770">
            <a:off x="4365719" y="3835002"/>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0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BE3740C-52F3-D0A4-C8DB-8241D25469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156638"/>
            <a:ext cx="9144000" cy="4230734"/>
          </a:xfrm>
        </p:spPr>
      </p:pic>
      <p:sp>
        <p:nvSpPr>
          <p:cNvPr id="6" name="Oval 5">
            <a:extLst>
              <a:ext uri="{FF2B5EF4-FFF2-40B4-BE49-F238E27FC236}">
                <a16:creationId xmlns:a16="http://schemas.microsoft.com/office/drawing/2014/main" id="{55860167-3B95-2F46-8818-55758704E6E5}"/>
              </a:ext>
            </a:extLst>
          </p:cNvPr>
          <p:cNvSpPr>
            <a:spLocks noChangeArrowheads="1"/>
          </p:cNvSpPr>
          <p:nvPr/>
        </p:nvSpPr>
        <p:spPr bwMode="auto">
          <a:xfrm>
            <a:off x="2143924" y="3284984"/>
            <a:ext cx="457200" cy="3048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7" name="Picture 6">
            <a:extLst>
              <a:ext uri="{FF2B5EF4-FFF2-40B4-BE49-F238E27FC236}">
                <a16:creationId xmlns:a16="http://schemas.microsoft.com/office/drawing/2014/main" id="{3A43D1CF-9182-2E41-A151-BDF1562F19C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719684">
            <a:off x="1863731" y="3586162"/>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B26A1C32-2CC3-4C69-75AD-32B584F86976}"/>
              </a:ext>
            </a:extLst>
          </p:cNvPr>
          <p:cNvSpPr>
            <a:spLocks noGrp="1"/>
          </p:cNvSpPr>
          <p:nvPr>
            <p:ph type="title"/>
          </p:nvPr>
        </p:nvSpPr>
        <p:spPr/>
        <p:txBody>
          <a:bodyPr/>
          <a:lstStyle/>
          <a:p>
            <a:endParaRPr lang="fr-TN"/>
          </a:p>
        </p:txBody>
      </p:sp>
    </p:spTree>
    <p:extLst>
      <p:ext uri="{BB962C8B-B14F-4D97-AF65-F5344CB8AC3E}">
        <p14:creationId xmlns:p14="http://schemas.microsoft.com/office/powerpoint/2010/main" val="1354511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B0E875AA-E6D8-6F4D-9C0F-E711BA35230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879886"/>
            <a:ext cx="9144000" cy="514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75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E227-A611-D34D-8930-4C904E69453C}"/>
              </a:ext>
            </a:extLst>
          </p:cNvPr>
          <p:cNvSpPr>
            <a:spLocks noGrp="1"/>
          </p:cNvSpPr>
          <p:nvPr>
            <p:ph type="title"/>
          </p:nvPr>
        </p:nvSpPr>
        <p:spPr>
          <a:xfrm>
            <a:off x="395288" y="-90219"/>
            <a:ext cx="8424862" cy="1323439"/>
          </a:xfrm>
        </p:spPr>
        <p:txBody>
          <a:bodyPr lIns="90000">
            <a:spAutoFit/>
          </a:bodyPr>
          <a:lstStyle/>
          <a:p>
            <a:r>
              <a:rPr lang="fr-FR" dirty="0"/>
              <a:t>Pourquoi publions-nous des informations sur le CEPRB?</a:t>
            </a:r>
            <a:endParaRPr lang="en-US" dirty="0"/>
          </a:p>
        </p:txBody>
      </p:sp>
      <p:sp>
        <p:nvSpPr>
          <p:cNvPr id="20484" name="Content Placeholder 2">
            <a:extLst>
              <a:ext uri="{FF2B5EF4-FFF2-40B4-BE49-F238E27FC236}">
                <a16:creationId xmlns:a16="http://schemas.microsoft.com/office/drawing/2014/main" id="{1792227A-9208-C44D-8B60-504443937E5A}"/>
              </a:ext>
            </a:extLst>
          </p:cNvPr>
          <p:cNvSpPr txBox="1">
            <a:spLocks noChangeArrowheads="1"/>
          </p:cNvSpPr>
          <p:nvPr/>
        </p:nvSpPr>
        <p:spPr bwMode="auto">
          <a:xfrm>
            <a:off x="76200" y="1412776"/>
            <a:ext cx="8991600" cy="4926477"/>
          </a:xfrm>
          <a:prstGeom prst="rect">
            <a:avLst/>
          </a:prstGeom>
          <a:solidFill>
            <a:schemeClr val="bg1"/>
          </a:solidFill>
          <a:ln>
            <a:noFill/>
          </a:ln>
        </p:spPr>
        <p:txBody>
          <a:bodyPr lIns="9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defRPr/>
            </a:pPr>
            <a:r>
              <a:rPr lang="fr-FR" b="1" dirty="0"/>
              <a:t>- Il est également important de noter que des informations complémentaires doivent être publiées dans le CEPRB conformément aux différents articles du protocole. Dont:</a:t>
            </a:r>
            <a:endParaRPr lang="en-US" b="1" dirty="0"/>
          </a:p>
          <a:p>
            <a:pPr marL="457200" indent="-457200">
              <a:buFont typeface="Wingdings" pitchFamily="2" charset="2"/>
              <a:buChar char="Ø"/>
              <a:defRPr/>
            </a:pPr>
            <a:r>
              <a:rPr lang="fr-FR" sz="2400" dirty="0"/>
              <a:t>l'Article 25: sur les mouvements transfrontières illicites,</a:t>
            </a:r>
            <a:endParaRPr lang="en-US" sz="2400" dirty="0"/>
          </a:p>
          <a:p>
            <a:pPr marL="457200" indent="-457200">
              <a:buFont typeface="Wingdings" pitchFamily="2" charset="2"/>
              <a:buChar char="Ø"/>
              <a:defRPr/>
            </a:pPr>
            <a:r>
              <a:rPr lang="fr-FR" sz="2400" dirty="0"/>
              <a:t>l'Article 17: sur les mouvements transfrontières non intentionnels et mesures d'urgence, y compris le point de contact pour les mesures d'urgence, et</a:t>
            </a:r>
            <a:endParaRPr lang="en-US" sz="2400" dirty="0"/>
          </a:p>
          <a:p>
            <a:pPr marL="457200" indent="-457200">
              <a:buFont typeface="Wingdings" pitchFamily="2" charset="2"/>
              <a:buChar char="Ø"/>
              <a:defRPr/>
            </a:pPr>
            <a:r>
              <a:rPr lang="fr-FR" sz="2400" dirty="0"/>
              <a:t>l'Article 19: sur les Autorités nationales compétentes et les correspondants nationaux.</a:t>
            </a:r>
            <a:endParaRPr lang="en-US" sz="2400" dirty="0"/>
          </a:p>
          <a:p>
            <a:pPr>
              <a:buFont typeface="Arial" panose="020B0604020202020204" pitchFamily="34" charset="0"/>
              <a:buNone/>
              <a:defRPr/>
            </a:pPr>
            <a:r>
              <a:rPr lang="fr-FR" b="1" dirty="0"/>
              <a:t>- De plus, dans les décisions ultérieures de la COP-MOP (CP-RP), il y eu plusieurs autres obligations d'informations à soumettre au CEPRB.</a:t>
            </a:r>
            <a:endParaRPr lang="en-US" altLang="en-US" b="1" dirty="0"/>
          </a:p>
        </p:txBody>
      </p:sp>
    </p:spTree>
    <p:extLst>
      <p:ext uri="{BB962C8B-B14F-4D97-AF65-F5344CB8AC3E}">
        <p14:creationId xmlns:p14="http://schemas.microsoft.com/office/powerpoint/2010/main" val="98095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9918C3A-247C-2841-A2B1-D318DC24689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879886"/>
            <a:ext cx="9144000" cy="514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E4C38DE-7307-DF42-A07F-402C8E6B8BA1}"/>
              </a:ext>
            </a:extLst>
          </p:cNvPr>
          <p:cNvSpPr/>
          <p:nvPr/>
        </p:nvSpPr>
        <p:spPr>
          <a:xfrm>
            <a:off x="179512" y="3573016"/>
            <a:ext cx="2160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871881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a:extLst>
              <a:ext uri="{FF2B5EF4-FFF2-40B4-BE49-F238E27FC236}">
                <a16:creationId xmlns:a16="http://schemas.microsoft.com/office/drawing/2014/main" id="{9BA90E54-2C2A-044A-B017-707D32AE3DC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108303"/>
            <a:ext cx="9144000" cy="469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09AABE9-F4F2-3C4F-BF33-CEB996947DBA}"/>
              </a:ext>
            </a:extLst>
          </p:cNvPr>
          <p:cNvSpPr/>
          <p:nvPr/>
        </p:nvSpPr>
        <p:spPr>
          <a:xfrm>
            <a:off x="179512" y="3429000"/>
            <a:ext cx="8712968"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082457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DA2A7B-B922-7944-99DF-ED4E3E17955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879886"/>
            <a:ext cx="9144000" cy="514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2336325-7A5A-8945-83D5-9F3A1362E44E}"/>
              </a:ext>
            </a:extLst>
          </p:cNvPr>
          <p:cNvSpPr/>
          <p:nvPr/>
        </p:nvSpPr>
        <p:spPr>
          <a:xfrm>
            <a:off x="107504" y="2420888"/>
            <a:ext cx="4968552" cy="406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079070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a:extLst>
              <a:ext uri="{FF2B5EF4-FFF2-40B4-BE49-F238E27FC236}">
                <a16:creationId xmlns:a16="http://schemas.microsoft.com/office/drawing/2014/main" id="{4829CB76-3523-AD4D-A88E-9A8461512B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3448" y="1412776"/>
            <a:ext cx="9144000" cy="424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D24CCEB-1A56-7648-8EC7-E49C4F9BBB56}"/>
              </a:ext>
            </a:extLst>
          </p:cNvPr>
          <p:cNvSpPr/>
          <p:nvPr/>
        </p:nvSpPr>
        <p:spPr>
          <a:xfrm>
            <a:off x="971600" y="3510335"/>
            <a:ext cx="762000" cy="3507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784710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a:extLst>
              <a:ext uri="{FF2B5EF4-FFF2-40B4-BE49-F238E27FC236}">
                <a16:creationId xmlns:a16="http://schemas.microsoft.com/office/drawing/2014/main" id="{512C36DA-FB30-DC44-AF05-76A77399B00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44" y="0"/>
            <a:ext cx="8997267" cy="503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9B49679-9966-5048-A33D-CC4FCB399BE4}"/>
              </a:ext>
            </a:extLst>
          </p:cNvPr>
          <p:cNvSpPr/>
          <p:nvPr/>
        </p:nvSpPr>
        <p:spPr>
          <a:xfrm>
            <a:off x="1047029" y="2329390"/>
            <a:ext cx="716659" cy="307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0963" name="Picture 2">
            <a:extLst>
              <a:ext uri="{FF2B5EF4-FFF2-40B4-BE49-F238E27FC236}">
                <a16:creationId xmlns:a16="http://schemas.microsoft.com/office/drawing/2014/main" id="{514B7BE3-BB60-BB4C-AA2E-C149A0F6A36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148178" y="3364100"/>
            <a:ext cx="1724888" cy="136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a:extLst>
              <a:ext uri="{FF2B5EF4-FFF2-40B4-BE49-F238E27FC236}">
                <a16:creationId xmlns:a16="http://schemas.microsoft.com/office/drawing/2014/main" id="{EE7F03C3-5C36-1E48-9F91-416FF4249D5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97857" y="3356992"/>
            <a:ext cx="3754263" cy="276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811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a:extLst>
              <a:ext uri="{FF2B5EF4-FFF2-40B4-BE49-F238E27FC236}">
                <a16:creationId xmlns:a16="http://schemas.microsoft.com/office/drawing/2014/main" id="{6F346E28-0445-0F42-9F9C-6A9B21405A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378470"/>
            <a:ext cx="9143396" cy="449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D93FFF9-7F9A-7645-B6CE-6CC565C263D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412776"/>
            <a:ext cx="6660232" cy="3398670"/>
          </a:xfrm>
          <a:prstGeom prst="rect">
            <a:avLst/>
          </a:prstGeom>
        </p:spPr>
      </p:pic>
      <p:sp>
        <p:nvSpPr>
          <p:cNvPr id="5" name="Rectangle 4">
            <a:extLst>
              <a:ext uri="{FF2B5EF4-FFF2-40B4-BE49-F238E27FC236}">
                <a16:creationId xmlns:a16="http://schemas.microsoft.com/office/drawing/2014/main" id="{1FDFE4DE-70BB-2145-95DB-DF2442092527}"/>
              </a:ext>
            </a:extLst>
          </p:cNvPr>
          <p:cNvSpPr/>
          <p:nvPr/>
        </p:nvSpPr>
        <p:spPr>
          <a:xfrm>
            <a:off x="1691680" y="2780928"/>
            <a:ext cx="609600" cy="357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8">
            <a:extLst>
              <a:ext uri="{FF2B5EF4-FFF2-40B4-BE49-F238E27FC236}">
                <a16:creationId xmlns:a16="http://schemas.microsoft.com/office/drawing/2014/main" id="{FF8D9D71-A789-2643-A7B8-72A4CE6ECC9E}"/>
              </a:ext>
            </a:extLst>
          </p:cNvPr>
          <p:cNvSpPr>
            <a:spLocks noChangeArrowheads="1"/>
          </p:cNvSpPr>
          <p:nvPr/>
        </p:nvSpPr>
        <p:spPr bwMode="auto">
          <a:xfrm>
            <a:off x="7956376" y="1340768"/>
            <a:ext cx="457200" cy="2880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20908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a:extLst>
              <a:ext uri="{FF2B5EF4-FFF2-40B4-BE49-F238E27FC236}">
                <a16:creationId xmlns:a16="http://schemas.microsoft.com/office/drawing/2014/main" id="{C859A492-8C0C-DF49-8954-F88FAE02DA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982434"/>
            <a:ext cx="9144000" cy="472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2F36876-EE47-9344-9561-4C4D8BAD70EF}"/>
              </a:ext>
            </a:extLst>
          </p:cNvPr>
          <p:cNvSpPr/>
          <p:nvPr/>
        </p:nvSpPr>
        <p:spPr>
          <a:xfrm>
            <a:off x="-36512" y="1521297"/>
            <a:ext cx="5334000" cy="39239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234076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a:extLst>
              <a:ext uri="{FF2B5EF4-FFF2-40B4-BE49-F238E27FC236}">
                <a16:creationId xmlns:a16="http://schemas.microsoft.com/office/drawing/2014/main" id="{A2951AB8-34C9-3947-8C90-4A065F127ED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787345"/>
            <a:ext cx="9138557" cy="508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20BAE4E-0E7B-264C-AF64-4FD113293F5F}"/>
              </a:ext>
            </a:extLst>
          </p:cNvPr>
          <p:cNvSpPr/>
          <p:nvPr/>
        </p:nvSpPr>
        <p:spPr>
          <a:xfrm>
            <a:off x="179512" y="3819328"/>
            <a:ext cx="228600" cy="1857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206FC39B-A7C9-624A-B7D4-248A9D9FAB3A}"/>
              </a:ext>
            </a:extLst>
          </p:cNvPr>
          <p:cNvSpPr/>
          <p:nvPr/>
        </p:nvSpPr>
        <p:spPr>
          <a:xfrm>
            <a:off x="179512" y="4005064"/>
            <a:ext cx="8640960"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4">
            <a:extLst>
              <a:ext uri="{FF2B5EF4-FFF2-40B4-BE49-F238E27FC236}">
                <a16:creationId xmlns:a16="http://schemas.microsoft.com/office/drawing/2014/main" id="{1229FAB7-3084-5147-B60E-20CFB627A9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3530830">
            <a:off x="374364" y="3576841"/>
            <a:ext cx="230606" cy="29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7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33610E4-94DC-BE49-B362-25A05139CCB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124744"/>
            <a:ext cx="9110560" cy="503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5AFC895-2D11-6047-9DCE-248288810823}"/>
              </a:ext>
            </a:extLst>
          </p:cNvPr>
          <p:cNvSpPr/>
          <p:nvPr/>
        </p:nvSpPr>
        <p:spPr>
          <a:xfrm>
            <a:off x="611560" y="4683422"/>
            <a:ext cx="228600" cy="185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6">
            <a:extLst>
              <a:ext uri="{FF2B5EF4-FFF2-40B4-BE49-F238E27FC236}">
                <a16:creationId xmlns:a16="http://schemas.microsoft.com/office/drawing/2014/main" id="{A1922188-1A02-4244-B222-4C8AF92B902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3530830" flipH="1">
            <a:off x="883242" y="4390475"/>
            <a:ext cx="265306" cy="34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1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B8AB744-95F3-FD4B-8DD3-FBB64CD082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982434"/>
            <a:ext cx="9144000" cy="472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7885FA2-A63E-BA4D-9245-BDD314BB1555}"/>
              </a:ext>
            </a:extLst>
          </p:cNvPr>
          <p:cNvSpPr/>
          <p:nvPr/>
        </p:nvSpPr>
        <p:spPr>
          <a:xfrm>
            <a:off x="6156176" y="1484784"/>
            <a:ext cx="936104" cy="3960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32272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6F81-E72E-DD4A-B67B-8D801F2910F4}"/>
              </a:ext>
            </a:extLst>
          </p:cNvPr>
          <p:cNvSpPr>
            <a:spLocks noGrp="1"/>
          </p:cNvSpPr>
          <p:nvPr>
            <p:ph type="title"/>
          </p:nvPr>
        </p:nvSpPr>
        <p:spPr>
          <a:xfrm>
            <a:off x="395288" y="-90219"/>
            <a:ext cx="8424862" cy="1323439"/>
          </a:xfrm>
        </p:spPr>
        <p:txBody>
          <a:bodyPr lIns="90000">
            <a:spAutoFit/>
          </a:bodyPr>
          <a:lstStyle/>
          <a:p>
            <a:r>
              <a:rPr lang="fr-FR" dirty="0"/>
              <a:t>Pourquoi publions-nous des informations sur le CEPRB?</a:t>
            </a:r>
            <a:endParaRPr lang="en-US" dirty="0"/>
          </a:p>
        </p:txBody>
      </p:sp>
      <p:sp>
        <p:nvSpPr>
          <p:cNvPr id="24579" name="Content Placeholder 2">
            <a:extLst>
              <a:ext uri="{FF2B5EF4-FFF2-40B4-BE49-F238E27FC236}">
                <a16:creationId xmlns:a16="http://schemas.microsoft.com/office/drawing/2014/main" id="{C536459C-386A-C340-980E-8A7977176033}"/>
              </a:ext>
            </a:extLst>
          </p:cNvPr>
          <p:cNvSpPr txBox="1">
            <a:spLocks noChangeArrowheads="1"/>
          </p:cNvSpPr>
          <p:nvPr/>
        </p:nvSpPr>
        <p:spPr bwMode="auto">
          <a:xfrm>
            <a:off x="457200" y="1771650"/>
            <a:ext cx="82296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fr-FR" altLang="ar-TN" i="1">
                <a:latin typeface="Arial" panose="020B0604020202020204" pitchFamily="34" charset="0"/>
              </a:rPr>
              <a:t>Les Parties fournissent en fait certaines informations sur une base volontaire. Celles-ci comprennent, entre autres, des informations sur les laboratoires, les activités, la recherche universitaire et les projets liés à la biosécurité;  </a:t>
            </a:r>
            <a:endParaRPr lang="en-US" altLang="en-US" sz="2400"/>
          </a:p>
          <a:p>
            <a:r>
              <a:rPr lang="fr-FR" altLang="ar-TN" i="1">
                <a:latin typeface="Arial" panose="020B0604020202020204" pitchFamily="34" charset="0"/>
              </a:rPr>
              <a:t>En outre, les gouvernements qui ne sont pas Parties au Protocole, ainsi que les organisations non gouvernementales, sont encouragés à enregistrer les informations pertinentes sur la biosécurité sur le site Web du CEPRB.</a:t>
            </a:r>
            <a:endParaRPr lang="en-US" altLang="ar-TN" i="1">
              <a:latin typeface="Arial" panose="020B0604020202020204" pitchFamily="34" charset="0"/>
            </a:endParaRPr>
          </a:p>
        </p:txBody>
      </p:sp>
    </p:spTree>
    <p:extLst>
      <p:ext uri="{BB962C8B-B14F-4D97-AF65-F5344CB8AC3E}">
        <p14:creationId xmlns:p14="http://schemas.microsoft.com/office/powerpoint/2010/main" val="341655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6">
            <a:extLst>
              <a:ext uri="{FF2B5EF4-FFF2-40B4-BE49-F238E27FC236}">
                <a16:creationId xmlns:a16="http://schemas.microsoft.com/office/drawing/2014/main" id="{940C2158-C2DE-0443-BFBF-F299B4EE77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93179"/>
            <a:ext cx="9144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4FFEAA4-8919-2244-AE83-E1F08E269024}"/>
              </a:ext>
            </a:extLst>
          </p:cNvPr>
          <p:cNvSpPr/>
          <p:nvPr/>
        </p:nvSpPr>
        <p:spPr>
          <a:xfrm>
            <a:off x="7162800" y="1307554"/>
            <a:ext cx="1905000" cy="4857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019522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6">
            <a:extLst>
              <a:ext uri="{FF2B5EF4-FFF2-40B4-BE49-F238E27FC236}">
                <a16:creationId xmlns:a16="http://schemas.microsoft.com/office/drawing/2014/main" id="{477BC84B-66DF-2443-BF84-D5CBE90F61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97371"/>
            <a:ext cx="9144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E7F3894-01FB-CF4E-AF5D-3D6C734A512A}"/>
              </a:ext>
            </a:extLst>
          </p:cNvPr>
          <p:cNvSpPr/>
          <p:nvPr/>
        </p:nvSpPr>
        <p:spPr>
          <a:xfrm>
            <a:off x="533400" y="1978496"/>
            <a:ext cx="1905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30235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6">
            <a:extLst>
              <a:ext uri="{FF2B5EF4-FFF2-40B4-BE49-F238E27FC236}">
                <a16:creationId xmlns:a16="http://schemas.microsoft.com/office/drawing/2014/main" id="{0F0DA14E-D787-9845-901E-8313132CF0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59178"/>
            <a:ext cx="9144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F9AAFAC-4D22-DB4D-A57B-B92C9CAD02F3}"/>
              </a:ext>
            </a:extLst>
          </p:cNvPr>
          <p:cNvSpPr/>
          <p:nvPr/>
        </p:nvSpPr>
        <p:spPr>
          <a:xfrm>
            <a:off x="228600" y="1983166"/>
            <a:ext cx="228600" cy="1857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090810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
            <a:extLst>
              <a:ext uri="{FF2B5EF4-FFF2-40B4-BE49-F238E27FC236}">
                <a16:creationId xmlns:a16="http://schemas.microsoft.com/office/drawing/2014/main" id="{8F585AA3-4E2F-F543-AD99-DEA43BA75E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59178"/>
            <a:ext cx="9144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D12818C-489E-D649-94A6-1EE392134389}"/>
              </a:ext>
            </a:extLst>
          </p:cNvPr>
          <p:cNvSpPr/>
          <p:nvPr/>
        </p:nvSpPr>
        <p:spPr>
          <a:xfrm>
            <a:off x="228600" y="3997703"/>
            <a:ext cx="228600" cy="185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00531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a:extLst>
              <a:ext uri="{FF2B5EF4-FFF2-40B4-BE49-F238E27FC236}">
                <a16:creationId xmlns:a16="http://schemas.microsoft.com/office/drawing/2014/main" id="{B7EB8517-1D2A-0448-99DC-7F007E8144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40768"/>
            <a:ext cx="914400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654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a:extLst>
              <a:ext uri="{FF2B5EF4-FFF2-40B4-BE49-F238E27FC236}">
                <a16:creationId xmlns:a16="http://schemas.microsoft.com/office/drawing/2014/main" id="{A5FA467D-2475-0C42-BEE3-620169466C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73671"/>
            <a:ext cx="9144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3F0F3C8-F362-2A4B-87F6-E206224A404D}"/>
              </a:ext>
            </a:extLst>
          </p:cNvPr>
          <p:cNvSpPr/>
          <p:nvPr/>
        </p:nvSpPr>
        <p:spPr>
          <a:xfrm>
            <a:off x="0" y="1778471"/>
            <a:ext cx="9067800" cy="838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257317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a:extLst>
              <a:ext uri="{FF2B5EF4-FFF2-40B4-BE49-F238E27FC236}">
                <a16:creationId xmlns:a16="http://schemas.microsoft.com/office/drawing/2014/main" id="{834E575F-1FFF-F84F-B525-90EFE4BEBF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5" y="1412776"/>
            <a:ext cx="9144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5A8348A-1550-AF4C-99BE-1BC4D983CAC8}"/>
              </a:ext>
            </a:extLst>
          </p:cNvPr>
          <p:cNvSpPr/>
          <p:nvPr/>
        </p:nvSpPr>
        <p:spPr>
          <a:xfrm>
            <a:off x="11765" y="3286026"/>
            <a:ext cx="32766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164668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a:extLst>
              <a:ext uri="{FF2B5EF4-FFF2-40B4-BE49-F238E27FC236}">
                <a16:creationId xmlns:a16="http://schemas.microsoft.com/office/drawing/2014/main" id="{B697BF1B-1A86-DB41-8067-4D0D8431A7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12776"/>
            <a:ext cx="91440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BAEAA77-B15C-BD40-B2D5-B07E6AE8B898}"/>
              </a:ext>
            </a:extLst>
          </p:cNvPr>
          <p:cNvSpPr/>
          <p:nvPr/>
        </p:nvSpPr>
        <p:spPr>
          <a:xfrm>
            <a:off x="0" y="3851176"/>
            <a:ext cx="1676400" cy="2057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654126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a:extLst>
              <a:ext uri="{FF2B5EF4-FFF2-40B4-BE49-F238E27FC236}">
                <a16:creationId xmlns:a16="http://schemas.microsoft.com/office/drawing/2014/main" id="{BF061325-F0DE-8148-91A7-8A6FAF4F24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45591"/>
            <a:ext cx="91440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170095E-2340-114E-941D-1FE5BC590A46}"/>
              </a:ext>
            </a:extLst>
          </p:cNvPr>
          <p:cNvSpPr/>
          <p:nvPr/>
        </p:nvSpPr>
        <p:spPr>
          <a:xfrm>
            <a:off x="0" y="2614066"/>
            <a:ext cx="9067800" cy="3551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8">
            <a:extLst>
              <a:ext uri="{FF2B5EF4-FFF2-40B4-BE49-F238E27FC236}">
                <a16:creationId xmlns:a16="http://schemas.microsoft.com/office/drawing/2014/main" id="{E65F53A7-3365-F646-A45F-E604BBE1C4D7}"/>
              </a:ext>
            </a:extLst>
          </p:cNvPr>
          <p:cNvSpPr>
            <a:spLocks noChangeArrowheads="1"/>
          </p:cNvSpPr>
          <p:nvPr/>
        </p:nvSpPr>
        <p:spPr bwMode="auto">
          <a:xfrm rot="5400000">
            <a:off x="7311231" y="4210298"/>
            <a:ext cx="3170237" cy="495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9" name="Rectangle 8">
            <a:extLst>
              <a:ext uri="{FF2B5EF4-FFF2-40B4-BE49-F238E27FC236}">
                <a16:creationId xmlns:a16="http://schemas.microsoft.com/office/drawing/2014/main" id="{9485C9B8-F7C8-E245-BBD3-2D00D8DBFDAC}"/>
              </a:ext>
            </a:extLst>
          </p:cNvPr>
          <p:cNvSpPr/>
          <p:nvPr/>
        </p:nvSpPr>
        <p:spPr>
          <a:xfrm>
            <a:off x="0" y="2614066"/>
            <a:ext cx="9067800" cy="3551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8">
            <a:extLst>
              <a:ext uri="{FF2B5EF4-FFF2-40B4-BE49-F238E27FC236}">
                <a16:creationId xmlns:a16="http://schemas.microsoft.com/office/drawing/2014/main" id="{5E6D4114-1E5D-E94B-BABA-548FA83AF2E1}"/>
              </a:ext>
            </a:extLst>
          </p:cNvPr>
          <p:cNvSpPr>
            <a:spLocks noChangeArrowheads="1"/>
          </p:cNvSpPr>
          <p:nvPr/>
        </p:nvSpPr>
        <p:spPr bwMode="auto">
          <a:xfrm rot="5400000">
            <a:off x="7311231" y="4210298"/>
            <a:ext cx="3170237" cy="495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503305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a:extLst>
              <a:ext uri="{FF2B5EF4-FFF2-40B4-BE49-F238E27FC236}">
                <a16:creationId xmlns:a16="http://schemas.microsoft.com/office/drawing/2014/main" id="{448F3C5A-4C7D-9040-A4EB-2C5AA57CEB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12776"/>
            <a:ext cx="9144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8A4C69D-E3E0-F747-A0CC-AF0EE0A55EE0}"/>
              </a:ext>
            </a:extLst>
          </p:cNvPr>
          <p:cNvSpPr/>
          <p:nvPr/>
        </p:nvSpPr>
        <p:spPr>
          <a:xfrm>
            <a:off x="8382000" y="1778471"/>
            <a:ext cx="685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20285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00BB-E8FD-714D-B29F-751DC6386926}"/>
              </a:ext>
            </a:extLst>
          </p:cNvPr>
          <p:cNvSpPr>
            <a:spLocks noGrp="1"/>
          </p:cNvSpPr>
          <p:nvPr>
            <p:ph type="title"/>
          </p:nvPr>
        </p:nvSpPr>
        <p:spPr>
          <a:xfrm>
            <a:off x="628650" y="365125"/>
            <a:ext cx="6480000" cy="1325563"/>
          </a:xfrm>
        </p:spPr>
        <p:txBody>
          <a:bodyPr lIns="90000">
            <a:spAutoFit/>
          </a:bodyPr>
          <a:lstStyle/>
          <a:p>
            <a:r>
              <a:rPr lang="fr-FR" dirty="0"/>
              <a:t>Quels sont les différents rôles des utilisateurs du CEPRB?</a:t>
            </a:r>
          </a:p>
        </p:txBody>
      </p:sp>
      <p:sp>
        <p:nvSpPr>
          <p:cNvPr id="22532" name="Content Placeholder 2">
            <a:extLst>
              <a:ext uri="{FF2B5EF4-FFF2-40B4-BE49-F238E27FC236}">
                <a16:creationId xmlns:a16="http://schemas.microsoft.com/office/drawing/2014/main" id="{9A7517F4-2A8C-A247-AD43-6188A7C75DB8}"/>
              </a:ext>
            </a:extLst>
          </p:cNvPr>
          <p:cNvSpPr txBox="1">
            <a:spLocks noChangeArrowheads="1"/>
          </p:cNvSpPr>
          <p:nvPr/>
        </p:nvSpPr>
        <p:spPr bwMode="auto">
          <a:xfrm>
            <a:off x="467544" y="2014424"/>
            <a:ext cx="8558212" cy="4150880"/>
          </a:xfrm>
          <a:prstGeom prst="rect">
            <a:avLst/>
          </a:prstGeom>
          <a:noFill/>
          <a:ln>
            <a:noFill/>
          </a:ln>
        </p:spPr>
        <p:txBody>
          <a:bodyPr lIns="9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defRPr/>
            </a:pPr>
            <a:r>
              <a:rPr lang="fr-FR" sz="3200" i="1" dirty="0">
                <a:latin typeface="Arial" panose="020B0604020202020204" pitchFamily="34" charset="0"/>
              </a:rPr>
              <a:t>Les utilisateurs du CEPRB peuvent être classés en 4 catégories:</a:t>
            </a:r>
          </a:p>
          <a:p>
            <a:pPr marL="342900" indent="-342900">
              <a:defRPr/>
            </a:pPr>
            <a:r>
              <a:rPr lang="fr-FR" sz="3200" i="1" dirty="0">
                <a:latin typeface="Arial" panose="020B0604020202020204" pitchFamily="34" charset="0"/>
              </a:rPr>
              <a:t>les Correspondants Nationaux (CN ou Points Focaux) du CEPRB ou correspondant institutionnel,</a:t>
            </a:r>
          </a:p>
          <a:p>
            <a:pPr marL="342900" indent="-342900">
              <a:defRPr/>
            </a:pPr>
            <a:r>
              <a:rPr lang="fr-FR" sz="3200" i="1" dirty="0">
                <a:latin typeface="Arial" panose="020B0604020202020204" pitchFamily="34" charset="0"/>
              </a:rPr>
              <a:t>les Utilisateurs Nationaux Autorisés (UNA),</a:t>
            </a:r>
          </a:p>
          <a:p>
            <a:pPr marL="342900" indent="-342900">
              <a:defRPr/>
            </a:pPr>
            <a:r>
              <a:rPr lang="fr-FR" sz="3200" i="1" dirty="0">
                <a:latin typeface="Arial" panose="020B0604020202020204" pitchFamily="34" charset="0"/>
              </a:rPr>
              <a:t>les Utilisateurs Généraux (UG),</a:t>
            </a:r>
          </a:p>
          <a:p>
            <a:pPr marL="342900" indent="-342900">
              <a:defRPr/>
            </a:pPr>
            <a:r>
              <a:rPr lang="fr-FR" sz="3200" i="1" dirty="0">
                <a:latin typeface="Arial" panose="020B0604020202020204" pitchFamily="34" charset="0"/>
              </a:rPr>
              <a:t>les Internautes du CEPRB.</a:t>
            </a:r>
          </a:p>
        </p:txBody>
      </p:sp>
    </p:spTree>
    <p:extLst>
      <p:ext uri="{BB962C8B-B14F-4D97-AF65-F5344CB8AC3E}">
        <p14:creationId xmlns:p14="http://schemas.microsoft.com/office/powerpoint/2010/main" val="1457867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220D28-DB3C-F54F-92FB-AD82DCCA449E}"/>
              </a:ext>
            </a:extLst>
          </p:cNvPr>
          <p:cNvSpPr>
            <a:spLocks noGrp="1"/>
          </p:cNvSpPr>
          <p:nvPr>
            <p:ph type="ctrTitle"/>
          </p:nvPr>
        </p:nvSpPr>
        <p:spPr/>
        <p:txBody>
          <a:bodyPr>
            <a:spAutoFit/>
          </a:bodyPr>
          <a:lstStyle/>
          <a:p>
            <a:r>
              <a:rPr lang="fr-FR" dirty="0"/>
              <a:t>Menus améliorés</a:t>
            </a:r>
          </a:p>
        </p:txBody>
      </p:sp>
      <p:sp>
        <p:nvSpPr>
          <p:cNvPr id="2" name="Sous-titre 1">
            <a:extLst>
              <a:ext uri="{FF2B5EF4-FFF2-40B4-BE49-F238E27FC236}">
                <a16:creationId xmlns:a16="http://schemas.microsoft.com/office/drawing/2014/main" id="{AA8FE13F-EA66-1B43-D4E4-F096B5E3CCF7}"/>
              </a:ext>
            </a:extLst>
          </p:cNvPr>
          <p:cNvSpPr>
            <a:spLocks noGrp="1"/>
          </p:cNvSpPr>
          <p:nvPr>
            <p:ph type="subTitle" idx="1"/>
          </p:nvPr>
        </p:nvSpPr>
        <p:spPr/>
        <p:txBody>
          <a:bodyPr/>
          <a:lstStyle/>
          <a:p>
            <a:endParaRPr lang="fr-TN"/>
          </a:p>
        </p:txBody>
      </p:sp>
    </p:spTree>
    <p:extLst>
      <p:ext uri="{BB962C8B-B14F-4D97-AF65-F5344CB8AC3E}">
        <p14:creationId xmlns:p14="http://schemas.microsoft.com/office/powerpoint/2010/main" val="543334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a:extLst>
              <a:ext uri="{FF2B5EF4-FFF2-40B4-BE49-F238E27FC236}">
                <a16:creationId xmlns:a16="http://schemas.microsoft.com/office/drawing/2014/main" id="{B702200A-D92C-5441-8DAE-9F5B7E3308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454621"/>
            <a:ext cx="2905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5">
            <a:extLst>
              <a:ext uri="{FF2B5EF4-FFF2-40B4-BE49-F238E27FC236}">
                <a16:creationId xmlns:a16="http://schemas.microsoft.com/office/drawing/2014/main" id="{730707E4-4CA6-2F4D-9A86-F68D13FCEC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1911821"/>
            <a:ext cx="37147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ABAF089-FA8C-0747-AFAF-6B39C30819AE}"/>
              </a:ext>
            </a:extLst>
          </p:cNvPr>
          <p:cNvSpPr/>
          <p:nvPr/>
        </p:nvSpPr>
        <p:spPr>
          <a:xfrm>
            <a:off x="457200" y="2292821"/>
            <a:ext cx="3505200" cy="569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45327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a:extLst>
              <a:ext uri="{FF2B5EF4-FFF2-40B4-BE49-F238E27FC236}">
                <a16:creationId xmlns:a16="http://schemas.microsoft.com/office/drawing/2014/main" id="{4568D9ED-267D-E146-96E7-A46FAB7D1C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499592"/>
            <a:ext cx="29051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1">
            <a:extLst>
              <a:ext uri="{FF2B5EF4-FFF2-40B4-BE49-F238E27FC236}">
                <a16:creationId xmlns:a16="http://schemas.microsoft.com/office/drawing/2014/main" id="{9FBFEAD0-CAB1-4C47-8787-CAEC67EA51E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363" y="1956792"/>
            <a:ext cx="1581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D4B4366-85E6-B24F-B7DB-E9E3E3BB37CF}"/>
              </a:ext>
            </a:extLst>
          </p:cNvPr>
          <p:cNvSpPr/>
          <p:nvPr/>
        </p:nvSpPr>
        <p:spPr>
          <a:xfrm>
            <a:off x="457200" y="2337792"/>
            <a:ext cx="2057400" cy="428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6465154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a:extLst>
              <a:ext uri="{FF2B5EF4-FFF2-40B4-BE49-F238E27FC236}">
                <a16:creationId xmlns:a16="http://schemas.microsoft.com/office/drawing/2014/main" id="{B4DC1464-A0FD-6B4E-8D01-7418CD148C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224" y="3124200"/>
            <a:ext cx="8410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D92BBF-AAC3-8C48-91EC-42943DF4527D}"/>
              </a:ext>
            </a:extLst>
          </p:cNvPr>
          <p:cNvSpPr/>
          <p:nvPr/>
        </p:nvSpPr>
        <p:spPr>
          <a:xfrm>
            <a:off x="276224" y="3425824"/>
            <a:ext cx="6029326" cy="441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8">
            <a:extLst>
              <a:ext uri="{FF2B5EF4-FFF2-40B4-BE49-F238E27FC236}">
                <a16:creationId xmlns:a16="http://schemas.microsoft.com/office/drawing/2014/main" id="{918552B2-D9F6-9845-BB0B-BAE500D444A3}"/>
              </a:ext>
            </a:extLst>
          </p:cNvPr>
          <p:cNvSpPr>
            <a:spLocks noChangeArrowheads="1"/>
          </p:cNvSpPr>
          <p:nvPr/>
        </p:nvSpPr>
        <p:spPr bwMode="auto">
          <a:xfrm rot="10800000">
            <a:off x="7877175" y="3371850"/>
            <a:ext cx="990600" cy="495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797426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8">
            <a:extLst>
              <a:ext uri="{FF2B5EF4-FFF2-40B4-BE49-F238E27FC236}">
                <a16:creationId xmlns:a16="http://schemas.microsoft.com/office/drawing/2014/main" id="{50402C8F-C3A7-494E-A7FC-DA60B1EB90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550" y="1204913"/>
            <a:ext cx="8601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2" name="Picture 3">
            <a:extLst>
              <a:ext uri="{FF2B5EF4-FFF2-40B4-BE49-F238E27FC236}">
                <a16:creationId xmlns:a16="http://schemas.microsoft.com/office/drawing/2014/main" id="{7D6490F6-1912-D24B-99E2-FC104F166F8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124200"/>
            <a:ext cx="8534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53CEB01-0434-924E-A1F0-7EC8DA506D12}"/>
              </a:ext>
            </a:extLst>
          </p:cNvPr>
          <p:cNvSpPr/>
          <p:nvPr/>
        </p:nvSpPr>
        <p:spPr>
          <a:xfrm>
            <a:off x="209550" y="1204913"/>
            <a:ext cx="2000250" cy="4714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AEF7A5F4-3AC4-A743-A693-EF67E861071D}"/>
              </a:ext>
            </a:extLst>
          </p:cNvPr>
          <p:cNvSpPr/>
          <p:nvPr/>
        </p:nvSpPr>
        <p:spPr>
          <a:xfrm>
            <a:off x="228600" y="1752600"/>
            <a:ext cx="2000250" cy="1447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847525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8">
            <a:extLst>
              <a:ext uri="{FF2B5EF4-FFF2-40B4-BE49-F238E27FC236}">
                <a16:creationId xmlns:a16="http://schemas.microsoft.com/office/drawing/2014/main" id="{450A2F86-4790-584F-A4C5-9859A38669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550" y="1204913"/>
            <a:ext cx="8601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3">
            <a:extLst>
              <a:ext uri="{FF2B5EF4-FFF2-40B4-BE49-F238E27FC236}">
                <a16:creationId xmlns:a16="http://schemas.microsoft.com/office/drawing/2014/main" id="{A0210FD2-841D-0141-B6B5-54E0A9D61E9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124200"/>
            <a:ext cx="8534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8">
            <a:extLst>
              <a:ext uri="{FF2B5EF4-FFF2-40B4-BE49-F238E27FC236}">
                <a16:creationId xmlns:a16="http://schemas.microsoft.com/office/drawing/2014/main" id="{FDA20470-AB46-2C43-9BDA-5DF38B1BCE86}"/>
              </a:ext>
            </a:extLst>
          </p:cNvPr>
          <p:cNvSpPr>
            <a:spLocks noChangeArrowheads="1"/>
          </p:cNvSpPr>
          <p:nvPr/>
        </p:nvSpPr>
        <p:spPr bwMode="auto">
          <a:xfrm rot="10800000">
            <a:off x="1752600" y="1189038"/>
            <a:ext cx="990600" cy="495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1" name="Oval 8">
            <a:extLst>
              <a:ext uri="{FF2B5EF4-FFF2-40B4-BE49-F238E27FC236}">
                <a16:creationId xmlns:a16="http://schemas.microsoft.com/office/drawing/2014/main" id="{52E7FD69-3534-F64A-B7E4-B9CAEF7B4E8E}"/>
              </a:ext>
            </a:extLst>
          </p:cNvPr>
          <p:cNvSpPr>
            <a:spLocks noChangeArrowheads="1"/>
          </p:cNvSpPr>
          <p:nvPr/>
        </p:nvSpPr>
        <p:spPr bwMode="auto">
          <a:xfrm rot="10800000">
            <a:off x="-9525" y="1131888"/>
            <a:ext cx="990600" cy="495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4007433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8">
            <a:extLst>
              <a:ext uri="{FF2B5EF4-FFF2-40B4-BE49-F238E27FC236}">
                <a16:creationId xmlns:a16="http://schemas.microsoft.com/office/drawing/2014/main" id="{D5FF1D69-70A0-7649-B531-44BD1339F8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550" y="1204913"/>
            <a:ext cx="8601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8" name="Picture 3">
            <a:extLst>
              <a:ext uri="{FF2B5EF4-FFF2-40B4-BE49-F238E27FC236}">
                <a16:creationId xmlns:a16="http://schemas.microsoft.com/office/drawing/2014/main" id="{2F8FD845-0CDB-4D40-9AED-6204F857900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124200"/>
            <a:ext cx="8534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1">
            <a:extLst>
              <a:ext uri="{FF2B5EF4-FFF2-40B4-BE49-F238E27FC236}">
                <a16:creationId xmlns:a16="http://schemas.microsoft.com/office/drawing/2014/main" id="{73C95AD7-4BE6-FE43-9B35-4B3D602E90F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8613" y="1135063"/>
            <a:ext cx="18573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8">
            <a:extLst>
              <a:ext uri="{FF2B5EF4-FFF2-40B4-BE49-F238E27FC236}">
                <a16:creationId xmlns:a16="http://schemas.microsoft.com/office/drawing/2014/main" id="{6D69A111-4D34-8249-8F92-105A39FBAC0A}"/>
              </a:ext>
            </a:extLst>
          </p:cNvPr>
          <p:cNvSpPr>
            <a:spLocks noChangeArrowheads="1"/>
          </p:cNvSpPr>
          <p:nvPr/>
        </p:nvSpPr>
        <p:spPr bwMode="auto">
          <a:xfrm rot="10800000">
            <a:off x="1752600" y="1066800"/>
            <a:ext cx="685800" cy="495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12" name="Oval 8">
            <a:extLst>
              <a:ext uri="{FF2B5EF4-FFF2-40B4-BE49-F238E27FC236}">
                <a16:creationId xmlns:a16="http://schemas.microsoft.com/office/drawing/2014/main" id="{C371B344-CAAE-514C-963B-73B2168D44CB}"/>
              </a:ext>
            </a:extLst>
          </p:cNvPr>
          <p:cNvSpPr>
            <a:spLocks noChangeArrowheads="1"/>
          </p:cNvSpPr>
          <p:nvPr/>
        </p:nvSpPr>
        <p:spPr bwMode="auto">
          <a:xfrm rot="10800000">
            <a:off x="152400" y="1066800"/>
            <a:ext cx="685800" cy="495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92276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8">
            <a:extLst>
              <a:ext uri="{FF2B5EF4-FFF2-40B4-BE49-F238E27FC236}">
                <a16:creationId xmlns:a16="http://schemas.microsoft.com/office/drawing/2014/main" id="{5C1168CF-3381-794F-B555-A4FA13529F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550" y="1204913"/>
            <a:ext cx="8601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3">
            <a:extLst>
              <a:ext uri="{FF2B5EF4-FFF2-40B4-BE49-F238E27FC236}">
                <a16:creationId xmlns:a16="http://schemas.microsoft.com/office/drawing/2014/main" id="{80E0313B-3735-0E4A-9D55-521A038509F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124200"/>
            <a:ext cx="8534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8">
            <a:extLst>
              <a:ext uri="{FF2B5EF4-FFF2-40B4-BE49-F238E27FC236}">
                <a16:creationId xmlns:a16="http://schemas.microsoft.com/office/drawing/2014/main" id="{B969E8E0-AFF3-384D-AF8D-3C5059CB3C6E}"/>
              </a:ext>
            </a:extLst>
          </p:cNvPr>
          <p:cNvSpPr>
            <a:spLocks noChangeArrowheads="1"/>
          </p:cNvSpPr>
          <p:nvPr/>
        </p:nvSpPr>
        <p:spPr bwMode="auto">
          <a:xfrm rot="10800000">
            <a:off x="685800" y="2286000"/>
            <a:ext cx="609600" cy="461963"/>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793702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3">
            <a:extLst>
              <a:ext uri="{FF2B5EF4-FFF2-40B4-BE49-F238E27FC236}">
                <a16:creationId xmlns:a16="http://schemas.microsoft.com/office/drawing/2014/main" id="{2D9693C1-C693-5845-8663-6EC0235E4D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914400"/>
            <a:ext cx="19462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8">
            <a:extLst>
              <a:ext uri="{FF2B5EF4-FFF2-40B4-BE49-F238E27FC236}">
                <a16:creationId xmlns:a16="http://schemas.microsoft.com/office/drawing/2014/main" id="{673A5F1E-3866-F74A-ADC4-5BFA29E1028E}"/>
              </a:ext>
            </a:extLst>
          </p:cNvPr>
          <p:cNvSpPr>
            <a:spLocks noChangeArrowheads="1"/>
          </p:cNvSpPr>
          <p:nvPr/>
        </p:nvSpPr>
        <p:spPr bwMode="auto">
          <a:xfrm rot="10800000">
            <a:off x="1849438" y="935038"/>
            <a:ext cx="542925" cy="46355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594867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5">
            <a:extLst>
              <a:ext uri="{FF2B5EF4-FFF2-40B4-BE49-F238E27FC236}">
                <a16:creationId xmlns:a16="http://schemas.microsoft.com/office/drawing/2014/main" id="{8CA39031-94E2-7F42-90EA-00E52C3CC3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56283"/>
            <a:ext cx="9144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7788B41-4B31-C248-8E8A-17733C25EDDA}"/>
              </a:ext>
            </a:extLst>
          </p:cNvPr>
          <p:cNvSpPr/>
          <p:nvPr/>
        </p:nvSpPr>
        <p:spPr>
          <a:xfrm>
            <a:off x="7848600" y="1737320"/>
            <a:ext cx="685800" cy="4376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79045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FC93-7EBA-044A-946D-897611125E24}"/>
              </a:ext>
            </a:extLst>
          </p:cNvPr>
          <p:cNvSpPr>
            <a:spLocks noGrp="1"/>
          </p:cNvSpPr>
          <p:nvPr>
            <p:ph type="title"/>
          </p:nvPr>
        </p:nvSpPr>
        <p:spPr>
          <a:xfrm>
            <a:off x="323850" y="196217"/>
            <a:ext cx="6895678" cy="1200329"/>
          </a:xfrm>
        </p:spPr>
        <p:txBody>
          <a:bodyPr wrap="square" lIns="90000">
            <a:spAutoFit/>
          </a:bodyPr>
          <a:lstStyle/>
          <a:p>
            <a:r>
              <a:rPr lang="fr-FR" sz="4000" dirty="0"/>
              <a:t>Qu'est-ce qu'un Correspondant National du CEPRB?</a:t>
            </a:r>
          </a:p>
        </p:txBody>
      </p:sp>
      <p:sp>
        <p:nvSpPr>
          <p:cNvPr id="4" name="Content Placeholder 2">
            <a:extLst>
              <a:ext uri="{FF2B5EF4-FFF2-40B4-BE49-F238E27FC236}">
                <a16:creationId xmlns:a16="http://schemas.microsoft.com/office/drawing/2014/main" id="{CAA21BCC-BFC1-4345-ADA4-2768FB88B9A2}"/>
              </a:ext>
            </a:extLst>
          </p:cNvPr>
          <p:cNvSpPr txBox="1">
            <a:spLocks/>
          </p:cNvSpPr>
          <p:nvPr/>
        </p:nvSpPr>
        <p:spPr>
          <a:xfrm>
            <a:off x="111919" y="1624052"/>
            <a:ext cx="8991600" cy="5037276"/>
          </a:xfrm>
          <a:prstGeom prst="rect">
            <a:avLst/>
          </a:prstGeom>
          <a:solidFill>
            <a:schemeClr val="bg1"/>
          </a:solidFill>
        </p:spPr>
        <p:txBody>
          <a:bodyPr lIns="9000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fr-FR" sz="2500" dirty="0"/>
              <a:t>Un CN-CEPRB est une personne désignée pour être responsable de la coordination avec le Secrétariat de la CDB concernant le développement et la mise en œuvre du CEPRB et a les fonctions suivantes:</a:t>
            </a:r>
          </a:p>
          <a:p>
            <a:pPr>
              <a:buFont typeface="Wingdings" panose="05000000000000000000" pitchFamily="2" charset="2"/>
              <a:buChar char="§"/>
              <a:defRPr/>
            </a:pPr>
            <a:r>
              <a:rPr lang="fr-FR" sz="2000" dirty="0"/>
              <a:t>Assurer la liaison avec le Secrétariat de la Convention sur la Diversité Biologique sur les aspects techniques de la participation nationale au CEPRB, ainsi que sur</a:t>
            </a:r>
            <a:r>
              <a:rPr lang="fr-FR" sz="2000" dirty="0">
                <a:solidFill>
                  <a:srgbClr val="FF0000"/>
                </a:solidFill>
              </a:rPr>
              <a:t> </a:t>
            </a:r>
            <a:r>
              <a:rPr lang="fr-FR" sz="2000" dirty="0">
                <a:solidFill>
                  <a:srgbClr val="C00000"/>
                </a:solidFill>
              </a:rPr>
              <a:t>les questions pertinentes pour le développement et la mise en œuvre du CEPRB, </a:t>
            </a:r>
          </a:p>
          <a:p>
            <a:pPr>
              <a:buFont typeface="Wingdings" panose="05000000000000000000" pitchFamily="2" charset="2"/>
              <a:buChar char="§"/>
              <a:defRPr/>
            </a:pPr>
            <a:r>
              <a:rPr lang="fr-FR" sz="2000" dirty="0">
                <a:solidFill>
                  <a:srgbClr val="C00000"/>
                </a:solidFill>
              </a:rPr>
              <a:t>Autoriser la publication des informations enregistrées sur le CEPRB, y compris la validation au niveau national des registres pour les rendre accessibles au public via le portail central, </a:t>
            </a:r>
            <a:endParaRPr lang="fr-FR" sz="2000" dirty="0"/>
          </a:p>
          <a:p>
            <a:pPr>
              <a:defRPr/>
            </a:pPr>
            <a:r>
              <a:rPr lang="fr-FR" sz="2000" dirty="0"/>
              <a:t>Faciliter la mise en place d'un réseau de partenariats multisectoriels et de participants, le cas échéant, à la mise en œuvre du processus d'enregistrement des informations nationales sur le CEPRB, </a:t>
            </a:r>
          </a:p>
          <a:p>
            <a:pPr>
              <a:defRPr/>
            </a:pPr>
            <a:r>
              <a:rPr lang="fr-FR" sz="2000" dirty="0"/>
              <a:t>Enregistrer les UNA de son pays sur le CEPRB (le cas échéant).</a:t>
            </a:r>
          </a:p>
        </p:txBody>
      </p:sp>
      <p:sp>
        <p:nvSpPr>
          <p:cNvPr id="28676" name="Content Placeholder 2">
            <a:extLst>
              <a:ext uri="{FF2B5EF4-FFF2-40B4-BE49-F238E27FC236}">
                <a16:creationId xmlns:a16="http://schemas.microsoft.com/office/drawing/2014/main" id="{F31BA4A7-E87C-0A4B-B8BB-DEB4909A99E5}"/>
              </a:ext>
            </a:extLst>
          </p:cNvPr>
          <p:cNvSpPr txBox="1">
            <a:spLocks noChangeArrowheads="1"/>
          </p:cNvSpPr>
          <p:nvPr/>
        </p:nvSpPr>
        <p:spPr bwMode="auto">
          <a:xfrm>
            <a:off x="3867150" y="1191759"/>
            <a:ext cx="4953000" cy="409575"/>
          </a:xfrm>
          <a:prstGeom prst="rect">
            <a:avLst/>
          </a:prstGeom>
          <a:solidFill>
            <a:schemeClr val="bg1"/>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fr-FR" altLang="en-US" sz="2000" dirty="0">
                <a:solidFill>
                  <a:srgbClr val="C00000"/>
                </a:solidFill>
              </a:rPr>
              <a:t>Annexe D de la décision BS/I-3 de la CP-RP. </a:t>
            </a:r>
          </a:p>
        </p:txBody>
      </p:sp>
    </p:spTree>
    <p:extLst>
      <p:ext uri="{BB962C8B-B14F-4D97-AF65-F5344CB8AC3E}">
        <p14:creationId xmlns:p14="http://schemas.microsoft.com/office/powerpoint/2010/main" val="3847411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a:extLst>
              <a:ext uri="{FF2B5EF4-FFF2-40B4-BE49-F238E27FC236}">
                <a16:creationId xmlns:a16="http://schemas.microsoft.com/office/drawing/2014/main" id="{FF9095FE-3F22-7248-95F7-D4C8F144AE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6" y="1412776"/>
            <a:ext cx="9144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12F86BD-0AC0-7F46-A62C-095F1140643F}"/>
              </a:ext>
            </a:extLst>
          </p:cNvPr>
          <p:cNvSpPr/>
          <p:nvPr/>
        </p:nvSpPr>
        <p:spPr>
          <a:xfrm>
            <a:off x="7700966" y="1717576"/>
            <a:ext cx="685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25525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3">
            <a:extLst>
              <a:ext uri="{FF2B5EF4-FFF2-40B4-BE49-F238E27FC236}">
                <a16:creationId xmlns:a16="http://schemas.microsoft.com/office/drawing/2014/main" id="{1325E893-4B36-6E47-9E3A-51E41E4BF5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3" y="1412776"/>
            <a:ext cx="9144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5756DE1-D587-8B45-B4DA-4C147C3F1812}"/>
              </a:ext>
            </a:extLst>
          </p:cNvPr>
          <p:cNvSpPr/>
          <p:nvPr/>
        </p:nvSpPr>
        <p:spPr>
          <a:xfrm>
            <a:off x="32353" y="2174776"/>
            <a:ext cx="34290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3077465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
            <a:extLst>
              <a:ext uri="{FF2B5EF4-FFF2-40B4-BE49-F238E27FC236}">
                <a16:creationId xmlns:a16="http://schemas.microsoft.com/office/drawing/2014/main" id="{E6FF2E13-281F-3145-9015-9A42F1432F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38" y="1412776"/>
            <a:ext cx="9144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3C6B3D-B3BE-F14C-B26A-CA5326A2D519}"/>
              </a:ext>
            </a:extLst>
          </p:cNvPr>
          <p:cNvSpPr/>
          <p:nvPr/>
        </p:nvSpPr>
        <p:spPr>
          <a:xfrm>
            <a:off x="1222050" y="1793776"/>
            <a:ext cx="963612"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024711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3">
            <a:extLst>
              <a:ext uri="{FF2B5EF4-FFF2-40B4-BE49-F238E27FC236}">
                <a16:creationId xmlns:a16="http://schemas.microsoft.com/office/drawing/2014/main" id="{6A31A01E-93C2-FE43-92EE-97824FCA25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412776"/>
            <a:ext cx="9144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8">
            <a:extLst>
              <a:ext uri="{FF2B5EF4-FFF2-40B4-BE49-F238E27FC236}">
                <a16:creationId xmlns:a16="http://schemas.microsoft.com/office/drawing/2014/main" id="{EF6FE279-50C4-9A46-AB0B-C9E64F535C97}"/>
              </a:ext>
            </a:extLst>
          </p:cNvPr>
          <p:cNvSpPr>
            <a:spLocks noChangeArrowheads="1"/>
          </p:cNvSpPr>
          <p:nvPr/>
        </p:nvSpPr>
        <p:spPr bwMode="auto">
          <a:xfrm>
            <a:off x="26988" y="3722589"/>
            <a:ext cx="1447800" cy="3048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077925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a:extLst>
              <a:ext uri="{FF2B5EF4-FFF2-40B4-BE49-F238E27FC236}">
                <a16:creationId xmlns:a16="http://schemas.microsoft.com/office/drawing/2014/main" id="{3A41C920-EAE9-E643-9BA5-8BFB46710F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6" y="1124744"/>
            <a:ext cx="91440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0C22CD8-35BD-AA4F-8B9E-F5934F7E2207}"/>
              </a:ext>
            </a:extLst>
          </p:cNvPr>
          <p:cNvSpPr/>
          <p:nvPr/>
        </p:nvSpPr>
        <p:spPr>
          <a:xfrm>
            <a:off x="2130354" y="1505744"/>
            <a:ext cx="838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7680877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a:extLst>
              <a:ext uri="{FF2B5EF4-FFF2-40B4-BE49-F238E27FC236}">
                <a16:creationId xmlns:a16="http://schemas.microsoft.com/office/drawing/2014/main" id="{3AC1AC87-E551-1741-B3F5-4A2E5F499D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77" y="1430337"/>
            <a:ext cx="91440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22C04D9-63DD-EA43-9CA5-992F3A421A00}"/>
              </a:ext>
            </a:extLst>
          </p:cNvPr>
          <p:cNvSpPr/>
          <p:nvPr/>
        </p:nvSpPr>
        <p:spPr>
          <a:xfrm>
            <a:off x="3524977" y="1887537"/>
            <a:ext cx="8382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9667001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a:extLst>
              <a:ext uri="{FF2B5EF4-FFF2-40B4-BE49-F238E27FC236}">
                <a16:creationId xmlns:a16="http://schemas.microsoft.com/office/drawing/2014/main" id="{7B779BA8-3AE9-3D4C-BAEB-831A82E103E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 y="1340768"/>
            <a:ext cx="91440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0810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6">
            <a:extLst>
              <a:ext uri="{FF2B5EF4-FFF2-40B4-BE49-F238E27FC236}">
                <a16:creationId xmlns:a16="http://schemas.microsoft.com/office/drawing/2014/main" id="{AC33F47C-2DBA-F747-ABD2-8C812EB899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48680"/>
            <a:ext cx="9144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BE6D5EC-79F7-0341-A31D-351262801CBD}"/>
              </a:ext>
            </a:extLst>
          </p:cNvPr>
          <p:cNvSpPr/>
          <p:nvPr/>
        </p:nvSpPr>
        <p:spPr>
          <a:xfrm>
            <a:off x="381000" y="1929805"/>
            <a:ext cx="228600" cy="185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3060971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
            <a:extLst>
              <a:ext uri="{FF2B5EF4-FFF2-40B4-BE49-F238E27FC236}">
                <a16:creationId xmlns:a16="http://schemas.microsoft.com/office/drawing/2014/main" id="{2731A9C9-D430-6047-83C7-F37305C70A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77" y="1343025"/>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6442FBB-5179-6D47-876F-2ACFE9888E4B}"/>
              </a:ext>
            </a:extLst>
          </p:cNvPr>
          <p:cNvSpPr/>
          <p:nvPr/>
        </p:nvSpPr>
        <p:spPr>
          <a:xfrm>
            <a:off x="8096977" y="2370138"/>
            <a:ext cx="838200" cy="4206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299700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a:extLst>
              <a:ext uri="{FF2B5EF4-FFF2-40B4-BE49-F238E27FC236}">
                <a16:creationId xmlns:a16="http://schemas.microsoft.com/office/drawing/2014/main" id="{CDDEDA45-6664-DE4E-9868-6A80C82DF98D}"/>
              </a:ext>
            </a:extLst>
          </p:cNvPr>
          <p:cNvSpPr>
            <a:spLocks noGrp="1" noChangeArrowheads="1"/>
          </p:cNvSpPr>
          <p:nvPr>
            <p:ph type="title"/>
          </p:nvPr>
        </p:nvSpPr>
        <p:spPr>
          <a:xfrm>
            <a:off x="395536" y="1390650"/>
            <a:ext cx="8424936" cy="1143000"/>
          </a:xfrm>
        </p:spPr>
        <p:txBody>
          <a:bodyPr/>
          <a:lstStyle/>
          <a:p>
            <a:endParaRPr lang="en-US" altLang="en-US"/>
          </a:p>
        </p:txBody>
      </p:sp>
      <p:pic>
        <p:nvPicPr>
          <p:cNvPr id="112642" name="Picture 3">
            <a:extLst>
              <a:ext uri="{FF2B5EF4-FFF2-40B4-BE49-F238E27FC236}">
                <a16:creationId xmlns:a16="http://schemas.microsoft.com/office/drawing/2014/main" id="{C9969FE6-89E4-6C45-A213-0E8D590105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43025"/>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4180299-9330-8E43-8C11-CCA32E0AAD40}"/>
              </a:ext>
            </a:extLst>
          </p:cNvPr>
          <p:cNvSpPr/>
          <p:nvPr/>
        </p:nvSpPr>
        <p:spPr>
          <a:xfrm>
            <a:off x="165100" y="1695450"/>
            <a:ext cx="34163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155F0FE0-7B6B-C34C-A159-9E4E32C15290}"/>
              </a:ext>
            </a:extLst>
          </p:cNvPr>
          <p:cNvSpPr/>
          <p:nvPr/>
        </p:nvSpPr>
        <p:spPr>
          <a:xfrm>
            <a:off x="3670300" y="1714500"/>
            <a:ext cx="1206500" cy="285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26678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51C4-E6D6-D043-A6C8-58B5B18F4B15}"/>
              </a:ext>
            </a:extLst>
          </p:cNvPr>
          <p:cNvSpPr>
            <a:spLocks noGrp="1"/>
          </p:cNvSpPr>
          <p:nvPr>
            <p:ph type="title"/>
          </p:nvPr>
        </p:nvSpPr>
        <p:spPr>
          <a:xfrm>
            <a:off x="539552" y="35954"/>
            <a:ext cx="6895678" cy="1325563"/>
          </a:xfrm>
        </p:spPr>
        <p:txBody>
          <a:bodyPr wrap="square" lIns="90000">
            <a:spAutoFit/>
          </a:bodyPr>
          <a:lstStyle/>
          <a:p>
            <a:r>
              <a:rPr lang="fr-FR" dirty="0"/>
              <a:t>Comment un pays désigne-t-il un CN du CEPRB?</a:t>
            </a:r>
            <a:endParaRPr lang="en-US" dirty="0"/>
          </a:p>
        </p:txBody>
      </p:sp>
      <p:sp>
        <p:nvSpPr>
          <p:cNvPr id="24580" name="Content Placeholder 2">
            <a:extLst>
              <a:ext uri="{FF2B5EF4-FFF2-40B4-BE49-F238E27FC236}">
                <a16:creationId xmlns:a16="http://schemas.microsoft.com/office/drawing/2014/main" id="{AB886602-7BBE-CE4B-BA8E-4490EAD62844}"/>
              </a:ext>
            </a:extLst>
          </p:cNvPr>
          <p:cNvSpPr txBox="1">
            <a:spLocks noChangeArrowheads="1"/>
          </p:cNvSpPr>
          <p:nvPr/>
        </p:nvSpPr>
        <p:spPr bwMode="auto">
          <a:xfrm>
            <a:off x="76200" y="1570038"/>
            <a:ext cx="8991600" cy="4722812"/>
          </a:xfrm>
          <a:prstGeom prst="rect">
            <a:avLst/>
          </a:prstGeom>
          <a:solidFill>
            <a:schemeClr val="bg1"/>
          </a:solidFill>
          <a:ln>
            <a:noFill/>
          </a:ln>
        </p:spPr>
        <p:txBody>
          <a:bodyPr lIns="9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defRPr/>
            </a:pPr>
            <a:r>
              <a:rPr lang="fr-FR" sz="2400" i="1" dirty="0">
                <a:latin typeface="Arial" panose="020B0604020202020204" pitchFamily="34" charset="0"/>
              </a:rPr>
              <a:t>Le CN du CEPRB est désigné par une communication écrite officielle adressée au Secrétaire exécutif de la Convention sur la Diversité Biologique par les autorités compétentes du pays.</a:t>
            </a:r>
            <a:endParaRPr lang="en-US" sz="2400" i="1" dirty="0">
              <a:latin typeface="Arial" panose="020B0604020202020204" pitchFamily="34" charset="0"/>
            </a:endParaRPr>
          </a:p>
          <a:p>
            <a:pPr>
              <a:buFont typeface="Arial" panose="020B0604020202020204" pitchFamily="34" charset="0"/>
              <a:buNone/>
              <a:defRPr/>
            </a:pPr>
            <a:r>
              <a:rPr lang="fr-FR" sz="2400" i="1" dirty="0">
                <a:latin typeface="Arial" panose="020B0604020202020204" pitchFamily="34" charset="0"/>
              </a:rPr>
              <a:t>Celles-ci (les autorités compétentes) comprennent:</a:t>
            </a:r>
            <a:endParaRPr lang="en-US" sz="2400" i="1" dirty="0">
              <a:latin typeface="Arial" panose="020B0604020202020204" pitchFamily="34" charset="0"/>
            </a:endParaRPr>
          </a:p>
          <a:p>
            <a:pPr marL="342900" indent="-342900">
              <a:buFont typeface="Wingdings" pitchFamily="2" charset="2"/>
              <a:buChar char="Ø"/>
              <a:defRPr/>
            </a:pPr>
            <a:r>
              <a:rPr lang="fr-FR" sz="2400" i="1" dirty="0">
                <a:latin typeface="Arial" panose="020B0604020202020204" pitchFamily="34" charset="0"/>
              </a:rPr>
              <a:t>le Gouvernement du pays,</a:t>
            </a:r>
            <a:endParaRPr lang="en-US" sz="2400" i="1" dirty="0">
              <a:latin typeface="Arial" panose="020B0604020202020204" pitchFamily="34" charset="0"/>
            </a:endParaRPr>
          </a:p>
          <a:p>
            <a:pPr marL="342900" indent="-342900">
              <a:buFont typeface="Wingdings" pitchFamily="2" charset="2"/>
              <a:buChar char="Ø"/>
              <a:defRPr/>
            </a:pPr>
            <a:r>
              <a:rPr lang="fr-FR" sz="2400" i="1" dirty="0">
                <a:latin typeface="Arial" panose="020B0604020202020204" pitchFamily="34" charset="0"/>
              </a:rPr>
              <a:t>le Correspondant de la Convention sur la diversité biologique,</a:t>
            </a:r>
            <a:endParaRPr lang="en-US" sz="2400" i="1" dirty="0">
              <a:latin typeface="Arial" panose="020B0604020202020204" pitchFamily="34" charset="0"/>
            </a:endParaRPr>
          </a:p>
          <a:p>
            <a:pPr marL="342900" indent="-342900">
              <a:buFont typeface="Wingdings" pitchFamily="2" charset="2"/>
              <a:buChar char="Ø"/>
              <a:defRPr/>
            </a:pPr>
            <a:r>
              <a:rPr lang="fr-FR" sz="2400" i="1" dirty="0">
                <a:latin typeface="Arial" panose="020B0604020202020204" pitchFamily="34" charset="0"/>
              </a:rPr>
              <a:t>le Correspondant du Protocole de Cartagena sur la prévention des risques biotechnologiques,</a:t>
            </a:r>
            <a:endParaRPr lang="en-US" sz="2400" i="1" dirty="0">
              <a:latin typeface="Arial" panose="020B0604020202020204" pitchFamily="34" charset="0"/>
            </a:endParaRPr>
          </a:p>
          <a:p>
            <a:pPr>
              <a:buFont typeface="Arial" panose="020B0604020202020204" pitchFamily="34" charset="0"/>
              <a:buNone/>
              <a:defRPr/>
            </a:pPr>
            <a:r>
              <a:rPr lang="fr-FR" sz="2400" i="1" dirty="0">
                <a:latin typeface="Arial" panose="020B0604020202020204" pitchFamily="34" charset="0"/>
              </a:rPr>
              <a:t>Sur la base de cette communication officielle, le Secrétariat inscrit le CN du CEPRB et lui donne les informations d'identification pour enregistrer les informations nationales et gérer les utilisateurs nationaux autorisés (UNA).</a:t>
            </a:r>
            <a:endParaRPr lang="en-US" sz="2400" i="1" dirty="0">
              <a:latin typeface="Arial" panose="020B0604020202020204" pitchFamily="34" charset="0"/>
            </a:endParaRPr>
          </a:p>
        </p:txBody>
      </p:sp>
    </p:spTree>
    <p:extLst>
      <p:ext uri="{BB962C8B-B14F-4D97-AF65-F5344CB8AC3E}">
        <p14:creationId xmlns:p14="http://schemas.microsoft.com/office/powerpoint/2010/main" val="13642137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a:extLst>
              <a:ext uri="{FF2B5EF4-FFF2-40B4-BE49-F238E27FC236}">
                <a16:creationId xmlns:a16="http://schemas.microsoft.com/office/drawing/2014/main" id="{C0184515-F24E-484E-A78F-F01CC2BE9C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59" y="1343025"/>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015DE3E-BE8C-A148-B0DB-2D1B6AD5A0E5}"/>
              </a:ext>
            </a:extLst>
          </p:cNvPr>
          <p:cNvSpPr/>
          <p:nvPr/>
        </p:nvSpPr>
        <p:spPr>
          <a:xfrm>
            <a:off x="8255259" y="1647825"/>
            <a:ext cx="762000" cy="344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3552765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3">
            <a:extLst>
              <a:ext uri="{FF2B5EF4-FFF2-40B4-BE49-F238E27FC236}">
                <a16:creationId xmlns:a16="http://schemas.microsoft.com/office/drawing/2014/main" id="{265E91E2-9100-584B-9658-54CE8B23A7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52475"/>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Oval 4">
            <a:extLst>
              <a:ext uri="{FF2B5EF4-FFF2-40B4-BE49-F238E27FC236}">
                <a16:creationId xmlns:a16="http://schemas.microsoft.com/office/drawing/2014/main" id="{92136BE7-7EDE-2D48-AB63-5F27E4613BDC}"/>
              </a:ext>
            </a:extLst>
          </p:cNvPr>
          <p:cNvSpPr>
            <a:spLocks noChangeArrowheads="1"/>
          </p:cNvSpPr>
          <p:nvPr/>
        </p:nvSpPr>
        <p:spPr bwMode="auto">
          <a:xfrm>
            <a:off x="8009656" y="1152524"/>
            <a:ext cx="666800" cy="26025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116739" name="Picture 11">
            <a:extLst>
              <a:ext uri="{FF2B5EF4-FFF2-40B4-BE49-F238E27FC236}">
                <a16:creationId xmlns:a16="http://schemas.microsoft.com/office/drawing/2014/main" id="{750B61A9-70AB-9945-AD82-14C0A9411D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0" y="1304925"/>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54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a:extLst>
              <a:ext uri="{FF2B5EF4-FFF2-40B4-BE49-F238E27FC236}">
                <a16:creationId xmlns:a16="http://schemas.microsoft.com/office/drawing/2014/main" id="{7436147F-FAD0-F246-BD3A-A08C4E60C9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1824038"/>
            <a:ext cx="9144000"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BE76AEB-F6F3-E24E-8225-CDACEEF549FB}"/>
              </a:ext>
            </a:extLst>
          </p:cNvPr>
          <p:cNvSpPr>
            <a:spLocks noGrp="1"/>
          </p:cNvSpPr>
          <p:nvPr>
            <p:ph type="title"/>
          </p:nvPr>
        </p:nvSpPr>
        <p:spPr>
          <a:xfrm>
            <a:off x="628650" y="365125"/>
            <a:ext cx="6480000" cy="1325563"/>
          </a:xfrm>
        </p:spPr>
        <p:txBody>
          <a:bodyPr>
            <a:spAutoFit/>
          </a:bodyPr>
          <a:lstStyle/>
          <a:p>
            <a:r>
              <a:rPr lang="fr-FR" dirty="0"/>
              <a:t>Changements dans les Formats Communs</a:t>
            </a:r>
          </a:p>
        </p:txBody>
      </p:sp>
    </p:spTree>
    <p:extLst>
      <p:ext uri="{BB962C8B-B14F-4D97-AF65-F5344CB8AC3E}">
        <p14:creationId xmlns:p14="http://schemas.microsoft.com/office/powerpoint/2010/main" val="31018927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1">
            <a:extLst>
              <a:ext uri="{FF2B5EF4-FFF2-40B4-BE49-F238E27FC236}">
                <a16:creationId xmlns:a16="http://schemas.microsoft.com/office/drawing/2014/main" id="{6F41F7D1-073A-A24A-9770-A8E9B7946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6924" y="1412776"/>
            <a:ext cx="9050152"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Oval 4">
            <a:extLst>
              <a:ext uri="{FF2B5EF4-FFF2-40B4-BE49-F238E27FC236}">
                <a16:creationId xmlns:a16="http://schemas.microsoft.com/office/drawing/2014/main" id="{258A28FC-E7F3-3045-9EC1-BB6507F3B5E4}"/>
              </a:ext>
            </a:extLst>
          </p:cNvPr>
          <p:cNvSpPr>
            <a:spLocks noChangeArrowheads="1"/>
          </p:cNvSpPr>
          <p:nvPr/>
        </p:nvSpPr>
        <p:spPr bwMode="auto">
          <a:xfrm>
            <a:off x="436563" y="4364085"/>
            <a:ext cx="3962400" cy="32385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109572" name="Picture 11">
            <a:extLst>
              <a:ext uri="{FF2B5EF4-FFF2-40B4-BE49-F238E27FC236}">
                <a16:creationId xmlns:a16="http://schemas.microsoft.com/office/drawing/2014/main" id="{164E1DD4-2537-5C40-B2B4-D8480452B42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4124007">
            <a:off x="4501357" y="4191841"/>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089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3">
            <a:extLst>
              <a:ext uri="{FF2B5EF4-FFF2-40B4-BE49-F238E27FC236}">
                <a16:creationId xmlns:a16="http://schemas.microsoft.com/office/drawing/2014/main" id="{CE5FA0C0-0998-BA48-AEE9-DB33B40BAF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41362"/>
            <a:ext cx="91440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9A73E28-8F95-2C45-AD18-802C8F94B0A3}"/>
              </a:ext>
            </a:extLst>
          </p:cNvPr>
          <p:cNvSpPr/>
          <p:nvPr/>
        </p:nvSpPr>
        <p:spPr>
          <a:xfrm>
            <a:off x="152400" y="1871662"/>
            <a:ext cx="8915400" cy="3670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422119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a:extLst>
              <a:ext uri="{FF2B5EF4-FFF2-40B4-BE49-F238E27FC236}">
                <a16:creationId xmlns:a16="http://schemas.microsoft.com/office/drawing/2014/main" id="{80540B35-448F-1649-96CE-6C27D9E87F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438" y="0"/>
            <a:ext cx="7985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69A5196-044C-9044-AB32-24FA8A01672F}"/>
              </a:ext>
            </a:extLst>
          </p:cNvPr>
          <p:cNvSpPr/>
          <p:nvPr/>
        </p:nvSpPr>
        <p:spPr>
          <a:xfrm>
            <a:off x="381000" y="76200"/>
            <a:ext cx="83820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C1C06242-C79D-9F4E-A614-5FD8B73D9606}"/>
              </a:ext>
            </a:extLst>
          </p:cNvPr>
          <p:cNvSpPr/>
          <p:nvPr/>
        </p:nvSpPr>
        <p:spPr>
          <a:xfrm>
            <a:off x="381000" y="1524000"/>
            <a:ext cx="8382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8" name="Picture 11">
            <a:extLst>
              <a:ext uri="{FF2B5EF4-FFF2-40B4-BE49-F238E27FC236}">
                <a16:creationId xmlns:a16="http://schemas.microsoft.com/office/drawing/2014/main" id="{99B11E03-B159-0F42-8548-22A75FF5B2C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7475993">
            <a:off x="8601870" y="-19844"/>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157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E10134-E155-6545-ABAC-33F4F6513E4F}"/>
              </a:ext>
            </a:extLst>
          </p:cNvPr>
          <p:cNvSpPr>
            <a:spLocks noGrp="1"/>
          </p:cNvSpPr>
          <p:nvPr>
            <p:ph type="title"/>
          </p:nvPr>
        </p:nvSpPr>
        <p:spPr>
          <a:xfrm>
            <a:off x="1332000" y="2204864"/>
            <a:ext cx="6480000" cy="1325563"/>
          </a:xfrm>
          <a:ln>
            <a:solidFill>
              <a:schemeClr val="accent4"/>
            </a:solidFill>
          </a:ln>
        </p:spPr>
        <p:txBody>
          <a:bodyPr/>
          <a:lstStyle/>
          <a:p>
            <a:r>
              <a:rPr lang="en-GB" altLang="en-US" dirty="0"/>
              <a:t>Merci pour </a:t>
            </a:r>
            <a:r>
              <a:rPr lang="en-GB" altLang="en-US" dirty="0" err="1"/>
              <a:t>votre</a:t>
            </a:r>
            <a:r>
              <a:rPr lang="en-GB" altLang="en-US" dirty="0"/>
              <a:t> attention</a:t>
            </a:r>
            <a:endParaRPr lang="en-US" dirty="0"/>
          </a:p>
        </p:txBody>
      </p:sp>
      <p:sp>
        <p:nvSpPr>
          <p:cNvPr id="41986" name="Rectangle 3"/>
          <p:cNvSpPr>
            <a:spLocks noGrp="1" noChangeArrowheads="1"/>
          </p:cNvSpPr>
          <p:nvPr>
            <p:ph type="body" sz="quarter" idx="13"/>
          </p:nvPr>
        </p:nvSpPr>
        <p:spPr>
          <a:xfrm>
            <a:off x="2052117" y="4005064"/>
            <a:ext cx="5039766" cy="1656184"/>
          </a:xfrm>
          <a:ln>
            <a:solidFill>
              <a:schemeClr val="accent4"/>
            </a:solidFill>
            <a:miter lim="800000"/>
            <a:headEnd/>
            <a:tailEnd/>
          </a:ln>
        </p:spPr>
        <p:txBody>
          <a:bodyPr>
            <a:normAutofit fontScale="32500" lnSpcReduction="20000"/>
          </a:bodyPr>
          <a:lstStyle/>
          <a:p>
            <a:endParaRPr lang="en-GB" altLang="en-US" dirty="0"/>
          </a:p>
          <a:p>
            <a:r>
              <a:rPr lang="en-GB" altLang="en-US" sz="9600" dirty="0"/>
              <a:t> </a:t>
            </a:r>
            <a:r>
              <a:rPr lang="en-US" sz="9600" dirty="0"/>
              <a:t>Pour plus </a:t>
            </a:r>
            <a:r>
              <a:rPr lang="en-US" sz="9600" dirty="0" err="1"/>
              <a:t>d’information</a:t>
            </a:r>
            <a:r>
              <a:rPr lang="en-US" sz="9600" dirty="0"/>
              <a:t>:</a:t>
            </a:r>
          </a:p>
          <a:p>
            <a:r>
              <a:rPr lang="en-PH" sz="9600" dirty="0">
                <a:hlinkClick r:id="rId3"/>
              </a:rPr>
              <a:t>emmanuel.adonsou@un.org</a:t>
            </a:r>
            <a:endParaRPr lang="en-PH" sz="9600" dirty="0"/>
          </a:p>
          <a:p>
            <a:r>
              <a:rPr lang="en-GB" altLang="en-US" sz="9500" dirty="0">
                <a:hlinkClick r:id="rId4"/>
              </a:rPr>
              <a:t>shaban.magili@un.org</a:t>
            </a:r>
            <a:r>
              <a:rPr lang="en-GB" altLang="en-US" sz="9500" dirty="0"/>
              <a:t>  </a:t>
            </a:r>
          </a:p>
        </p:txBody>
      </p:sp>
    </p:spTree>
    <p:extLst>
      <p:ext uri="{BB962C8B-B14F-4D97-AF65-F5344CB8AC3E}">
        <p14:creationId xmlns:p14="http://schemas.microsoft.com/office/powerpoint/2010/main" val="159426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18CD-98DB-824E-A865-1D30E75C6719}"/>
              </a:ext>
            </a:extLst>
          </p:cNvPr>
          <p:cNvSpPr>
            <a:spLocks noGrp="1"/>
          </p:cNvSpPr>
          <p:nvPr>
            <p:ph type="title"/>
          </p:nvPr>
        </p:nvSpPr>
        <p:spPr>
          <a:xfrm>
            <a:off x="628650" y="365125"/>
            <a:ext cx="6480000" cy="1325563"/>
          </a:xfrm>
        </p:spPr>
        <p:txBody>
          <a:bodyPr lIns="90000">
            <a:spAutoFit/>
          </a:bodyPr>
          <a:lstStyle/>
          <a:p>
            <a:r>
              <a:rPr lang="fr-FR" dirty="0"/>
              <a:t>Qu'est-ce qu'un utilisateur national autorisé (UNA)?</a:t>
            </a:r>
            <a:endParaRPr lang="en-US" dirty="0"/>
          </a:p>
        </p:txBody>
      </p:sp>
      <p:sp>
        <p:nvSpPr>
          <p:cNvPr id="32771" name="Content Placeholder 2">
            <a:extLst>
              <a:ext uri="{FF2B5EF4-FFF2-40B4-BE49-F238E27FC236}">
                <a16:creationId xmlns:a16="http://schemas.microsoft.com/office/drawing/2014/main" id="{2EF8A4FB-A299-E54D-A8F6-27935B6A6CBD}"/>
              </a:ext>
            </a:extLst>
          </p:cNvPr>
          <p:cNvSpPr txBox="1">
            <a:spLocks noChangeArrowheads="1"/>
          </p:cNvSpPr>
          <p:nvPr/>
        </p:nvSpPr>
        <p:spPr bwMode="auto">
          <a:xfrm>
            <a:off x="628650" y="1628800"/>
            <a:ext cx="78867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Wingdings" pitchFamily="2" charset="2"/>
              <a:buChar char="§"/>
            </a:pPr>
            <a:r>
              <a:rPr lang="fr-FR" altLang="ar-TN" sz="2400" i="1" dirty="0">
                <a:latin typeface="Arial" panose="020B0604020202020204" pitchFamily="34" charset="0"/>
              </a:rPr>
              <a:t>Un UNA est une personne, enregistrée sur le site Web du CEPRB par un CN du CEPRB, qui, dans le contexte de son pays, coopérera à l'enregistrement des dossiers nationaux dans le CEPRB.</a:t>
            </a:r>
            <a:endParaRPr lang="en-US" altLang="ar-TN" sz="2400" i="1" dirty="0">
              <a:latin typeface="Arial" panose="020B0604020202020204" pitchFamily="34" charset="0"/>
            </a:endParaRPr>
          </a:p>
          <a:p>
            <a:pPr>
              <a:buFont typeface="Wingdings" pitchFamily="2" charset="2"/>
              <a:buChar char="§"/>
            </a:pPr>
            <a:r>
              <a:rPr lang="fr-FR" altLang="ar-TN" sz="2400" i="1" dirty="0">
                <a:latin typeface="Arial" panose="020B0604020202020204" pitchFamily="34" charset="0"/>
              </a:rPr>
              <a:t>Il / Elle travaille en coordination avec le Correspondant National et peut saisir et enregistrer des dossiers nationaux sur le CEPRB, mais ces dossiers ne seront publiés qu'après validation et approbation par le CN du CEPRB.</a:t>
            </a:r>
            <a:endParaRPr lang="en-US" altLang="ar-TN" sz="2400" i="1" dirty="0">
              <a:latin typeface="Arial" panose="020B0604020202020204" pitchFamily="34" charset="0"/>
            </a:endParaRPr>
          </a:p>
          <a:p>
            <a:pPr>
              <a:buFont typeface="Wingdings" pitchFamily="2" charset="2"/>
              <a:buChar char="§"/>
            </a:pPr>
            <a:r>
              <a:rPr lang="fr-FR" altLang="ar-TN" sz="2400" i="1" dirty="0">
                <a:latin typeface="Arial" panose="020B0604020202020204" pitchFamily="34" charset="0"/>
              </a:rPr>
              <a:t>Le CN du CEPRB d’un pays peut désigner autant d'UNA que nécessaire.</a:t>
            </a:r>
            <a:endParaRPr lang="en-US" altLang="ar-TN" sz="2400" i="1" dirty="0">
              <a:latin typeface="Arial" panose="020B0604020202020204" pitchFamily="34" charset="0"/>
            </a:endParaRPr>
          </a:p>
        </p:txBody>
      </p:sp>
    </p:spTree>
    <p:extLst>
      <p:ext uri="{BB962C8B-B14F-4D97-AF65-F5344CB8AC3E}">
        <p14:creationId xmlns:p14="http://schemas.microsoft.com/office/powerpoint/2010/main" val="33095933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0F0AAE93-00AE-5344-AF25-247DF0C96CC8}" vid="{B65551D1-4A6A-3948-BC7A-C9E919A59082}"/>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26</TotalTime>
  <Words>4680</Words>
  <Application>Microsoft Macintosh PowerPoint</Application>
  <PresentationFormat>Affichage à l'écran (4:3)</PresentationFormat>
  <Paragraphs>370</Paragraphs>
  <Slides>86</Slides>
  <Notes>86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86</vt:i4>
      </vt:variant>
    </vt:vector>
  </HeadingPairs>
  <TitlesOfParts>
    <vt:vector size="93" baseType="lpstr">
      <vt:lpstr>Arial</vt:lpstr>
      <vt:lpstr>Calibri</vt:lpstr>
      <vt:lpstr>Calibri Light</vt:lpstr>
      <vt:lpstr>Tahoma</vt:lpstr>
      <vt:lpstr>Times New Roman</vt:lpstr>
      <vt:lpstr>Wingdings</vt:lpstr>
      <vt:lpstr>Custom Design</vt:lpstr>
      <vt:lpstr>Atelier National du CEPRB</vt:lpstr>
      <vt:lpstr>Publier l'information dans le CEPRB</vt:lpstr>
      <vt:lpstr>Pourquoi publions-nous des informations sur le CEPRB?</vt:lpstr>
      <vt:lpstr>Pourquoi publions-nous des informations sur le CEPRB?</vt:lpstr>
      <vt:lpstr>Pourquoi publions-nous des informations sur le CEPRB?</vt:lpstr>
      <vt:lpstr>Quels sont les différents rôles des utilisateurs du CEPRB?</vt:lpstr>
      <vt:lpstr>Qu'est-ce qu'un Correspondant National du CEPRB?</vt:lpstr>
      <vt:lpstr>Comment un pays désigne-t-il un CN du CEPRB?</vt:lpstr>
      <vt:lpstr>Qu'est-ce qu'un utilisateur national autorisé (UNA)?</vt:lpstr>
      <vt:lpstr>Qu'est-ce qu'un «utilisateur général»?</vt:lpstr>
      <vt:lpstr>Qu'est-ce qu'un «internaute du CEPRB»?</vt:lpstr>
      <vt:lpstr>Comment les informations sont-elles publiées sur le CEPRB?</vt:lpstr>
      <vt:lpstr>Exemple de Format Commun</vt:lpstr>
      <vt:lpstr>Catégories de dossiers dans le CEPRB</vt:lpstr>
      <vt:lpstr>Catégories de dossiers dans le CEPRB</vt:lpstr>
      <vt:lpstr>Catégories de dossiers dans le CEPRB</vt:lpstr>
      <vt:lpstr>Catégories de dossiers dans le CEPRB</vt:lpstr>
      <vt:lpstr>Catégories de dossiers dans le CEPRB</vt:lpstr>
      <vt:lpstr>Catégories de dossiers dans le CEPRB</vt:lpstr>
      <vt:lpstr>Catégories de dossiers dans le CEPRB</vt:lpstr>
      <vt:lpstr>Catégories de dossiers dans le CEPRB</vt:lpstr>
      <vt:lpstr>Comment s'inscrire en tant qu'utilisateur général au CEPRB?</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Comment publier des informations sur le CEPRB?</vt:lpstr>
      <vt:lpstr>Présentation PowerPoint</vt:lpstr>
      <vt:lpstr>Présentation PowerPoint</vt:lpstr>
      <vt:lpstr>Présentation PowerPoint</vt:lpstr>
      <vt:lpstr>Aller dans le « Site de Formation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Menus améliorés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Changements dans les Formats Communs</vt:lpstr>
      <vt:lpstr>Présentation PowerPoint</vt:lpstr>
      <vt:lpstr>Présentation PowerPoint</vt:lpstr>
      <vt:lpstr>Présentation PowerPoint</vt:lpstr>
      <vt:lpstr>Merci pour votre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National du CEPRB</dc:title>
  <dc:subject>CEPRB</dc:subject>
  <dc:creator>MEK</dc:creator>
  <cp:keywords/>
  <dc:description/>
  <cp:lastModifiedBy>Mohamed Elyes Kchouk</cp:lastModifiedBy>
  <cp:revision>3</cp:revision>
  <cp:lastPrinted>2013-02-01T19:56:55Z</cp:lastPrinted>
  <dcterms:created xsi:type="dcterms:W3CDTF">2023-07-29T16:22:03Z</dcterms:created>
  <dcterms:modified xsi:type="dcterms:W3CDTF">2024-06-23T08:48:31Z</dcterms:modified>
  <cp:category/>
</cp:coreProperties>
</file>