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38" r:id="rId2"/>
    <p:sldId id="373" r:id="rId3"/>
    <p:sldId id="375" r:id="rId4"/>
    <p:sldId id="384" r:id="rId5"/>
    <p:sldId id="385" r:id="rId6"/>
    <p:sldId id="374" r:id="rId7"/>
    <p:sldId id="379" r:id="rId8"/>
    <p:sldId id="380" r:id="rId9"/>
    <p:sldId id="381" r:id="rId10"/>
    <p:sldId id="382" r:id="rId11"/>
    <p:sldId id="387" r:id="rId12"/>
    <p:sldId id="393" r:id="rId13"/>
    <p:sldId id="394" r:id="rId14"/>
    <p:sldId id="392" r:id="rId15"/>
    <p:sldId id="395" r:id="rId16"/>
    <p:sldId id="376" r:id="rId17"/>
    <p:sldId id="377" r:id="rId18"/>
    <p:sldId id="396" r:id="rId19"/>
    <p:sldId id="389" r:id="rId20"/>
    <p:sldId id="386" r:id="rId21"/>
    <p:sldId id="388" r:id="rId22"/>
    <p:sldId id="406" r:id="rId23"/>
    <p:sldId id="409" r:id="rId24"/>
    <p:sldId id="420" r:id="rId25"/>
    <p:sldId id="421" r:id="rId26"/>
    <p:sldId id="413" r:id="rId27"/>
    <p:sldId id="37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EFFF"/>
    <a:srgbClr val="F2F2F2"/>
    <a:srgbClr val="1C457B"/>
    <a:srgbClr val="FA6938"/>
    <a:srgbClr val="569ED9"/>
    <a:srgbClr val="A9A9A9"/>
    <a:srgbClr val="767172"/>
    <a:srgbClr val="FA6431"/>
    <a:srgbClr val="428BC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906" autoAdjust="0"/>
  </p:normalViewPr>
  <p:slideViewPr>
    <p:cSldViewPr snapToGrid="0">
      <p:cViewPr varScale="1">
        <p:scale>
          <a:sx n="86" d="100"/>
          <a:sy n="86" d="100"/>
        </p:scale>
        <p:origin x="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0E587-7E16-4434-A117-B1BAFCCF2631}" type="datetimeFigureOut">
              <a:rPr lang="en-US" smtClean="0"/>
              <a:t>10/6/24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0D416-DC19-4137-BBB3-C26A50A7C47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4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u="sng" dirty="0"/>
              <a:t>Script:</a:t>
            </a:r>
            <a:endParaRPr lang="en-US" altLang="en-US" b="0" u="none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0" u="none" dirty="0"/>
              <a:t>Now let us have an</a:t>
            </a:r>
            <a:r>
              <a:rPr lang="en-US" altLang="en-US" b="0" u="none" baseline="0" dirty="0"/>
              <a:t> overview on the topics that will be covered in this webinar.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0" u="none" baseline="0" dirty="0"/>
              <a:t>We will start by having a very brief introduction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BCH III Project and </a:t>
            </a:r>
            <a:r>
              <a:rPr lang="es-ES" dirty="0" err="1"/>
              <a:t>its</a:t>
            </a:r>
            <a:r>
              <a:rPr lang="es-ES" dirty="0"/>
              <a:t> Virtual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Environment</a:t>
            </a:r>
            <a:r>
              <a:rPr lang="es-ES" dirty="0"/>
              <a:t>.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followed</a:t>
            </a:r>
            <a:r>
              <a:rPr lang="es-ES" baseline="0" dirty="0"/>
              <a:t> </a:t>
            </a:r>
            <a:r>
              <a:rPr lang="es-ES" baseline="0" dirty="0" err="1"/>
              <a:t>by</a:t>
            </a:r>
            <a:r>
              <a:rPr lang="es-ES" baseline="0" dirty="0"/>
              <a:t> </a:t>
            </a:r>
            <a:r>
              <a:rPr lang="es-ES" baseline="0" dirty="0" err="1"/>
              <a:t>an</a:t>
            </a:r>
            <a:r>
              <a:rPr lang="es-ES" baseline="0" dirty="0"/>
              <a:t> </a:t>
            </a:r>
            <a:r>
              <a:rPr lang="es-ES" baseline="0" dirty="0" err="1"/>
              <a:t>overview</a:t>
            </a:r>
            <a:r>
              <a:rPr lang="es-ES" baseline="0" dirty="0"/>
              <a:t> </a:t>
            </a:r>
            <a:r>
              <a:rPr lang="es-ES" baseline="0" dirty="0" err="1"/>
              <a:t>on</a:t>
            </a:r>
            <a:r>
              <a:rPr lang="es-ES" baseline="0" dirty="0"/>
              <a:t> </a:t>
            </a:r>
            <a:r>
              <a:rPr lang="es-ES" baseline="0" dirty="0" err="1"/>
              <a:t>the</a:t>
            </a:r>
            <a:r>
              <a:rPr lang="es-ES" baseline="0" dirty="0"/>
              <a:t> Cartagena </a:t>
            </a:r>
            <a:r>
              <a:rPr lang="es-ES" baseline="0" dirty="0" err="1"/>
              <a:t>protocol</a:t>
            </a:r>
            <a:r>
              <a:rPr lang="es-ES" baseline="0" dirty="0"/>
              <a:t> and </a:t>
            </a:r>
            <a:r>
              <a:rPr lang="es-ES" baseline="0" dirty="0" err="1"/>
              <a:t>its</a:t>
            </a:r>
            <a:r>
              <a:rPr lang="es-ES" baseline="0" dirty="0"/>
              <a:t> </a:t>
            </a:r>
            <a:r>
              <a:rPr lang="es-ES" baseline="0" dirty="0" err="1"/>
              <a:t>main</a:t>
            </a:r>
            <a:r>
              <a:rPr lang="es-ES" baseline="0" dirty="0"/>
              <a:t> </a:t>
            </a:r>
            <a:r>
              <a:rPr lang="es-ES" baseline="0" dirty="0" err="1"/>
              <a:t>articles</a:t>
            </a:r>
            <a:r>
              <a:rPr lang="es-ES" baseline="0" dirty="0"/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aseline="0" dirty="0"/>
              <a:t>And </a:t>
            </a:r>
            <a:r>
              <a:rPr lang="es-ES" baseline="0" dirty="0" err="1"/>
              <a:t>finally</a:t>
            </a:r>
            <a:r>
              <a:rPr lang="es-ES" baseline="0" dirty="0"/>
              <a:t> </a:t>
            </a:r>
            <a:r>
              <a:rPr lang="es-ES" baseline="0" dirty="0" err="1"/>
              <a:t>we</a:t>
            </a:r>
            <a:r>
              <a:rPr lang="es-ES" baseline="0" dirty="0"/>
              <a:t> </a:t>
            </a:r>
            <a:r>
              <a:rPr lang="es-ES" baseline="0" dirty="0" err="1"/>
              <a:t>will</a:t>
            </a:r>
            <a:r>
              <a:rPr lang="es-ES" baseline="0" dirty="0"/>
              <a:t> </a:t>
            </a:r>
            <a:r>
              <a:rPr lang="es-ES" baseline="0" dirty="0" err="1"/>
              <a:t>have</a:t>
            </a:r>
            <a:r>
              <a:rPr lang="es-ES" baseline="0" dirty="0"/>
              <a:t> </a:t>
            </a:r>
            <a:r>
              <a:rPr lang="es-ES" baseline="0" dirty="0" err="1"/>
              <a:t>some</a:t>
            </a:r>
            <a:r>
              <a:rPr lang="es-ES" baseline="0" dirty="0"/>
              <a:t> time </a:t>
            </a:r>
            <a:r>
              <a:rPr lang="es-ES" baseline="0" dirty="0" err="1"/>
              <a:t>for</a:t>
            </a:r>
            <a:r>
              <a:rPr lang="es-ES" baseline="0" dirty="0"/>
              <a:t> </a:t>
            </a:r>
            <a:r>
              <a:rPr lang="es-ES" baseline="0" dirty="0" err="1"/>
              <a:t>discussions</a:t>
            </a:r>
            <a:r>
              <a:rPr lang="es-ES" baseline="0" dirty="0"/>
              <a:t> and </a:t>
            </a:r>
            <a:r>
              <a:rPr lang="es-ES" baseline="0" dirty="0" err="1"/>
              <a:t>questions</a:t>
            </a:r>
            <a:r>
              <a:rPr lang="es-ES" baseline="0" dirty="0"/>
              <a:t> and </a:t>
            </a:r>
            <a:r>
              <a:rPr lang="es-ES" baseline="0" dirty="0" err="1"/>
              <a:t>answers</a:t>
            </a:r>
            <a:r>
              <a:rPr lang="es-ES" baseline="0" dirty="0"/>
              <a:t>.</a:t>
            </a:r>
            <a:endParaRPr lang="es-E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C9078-463A-4EB3-ADDD-E899E163CFAC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248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u="sng" dirty="0"/>
              <a:t>Script:</a:t>
            </a:r>
            <a:endParaRPr lang="en-US" altLang="en-US" b="0" u="none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0" u="none" dirty="0"/>
              <a:t>Now let us have an</a:t>
            </a:r>
            <a:r>
              <a:rPr lang="en-US" altLang="en-US" b="0" u="none" baseline="0" dirty="0"/>
              <a:t> overview on the topics that will be covered in this webinar.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0" u="none" baseline="0" dirty="0"/>
              <a:t>We will start by having a very brief introduction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BCH III Project and </a:t>
            </a:r>
            <a:r>
              <a:rPr lang="es-ES" dirty="0" err="1"/>
              <a:t>its</a:t>
            </a:r>
            <a:r>
              <a:rPr lang="es-ES" dirty="0"/>
              <a:t> Virtual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Environment</a:t>
            </a:r>
            <a:r>
              <a:rPr lang="es-ES" dirty="0"/>
              <a:t>.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followed</a:t>
            </a:r>
            <a:r>
              <a:rPr lang="es-ES" baseline="0" dirty="0"/>
              <a:t> </a:t>
            </a:r>
            <a:r>
              <a:rPr lang="es-ES" baseline="0" dirty="0" err="1"/>
              <a:t>by</a:t>
            </a:r>
            <a:r>
              <a:rPr lang="es-ES" baseline="0" dirty="0"/>
              <a:t> </a:t>
            </a:r>
            <a:r>
              <a:rPr lang="es-ES" baseline="0" dirty="0" err="1"/>
              <a:t>an</a:t>
            </a:r>
            <a:r>
              <a:rPr lang="es-ES" baseline="0" dirty="0"/>
              <a:t> </a:t>
            </a:r>
            <a:r>
              <a:rPr lang="es-ES" baseline="0" dirty="0" err="1"/>
              <a:t>overview</a:t>
            </a:r>
            <a:r>
              <a:rPr lang="es-ES" baseline="0" dirty="0"/>
              <a:t> </a:t>
            </a:r>
            <a:r>
              <a:rPr lang="es-ES" baseline="0" dirty="0" err="1"/>
              <a:t>on</a:t>
            </a:r>
            <a:r>
              <a:rPr lang="es-ES" baseline="0" dirty="0"/>
              <a:t> </a:t>
            </a:r>
            <a:r>
              <a:rPr lang="es-ES" baseline="0" dirty="0" err="1"/>
              <a:t>the</a:t>
            </a:r>
            <a:r>
              <a:rPr lang="es-ES" baseline="0" dirty="0"/>
              <a:t> Cartagena </a:t>
            </a:r>
            <a:r>
              <a:rPr lang="es-ES" baseline="0" dirty="0" err="1"/>
              <a:t>protocol</a:t>
            </a:r>
            <a:r>
              <a:rPr lang="es-ES" baseline="0" dirty="0"/>
              <a:t> and </a:t>
            </a:r>
            <a:r>
              <a:rPr lang="es-ES" baseline="0" dirty="0" err="1"/>
              <a:t>its</a:t>
            </a:r>
            <a:r>
              <a:rPr lang="es-ES" baseline="0" dirty="0"/>
              <a:t> </a:t>
            </a:r>
            <a:r>
              <a:rPr lang="es-ES" baseline="0" dirty="0" err="1"/>
              <a:t>main</a:t>
            </a:r>
            <a:r>
              <a:rPr lang="es-ES" baseline="0" dirty="0"/>
              <a:t> </a:t>
            </a:r>
            <a:r>
              <a:rPr lang="es-ES" baseline="0" dirty="0" err="1"/>
              <a:t>articles</a:t>
            </a:r>
            <a:r>
              <a:rPr lang="es-ES" baseline="0" dirty="0"/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aseline="0" dirty="0"/>
              <a:t>And </a:t>
            </a:r>
            <a:r>
              <a:rPr lang="es-ES" baseline="0" dirty="0" err="1"/>
              <a:t>finally</a:t>
            </a:r>
            <a:r>
              <a:rPr lang="es-ES" baseline="0" dirty="0"/>
              <a:t> </a:t>
            </a:r>
            <a:r>
              <a:rPr lang="es-ES" baseline="0" dirty="0" err="1"/>
              <a:t>we</a:t>
            </a:r>
            <a:r>
              <a:rPr lang="es-ES" baseline="0" dirty="0"/>
              <a:t> </a:t>
            </a:r>
            <a:r>
              <a:rPr lang="es-ES" baseline="0" dirty="0" err="1"/>
              <a:t>will</a:t>
            </a:r>
            <a:r>
              <a:rPr lang="es-ES" baseline="0" dirty="0"/>
              <a:t> </a:t>
            </a:r>
            <a:r>
              <a:rPr lang="es-ES" baseline="0" dirty="0" err="1"/>
              <a:t>have</a:t>
            </a:r>
            <a:r>
              <a:rPr lang="es-ES" baseline="0" dirty="0"/>
              <a:t> </a:t>
            </a:r>
            <a:r>
              <a:rPr lang="es-ES" baseline="0" dirty="0" err="1"/>
              <a:t>some</a:t>
            </a:r>
            <a:r>
              <a:rPr lang="es-ES" baseline="0" dirty="0"/>
              <a:t> time </a:t>
            </a:r>
            <a:r>
              <a:rPr lang="es-ES" baseline="0" dirty="0" err="1"/>
              <a:t>for</a:t>
            </a:r>
            <a:r>
              <a:rPr lang="es-ES" baseline="0" dirty="0"/>
              <a:t> </a:t>
            </a:r>
            <a:r>
              <a:rPr lang="es-ES" baseline="0" dirty="0" err="1"/>
              <a:t>discussions</a:t>
            </a:r>
            <a:r>
              <a:rPr lang="es-ES" baseline="0" dirty="0"/>
              <a:t> and </a:t>
            </a:r>
            <a:r>
              <a:rPr lang="es-ES" baseline="0" dirty="0" err="1"/>
              <a:t>questions</a:t>
            </a:r>
            <a:r>
              <a:rPr lang="es-ES" baseline="0" dirty="0"/>
              <a:t> and </a:t>
            </a:r>
            <a:r>
              <a:rPr lang="es-ES" baseline="0" dirty="0" err="1"/>
              <a:t>answers</a:t>
            </a:r>
            <a:r>
              <a:rPr lang="es-ES" baseline="0" dirty="0"/>
              <a:t>.</a:t>
            </a:r>
            <a:endParaRPr lang="es-E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C9078-463A-4EB3-ADDD-E899E163CFAC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091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u="sng" dirty="0"/>
              <a:t>Script:</a:t>
            </a:r>
            <a:endParaRPr lang="en-US" altLang="en-US" b="0" u="none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0" u="none" dirty="0"/>
              <a:t>Now let us have an</a:t>
            </a:r>
            <a:r>
              <a:rPr lang="en-US" altLang="en-US" b="0" u="none" baseline="0" dirty="0"/>
              <a:t> overview on the topics that will be covered in this webinar.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0" u="none" baseline="0" dirty="0"/>
              <a:t>We will start by having a very brief introduction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BCH III Project and </a:t>
            </a:r>
            <a:r>
              <a:rPr lang="es-ES" dirty="0" err="1"/>
              <a:t>its</a:t>
            </a:r>
            <a:r>
              <a:rPr lang="es-ES" dirty="0"/>
              <a:t> Virtual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Environment</a:t>
            </a:r>
            <a:r>
              <a:rPr lang="es-ES" dirty="0"/>
              <a:t>.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will</a:t>
            </a:r>
            <a:r>
              <a:rPr lang="es-ES" dirty="0"/>
              <a:t> be </a:t>
            </a:r>
            <a:r>
              <a:rPr lang="es-ES" dirty="0" err="1"/>
              <a:t>followed</a:t>
            </a:r>
            <a:r>
              <a:rPr lang="es-ES" baseline="0" dirty="0"/>
              <a:t> </a:t>
            </a:r>
            <a:r>
              <a:rPr lang="es-ES" baseline="0" dirty="0" err="1"/>
              <a:t>by</a:t>
            </a:r>
            <a:r>
              <a:rPr lang="es-ES" baseline="0" dirty="0"/>
              <a:t> </a:t>
            </a:r>
            <a:r>
              <a:rPr lang="es-ES" baseline="0" dirty="0" err="1"/>
              <a:t>an</a:t>
            </a:r>
            <a:r>
              <a:rPr lang="es-ES" baseline="0" dirty="0"/>
              <a:t> </a:t>
            </a:r>
            <a:r>
              <a:rPr lang="es-ES" baseline="0" dirty="0" err="1"/>
              <a:t>overview</a:t>
            </a:r>
            <a:r>
              <a:rPr lang="es-ES" baseline="0" dirty="0"/>
              <a:t> </a:t>
            </a:r>
            <a:r>
              <a:rPr lang="es-ES" baseline="0" dirty="0" err="1"/>
              <a:t>on</a:t>
            </a:r>
            <a:r>
              <a:rPr lang="es-ES" baseline="0" dirty="0"/>
              <a:t> </a:t>
            </a:r>
            <a:r>
              <a:rPr lang="es-ES" baseline="0" dirty="0" err="1"/>
              <a:t>the</a:t>
            </a:r>
            <a:r>
              <a:rPr lang="es-ES" baseline="0" dirty="0"/>
              <a:t> Cartagena </a:t>
            </a:r>
            <a:r>
              <a:rPr lang="es-ES" baseline="0" dirty="0" err="1"/>
              <a:t>protocol</a:t>
            </a:r>
            <a:r>
              <a:rPr lang="es-ES" baseline="0" dirty="0"/>
              <a:t> and </a:t>
            </a:r>
            <a:r>
              <a:rPr lang="es-ES" baseline="0" dirty="0" err="1"/>
              <a:t>its</a:t>
            </a:r>
            <a:r>
              <a:rPr lang="es-ES" baseline="0" dirty="0"/>
              <a:t> </a:t>
            </a:r>
            <a:r>
              <a:rPr lang="es-ES" baseline="0" dirty="0" err="1"/>
              <a:t>main</a:t>
            </a:r>
            <a:r>
              <a:rPr lang="es-ES" baseline="0" dirty="0"/>
              <a:t> </a:t>
            </a:r>
            <a:r>
              <a:rPr lang="es-ES" baseline="0" dirty="0" err="1"/>
              <a:t>articles</a:t>
            </a:r>
            <a:r>
              <a:rPr lang="es-ES" baseline="0" dirty="0"/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baseline="0" dirty="0"/>
              <a:t>And </a:t>
            </a:r>
            <a:r>
              <a:rPr lang="es-ES" baseline="0" dirty="0" err="1"/>
              <a:t>finally</a:t>
            </a:r>
            <a:r>
              <a:rPr lang="es-ES" baseline="0" dirty="0"/>
              <a:t> </a:t>
            </a:r>
            <a:r>
              <a:rPr lang="es-ES" baseline="0" dirty="0" err="1"/>
              <a:t>we</a:t>
            </a:r>
            <a:r>
              <a:rPr lang="es-ES" baseline="0" dirty="0"/>
              <a:t> </a:t>
            </a:r>
            <a:r>
              <a:rPr lang="es-ES" baseline="0" dirty="0" err="1"/>
              <a:t>will</a:t>
            </a:r>
            <a:r>
              <a:rPr lang="es-ES" baseline="0" dirty="0"/>
              <a:t> </a:t>
            </a:r>
            <a:r>
              <a:rPr lang="es-ES" baseline="0" dirty="0" err="1"/>
              <a:t>have</a:t>
            </a:r>
            <a:r>
              <a:rPr lang="es-ES" baseline="0" dirty="0"/>
              <a:t> </a:t>
            </a:r>
            <a:r>
              <a:rPr lang="es-ES" baseline="0" dirty="0" err="1"/>
              <a:t>some</a:t>
            </a:r>
            <a:r>
              <a:rPr lang="es-ES" baseline="0" dirty="0"/>
              <a:t> time </a:t>
            </a:r>
            <a:r>
              <a:rPr lang="es-ES" baseline="0" dirty="0" err="1"/>
              <a:t>for</a:t>
            </a:r>
            <a:r>
              <a:rPr lang="es-ES" baseline="0" dirty="0"/>
              <a:t> </a:t>
            </a:r>
            <a:r>
              <a:rPr lang="es-ES" baseline="0" dirty="0" err="1"/>
              <a:t>discussions</a:t>
            </a:r>
            <a:r>
              <a:rPr lang="es-ES" baseline="0" dirty="0"/>
              <a:t> and </a:t>
            </a:r>
            <a:r>
              <a:rPr lang="es-ES" baseline="0" dirty="0" err="1"/>
              <a:t>questions</a:t>
            </a:r>
            <a:r>
              <a:rPr lang="es-ES" baseline="0" dirty="0"/>
              <a:t> and </a:t>
            </a:r>
            <a:r>
              <a:rPr lang="es-ES" baseline="0" dirty="0" err="1"/>
              <a:t>answers</a:t>
            </a:r>
            <a:r>
              <a:rPr lang="es-ES" baseline="0" dirty="0"/>
              <a:t>.</a:t>
            </a:r>
            <a:endParaRPr lang="es-ES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3C9078-463A-4EB3-ADDD-E899E163CFAC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32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4E07676-6CB2-4ED2-933A-A8D789A61951}" type="slidenum">
              <a:rPr lang="en-US" altLang="en-US" sz="1200" smtClean="0"/>
              <a:pPr/>
              <a:t>27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s-ES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997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8366523" y="51117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E:\BCH 3 Project\Project Logo\427x323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4552" y="0"/>
            <a:ext cx="3054350" cy="231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4E180FF-3FED-4F69-86CA-4349690FB6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2579" y="107517"/>
            <a:ext cx="1145555" cy="13323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D7A1F7-FDC4-4B5F-8031-329F600D3A2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6056" y="110443"/>
            <a:ext cx="1991224" cy="130560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6FC474D-8C71-4DC8-AC7E-EF5D9E1F4E5A}"/>
              </a:ext>
            </a:extLst>
          </p:cNvPr>
          <p:cNvSpPr txBox="1">
            <a:spLocks/>
          </p:cNvSpPr>
          <p:nvPr userDrawn="1"/>
        </p:nvSpPr>
        <p:spPr>
          <a:xfrm>
            <a:off x="1954194" y="2242726"/>
            <a:ext cx="8512743" cy="914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b="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0" kern="1200" cap="none" spc="200" baseline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itka Banner Semibold" pitchFamily="2" charset="0"/>
                <a:ea typeface="+mj-ea"/>
                <a:cs typeface="+mj-cs"/>
              </a:rPr>
              <a:t>Regional Joint BCH and ABSCH Training of Trainers Workshop for Africa Region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C95658-2CE9-48FC-B6A6-786A3C396A94}"/>
              </a:ext>
            </a:extLst>
          </p:cNvPr>
          <p:cNvSpPr/>
          <p:nvPr userDrawn="1"/>
        </p:nvSpPr>
        <p:spPr>
          <a:xfrm>
            <a:off x="3885381" y="3157127"/>
            <a:ext cx="4162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0" i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Nairobi, 7-11 October 2024</a:t>
            </a:r>
            <a:endParaRPr lang="en-GB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293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786873" cy="1499616"/>
          </a:xfr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86872" cy="4023360"/>
          </a:xfrm>
        </p:spPr>
        <p:txBody>
          <a:bodyPr/>
          <a:lstStyle>
            <a:lvl1pPr>
              <a:defRPr sz="2600"/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2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529484" y="6537067"/>
            <a:ext cx="173124" cy="184666"/>
          </a:xfrm>
          <a:prstGeom prst="rect">
            <a:avLst/>
          </a:prstGeom>
        </p:spPr>
        <p:txBody>
          <a:bodyPr wrap="none" lIns="0" tIns="0" rIns="0" bIns="0" anchor="ctr" anchorCtr="0">
            <a:spAutoFit/>
          </a:bodyPr>
          <a:lstStyle>
            <a:lvl1pPr>
              <a:defRPr lang="es-ES_tradnl" sz="1200" b="0" smtClean="0">
                <a:latin typeface="Traditional Arabic" pitchFamily="18" charset="-78"/>
                <a:cs typeface="Traditional Arabic" pitchFamily="18" charset="-78"/>
              </a:defRPr>
            </a:lvl1pPr>
          </a:lstStyle>
          <a:p>
            <a:pPr rtl="1"/>
            <a:fld id="{5DB081AF-2B2F-4D1B-AC8D-77A4725C1371}" type="slidenum">
              <a:rPr lang="fr-FR" smtClean="0"/>
              <a:pPr rtl="1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4443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Mas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8366523" y="51117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E:\BCH 3 Project\Project Logo\427x323.jpg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64552" y="0"/>
            <a:ext cx="3054350" cy="231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4E180FF-3FED-4F69-86CA-4349690FB63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22579" y="107517"/>
            <a:ext cx="1145555" cy="13323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D7A1F7-FDC4-4B5F-8031-329F600D3A2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76056" y="110443"/>
            <a:ext cx="1991224" cy="130560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56FC474D-8C71-4DC8-AC7E-EF5D9E1F4E5A}"/>
              </a:ext>
            </a:extLst>
          </p:cNvPr>
          <p:cNvSpPr txBox="1">
            <a:spLocks/>
          </p:cNvSpPr>
          <p:nvPr userDrawn="1"/>
        </p:nvSpPr>
        <p:spPr>
          <a:xfrm>
            <a:off x="1954194" y="2242726"/>
            <a:ext cx="8512743" cy="914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b="0" kern="1200" cap="all" spc="2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0" kern="1200" cap="none" spc="200" baseline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Sitka Banner Semibold" pitchFamily="2" charset="0"/>
                <a:ea typeface="+mj-ea"/>
                <a:cs typeface="+mj-cs"/>
              </a:rPr>
              <a:t>Regional Joint BCH and ABSCH Training of Trainers Workshop for Africa Region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CC95658-2CE9-48FC-B6A6-786A3C396A94}"/>
              </a:ext>
            </a:extLst>
          </p:cNvPr>
          <p:cNvSpPr/>
          <p:nvPr userDrawn="1"/>
        </p:nvSpPr>
        <p:spPr>
          <a:xfrm>
            <a:off x="3885381" y="3157127"/>
            <a:ext cx="42126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0" i="0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Abidjan, 7-11 October 2024</a:t>
            </a:r>
            <a:endParaRPr lang="en-GB" sz="28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F6FC5B6-DA5E-D9A0-1C06-DCAF82E429EE}"/>
              </a:ext>
            </a:extLst>
          </p:cNvPr>
          <p:cNvSpPr txBox="1">
            <a:spLocks/>
          </p:cNvSpPr>
          <p:nvPr userDrawn="1"/>
        </p:nvSpPr>
        <p:spPr>
          <a:xfrm>
            <a:off x="381000" y="4779659"/>
            <a:ext cx="7772400" cy="146304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kern="1200" spc="2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fr-FR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7943F5D-1593-9AFA-6FF2-0F64AAC0CD09}"/>
              </a:ext>
            </a:extLst>
          </p:cNvPr>
          <p:cNvSpPr txBox="1">
            <a:spLocks/>
          </p:cNvSpPr>
          <p:nvPr userDrawn="1"/>
        </p:nvSpPr>
        <p:spPr>
          <a:xfrm>
            <a:off x="8610600" y="4779668"/>
            <a:ext cx="3200400" cy="1463040"/>
          </a:xfrm>
          <a:prstGeom prst="rect">
            <a:avLst/>
          </a:prstGeom>
        </p:spPr>
        <p:txBody>
          <a:bodyPr lIns="91440" rIns="9144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2060"/>
                </a:solidFill>
              </a:rPr>
              <a:t>Presenter Name</a:t>
            </a:r>
          </a:p>
        </p:txBody>
      </p:sp>
    </p:spTree>
    <p:extLst>
      <p:ext uri="{BB962C8B-B14F-4D97-AF65-F5344CB8AC3E}">
        <p14:creationId xmlns:p14="http://schemas.microsoft.com/office/powerpoint/2010/main" val="2670796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E1407AF2-CBB3-9668-B112-08A4F37E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TN" sz="48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  <a:endParaRPr lang="fr-TN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D1B87D56-95C5-F246-A942-5DDB7A6357D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2506663"/>
            <a:ext cx="7916863" cy="1658937"/>
          </a:xfrm>
          <a:prstGeom prst="rect">
            <a:avLst/>
          </a:prstGeom>
        </p:spPr>
        <p:txBody>
          <a:bodyPr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5000" b="0" kern="1200" spc="200" baseline="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8041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24F2BF-3938-41D6-B39C-6767CC08CE2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9649" y="2271251"/>
            <a:ext cx="11169319" cy="4454401"/>
          </a:xfrm>
          <a:prstGeom prst="rect">
            <a:avLst/>
          </a:prstGeom>
        </p:spPr>
        <p:txBody>
          <a:bodyPr/>
          <a:lstStyle>
            <a:lvl1pPr marL="0" indent="0">
              <a:defRPr sz="3200">
                <a:latin typeface="Tw Cen MT" panose="020B0602020104020603" pitchFamily="34" charset="0"/>
              </a:defRPr>
            </a:lvl1pPr>
            <a:lvl2pPr marL="461963" indent="-115888">
              <a:defRPr sz="3200">
                <a:latin typeface="Tw Cen MT" panose="020B0602020104020603" pitchFamily="34" charset="0"/>
              </a:defRPr>
            </a:lvl2pPr>
            <a:lvl3pPr marL="568325" indent="-58738">
              <a:defRPr sz="2800">
                <a:latin typeface="Tw Cen MT" panose="020B0602020104020603" pitchFamily="34" charset="0"/>
              </a:defRPr>
            </a:lvl3pPr>
            <a:lvl4pPr marL="682625" indent="-57150">
              <a:defRPr sz="2800">
                <a:latin typeface="Tw Cen MT" panose="020B0602020104020603" pitchFamily="34" charset="0"/>
              </a:defRPr>
            </a:lvl4pPr>
            <a:lvl5pPr marL="776288" indent="-34925">
              <a:defRPr sz="2800"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 dirty="0"/>
              <a:t> 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C1198C-14AD-4FD9-A5CA-DA8966864C0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17617" y="1473867"/>
            <a:ext cx="11169319" cy="669082"/>
          </a:xfrm>
          <a:prstGeom prst="rect">
            <a:avLst/>
          </a:prstGeom>
          <a:noFill/>
        </p:spPr>
        <p:txBody>
          <a:bodyPr/>
          <a:lstStyle>
            <a:lvl1pPr>
              <a:defRPr lang="en-US" sz="2800" b="0" kern="1200" cap="none" spc="1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3055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C1198C-14AD-4FD9-A5CA-DA8966864C0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981" y="1670268"/>
            <a:ext cx="11169319" cy="669082"/>
          </a:xfrm>
          <a:prstGeom prst="rect">
            <a:avLst/>
          </a:prstGeom>
          <a:noFill/>
        </p:spPr>
        <p:txBody>
          <a:bodyPr/>
          <a:lstStyle>
            <a:lvl1pPr>
              <a:defRPr lang="en-US" sz="2800" b="0" kern="1200" cap="none" spc="1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219B5D-9749-C123-B22A-8E54667AA9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41350" y="2521974"/>
            <a:ext cx="11156950" cy="38788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endParaRPr lang="fr-TN"/>
          </a:p>
        </p:txBody>
      </p:sp>
    </p:spTree>
    <p:extLst>
      <p:ext uri="{BB962C8B-B14F-4D97-AF65-F5344CB8AC3E}">
        <p14:creationId xmlns:p14="http://schemas.microsoft.com/office/powerpoint/2010/main" val="2232220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219B5D-9749-C123-B22A-8E54667AA9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3246" y="1194619"/>
            <a:ext cx="11325054" cy="5206181"/>
          </a:xfrm>
          <a:prstGeom prst="rect">
            <a:avLst/>
          </a:prstGeom>
        </p:spPr>
        <p:txBody>
          <a:bodyPr/>
          <a:lstStyle/>
          <a:p>
            <a:endParaRPr lang="fr-TN"/>
          </a:p>
        </p:txBody>
      </p:sp>
    </p:spTree>
    <p:extLst>
      <p:ext uri="{BB962C8B-B14F-4D97-AF65-F5344CB8AC3E}">
        <p14:creationId xmlns:p14="http://schemas.microsoft.com/office/powerpoint/2010/main" val="415368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C24F2BF-3938-41D6-B39C-6767CC08CE2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9649" y="1913021"/>
            <a:ext cx="7226971" cy="4812632"/>
          </a:xfrm>
          <a:prstGeom prst="rect">
            <a:avLst/>
          </a:prstGeom>
        </p:spPr>
        <p:txBody>
          <a:bodyPr/>
          <a:lstStyle>
            <a:lvl1pPr>
              <a:defRPr sz="2600">
                <a:latin typeface="Tw Cen MT" panose="020B0602020104020603" pitchFamily="34" charset="0"/>
              </a:defRPr>
            </a:lvl1pPr>
            <a:lvl2pPr marL="461963" indent="-115888">
              <a:defRPr sz="2400">
                <a:latin typeface="Tw Cen MT" panose="020B0602020104020603" pitchFamily="34" charset="0"/>
              </a:defRPr>
            </a:lvl2pPr>
            <a:lvl3pPr marL="568325" indent="-58738">
              <a:defRPr sz="2200">
                <a:latin typeface="Tw Cen MT" panose="020B0602020104020603" pitchFamily="34" charset="0"/>
              </a:defRPr>
            </a:lvl3pPr>
            <a:lvl4pPr marL="682625" indent="-57150">
              <a:defRPr sz="2000">
                <a:latin typeface="Tw Cen MT" panose="020B0602020104020603" pitchFamily="34" charset="0"/>
              </a:defRPr>
            </a:lvl4pPr>
            <a:lvl5pPr marL="776288" indent="-34925">
              <a:defRPr sz="2000">
                <a:latin typeface="Tw Cen MT" panose="020B0602020104020603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/>
              <a:t>Fourth </a:t>
            </a:r>
            <a:r>
              <a:rPr lang="en-US" dirty="0"/>
              <a:t>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6B14074-FCAD-4CF2-8C4A-062E0B3F5C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1680" y="365632"/>
            <a:ext cx="11157287" cy="669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C1198C-14AD-4FD9-A5CA-DA8966864C0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9649" y="1139326"/>
            <a:ext cx="11169319" cy="669082"/>
          </a:xfrm>
          <a:prstGeom prst="rect">
            <a:avLst/>
          </a:prstGeom>
          <a:noFill/>
        </p:spPr>
        <p:txBody>
          <a:bodyPr/>
          <a:lstStyle>
            <a:lvl1pPr>
              <a:defRPr lang="en-US" sz="2800" b="0" kern="1200" cap="none" spc="10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D1901E5-2A55-453D-B0DE-6E7F6AA4563E}"/>
              </a:ext>
            </a:extLst>
          </p:cNvPr>
          <p:cNvCxnSpPr>
            <a:cxnSpLocks/>
          </p:cNvCxnSpPr>
          <p:nvPr userDrawn="1"/>
        </p:nvCxnSpPr>
        <p:spPr>
          <a:xfrm flipV="1">
            <a:off x="473246" y="354832"/>
            <a:ext cx="0" cy="72801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A837AC9-B89E-4D12-9E77-D4CD17CC240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7960891" y="1913021"/>
            <a:ext cx="3838076" cy="48126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>
                <a:latin typeface="Tw Cen MT" panose="020B0602020104020603" pitchFamily="34" charset="0"/>
              </a:defRPr>
            </a:lvl1pPr>
            <a:lvl2pPr marL="461963" indent="-115888">
              <a:defRPr sz="2400">
                <a:latin typeface="Tw Cen MT" panose="020B0602020104020603" pitchFamily="34" charset="0"/>
              </a:defRPr>
            </a:lvl2pPr>
            <a:lvl3pPr marL="568325" indent="-58738">
              <a:defRPr sz="2200">
                <a:latin typeface="Tw Cen MT" panose="020B0602020104020603" pitchFamily="34" charset="0"/>
              </a:defRPr>
            </a:lvl3pPr>
            <a:lvl4pPr marL="682625" indent="-57150">
              <a:defRPr sz="2000">
                <a:latin typeface="Tw Cen MT" panose="020B0602020104020603" pitchFamily="34" charset="0"/>
              </a:defRPr>
            </a:lvl4pPr>
            <a:lvl5pPr marL="776288" indent="-34925">
              <a:defRPr sz="2000">
                <a:latin typeface="Tw Cen MT" panose="020B0602020104020603" pitchFamily="34" charset="0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5574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824C82-D292-F9D2-12B2-F90AA7E9CA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TN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en-US" dirty="0"/>
              <a:t>Click to add a title</a:t>
            </a:r>
            <a:endParaRPr lang="fr-TN" dirty="0"/>
          </a:p>
        </p:txBody>
      </p:sp>
    </p:spTree>
    <p:extLst>
      <p:ext uri="{BB962C8B-B14F-4D97-AF65-F5344CB8AC3E}">
        <p14:creationId xmlns:p14="http://schemas.microsoft.com/office/powerpoint/2010/main" val="16930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786872" cy="4023360"/>
          </a:xfrm>
        </p:spPr>
        <p:txBody>
          <a:bodyPr/>
          <a:lstStyle>
            <a:lvl1pPr>
              <a:defRPr sz="2600"/>
            </a:lvl1pPr>
            <a:lvl2pPr marL="461963" indent="-115888">
              <a:defRPr sz="2200"/>
            </a:lvl2pPr>
            <a:lvl3pPr marL="568325" indent="-58738">
              <a:defRPr/>
            </a:lvl3pPr>
            <a:lvl4pPr marL="682625" indent="-57150">
              <a:defRPr/>
            </a:lvl4pPr>
            <a:lvl5pPr marL="776288" indent="-34925"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EF100-D1FC-4066-9A8B-3E0FC9C59DEB}" type="datetimeFigureOut">
              <a:rPr lang="en-US" smtClean="0"/>
              <a:t>10/6/24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31597-4DAB-4E82-B20D-EE813693DD37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Titre 7">
            <a:extLst>
              <a:ext uri="{FF2B5EF4-FFF2-40B4-BE49-F238E27FC236}">
                <a16:creationId xmlns:a16="http://schemas.microsoft.com/office/drawing/2014/main" id="{D62DCCCB-C252-DE3D-202A-BD4B48DF2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TN" sz="4000" b="0" kern="1200" cap="none" spc="100" baseline="0" dirty="0">
                <a:solidFill>
                  <a:srgbClr val="00B050"/>
                </a:solidFill>
                <a:latin typeface="Tw Cen MT" panose="020B0602020104020603" pitchFamily="34" charset="0"/>
                <a:ea typeface="+mn-ea"/>
                <a:cs typeface="+mn-cs"/>
              </a:defRPr>
            </a:lvl1pPr>
          </a:lstStyle>
          <a:p>
            <a:r>
              <a:rPr lang="fr-FR" dirty="0"/>
              <a:t>Modifiez le style du titre</a:t>
            </a:r>
            <a:endParaRPr lang="fr-TN" dirty="0"/>
          </a:p>
        </p:txBody>
      </p:sp>
    </p:spTree>
    <p:extLst>
      <p:ext uri="{BB962C8B-B14F-4D97-AF65-F5344CB8AC3E}">
        <p14:creationId xmlns:p14="http://schemas.microsoft.com/office/powerpoint/2010/main" val="1960505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934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9" r:id="rId3"/>
    <p:sldLayoutId id="2147483649" r:id="rId4"/>
    <p:sldLayoutId id="2147483654" r:id="rId5"/>
    <p:sldLayoutId id="2147483655" r:id="rId6"/>
    <p:sldLayoutId id="2147483650" r:id="rId7"/>
    <p:sldLayoutId id="2147483653" r:id="rId8"/>
    <p:sldLayoutId id="2147483652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bch.cbd.int/resources/common-formats/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bch.cbd.int/" TargetMode="Externa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20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bch.cbd.int/resources/trainingsite.shtml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gabon.nfp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comoros.nau1@Hotmail.com" TargetMode="External"/><Relationship Id="rId5" Type="http://schemas.openxmlformats.org/officeDocument/2006/relationships/hyperlink" Target="mailto:mozambique.nfp@gmail.com" TargetMode="External"/><Relationship Id="rId4" Type="http://schemas.openxmlformats.org/officeDocument/2006/relationships/hyperlink" Target="mailto:rwanda.nfp@gmail.com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bch3-vle.unep.org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3E5FF-8FD9-43B1-B59D-7F4F557336F3}"/>
              </a:ext>
            </a:extLst>
          </p:cNvPr>
          <p:cNvSpPr txBox="1">
            <a:spLocks/>
          </p:cNvSpPr>
          <p:nvPr/>
        </p:nvSpPr>
        <p:spPr>
          <a:xfrm>
            <a:off x="381000" y="4779659"/>
            <a:ext cx="7772400" cy="146304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kern="1200" spc="200" baseline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err="1"/>
              <a:t>Submitting</a:t>
            </a:r>
            <a:r>
              <a:rPr lang="fr-FR" dirty="0"/>
              <a:t> information to the BCH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F73660-097F-4AA5-8D05-45043420F064}"/>
              </a:ext>
            </a:extLst>
          </p:cNvPr>
          <p:cNvSpPr txBox="1">
            <a:spLocks/>
          </p:cNvSpPr>
          <p:nvPr/>
        </p:nvSpPr>
        <p:spPr>
          <a:xfrm>
            <a:off x="8610600" y="4779668"/>
            <a:ext cx="3200400" cy="1463040"/>
          </a:xfrm>
          <a:prstGeom prst="rect">
            <a:avLst/>
          </a:prstGeom>
        </p:spPr>
        <p:txBody>
          <a:bodyPr lIns="91440" rIns="91440" anchor="ctr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2060"/>
                </a:solidFill>
              </a:rPr>
              <a:t>Chantal Nicole </a:t>
            </a:r>
            <a:r>
              <a:rPr lang="en-US" sz="2400" dirty="0" err="1">
                <a:solidFill>
                  <a:srgbClr val="002060"/>
                </a:solidFill>
              </a:rPr>
              <a:t>Andrianarivo</a:t>
            </a:r>
            <a:endParaRPr lang="en-US" sz="2400" dirty="0">
              <a:solidFill>
                <a:srgbClr val="002060"/>
              </a:solidFill>
            </a:endParaRPr>
          </a:p>
          <a:p>
            <a:r>
              <a:rPr lang="en-US" sz="2400" dirty="0">
                <a:solidFill>
                  <a:srgbClr val="002060"/>
                </a:solidFill>
              </a:rPr>
              <a:t>&amp;</a:t>
            </a:r>
          </a:p>
          <a:p>
            <a:r>
              <a:rPr lang="en-US" sz="2400" dirty="0">
                <a:solidFill>
                  <a:srgbClr val="002060"/>
                </a:solidFill>
              </a:rPr>
              <a:t>Mohamed Elyes Kchouk</a:t>
            </a:r>
          </a:p>
        </p:txBody>
      </p:sp>
    </p:spTree>
    <p:extLst>
      <p:ext uri="{BB962C8B-B14F-4D97-AF65-F5344CB8AC3E}">
        <p14:creationId xmlns:p14="http://schemas.microsoft.com/office/powerpoint/2010/main" val="33529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National authorized user (NAU)?</a:t>
            </a:r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A9F026FB-EC2B-29DE-58B8-3D4E692122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r>
              <a:rPr lang="en-US" dirty="0"/>
              <a:t>User having a CBD account who, in the context of his country, has the authority to cooperate in registering national records in the BCH;</a:t>
            </a:r>
          </a:p>
          <a:p>
            <a:r>
              <a:rPr lang="en-US" dirty="0"/>
              <a:t> Work in coordination with the National Focal Point;</a:t>
            </a:r>
          </a:p>
          <a:p>
            <a:r>
              <a:rPr lang="en-US" dirty="0"/>
              <a:t> He may register national records on in the BCH, but these records will only be published after it has been validated and approved by the BCH-NFP;</a:t>
            </a:r>
          </a:p>
          <a:p>
            <a:r>
              <a:rPr lang="en-US" dirty="0"/>
              <a:t> A country BCH NFP may designate as many NAU as he wants</a:t>
            </a:r>
          </a:p>
        </p:txBody>
      </p:sp>
    </p:spTree>
    <p:extLst>
      <p:ext uri="{BB962C8B-B14F-4D97-AF65-F5344CB8AC3E}">
        <p14:creationId xmlns:p14="http://schemas.microsoft.com/office/powerpoint/2010/main" val="1055480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can register reference records?</a:t>
            </a:r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336500CA-7EF5-E4D0-FAF4-0682438C370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Any user having a CBD account including BCH National focal points, National Authorized Users and General Users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How to register for a General user CBD account ?</a:t>
            </a:r>
          </a:p>
          <a:p>
            <a:endParaRPr lang="fr-TN" dirty="0"/>
          </a:p>
        </p:txBody>
      </p:sp>
      <p:sp>
        <p:nvSpPr>
          <p:cNvPr id="3" name="Bouton d'action : Retour 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72DA253-6A24-439E-7AD7-3182C3DF0AE1}"/>
              </a:ext>
            </a:extLst>
          </p:cNvPr>
          <p:cNvSpPr/>
          <p:nvPr/>
        </p:nvSpPr>
        <p:spPr>
          <a:xfrm>
            <a:off x="9413823" y="5786203"/>
            <a:ext cx="1828800" cy="449705"/>
          </a:xfrm>
          <a:prstGeom prst="actionButtonRetur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TN"/>
          </a:p>
        </p:txBody>
      </p:sp>
    </p:spTree>
    <p:extLst>
      <p:ext uri="{BB962C8B-B14F-4D97-AF65-F5344CB8AC3E}">
        <p14:creationId xmlns:p14="http://schemas.microsoft.com/office/powerpoint/2010/main" val="1590636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which form is information registered on the BCH?</a:t>
            </a:r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D451A56B-2A1B-0BDC-1235-76BA201DE04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en-US" dirty="0"/>
              <a:t>Information is registered in the form of records having a standardized structure (common format) to be filled with the required information. </a:t>
            </a:r>
          </a:p>
          <a:p>
            <a:pPr>
              <a:buClr>
                <a:schemeClr val="tx1"/>
              </a:buClr>
            </a:pPr>
            <a:r>
              <a:rPr lang="en-US" dirty="0"/>
              <a:t>Common formats are intended to facilitate the indexing of information and its inclusion in databases which </a:t>
            </a:r>
            <a:r>
              <a:rPr lang="en-US" altLang="en-US" dirty="0"/>
              <a:t>simplifies searching for and locating information in the BCH databases</a:t>
            </a:r>
            <a:endParaRPr lang="fr-CA" altLang="en-US" dirty="0"/>
          </a:p>
          <a:p>
            <a:r>
              <a:rPr lang="en-US" dirty="0"/>
              <a:t>Records common formats are adopted by the Conference of the Parties to the Protocol</a:t>
            </a:r>
          </a:p>
        </p:txBody>
      </p:sp>
    </p:spTree>
    <p:extLst>
      <p:ext uri="{BB962C8B-B14F-4D97-AF65-F5344CB8AC3E}">
        <p14:creationId xmlns:p14="http://schemas.microsoft.com/office/powerpoint/2010/main" val="3903043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common format</a:t>
            </a:r>
          </a:p>
        </p:txBody>
      </p:sp>
      <p:pic>
        <p:nvPicPr>
          <p:cNvPr id="4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4127" y="1714885"/>
            <a:ext cx="5616575" cy="4829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34944" y="1935016"/>
            <a:ext cx="5576056" cy="468404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18402" y="1486397"/>
            <a:ext cx="1609140" cy="338554"/>
          </a:xfrm>
          <a:prstGeom prst="rect">
            <a:avLst/>
          </a:prstGeom>
          <a:ln>
            <a:solidFill>
              <a:schemeClr val="bg2">
                <a:lumMod val="90000"/>
              </a:schemeClr>
            </a:solidFill>
          </a:ln>
        </p:spPr>
        <p:txBody>
          <a:bodyPr wrap="square">
            <a:spAutoFit/>
          </a:bodyPr>
          <a:lstStyle/>
          <a:p>
            <a:pPr lvl="3" indent="-1371600" algn="ctr"/>
            <a:r>
              <a:rPr lang="en-US" altLang="en-US" sz="1600" dirty="0"/>
              <a:t>Data entry form</a:t>
            </a:r>
          </a:p>
        </p:txBody>
      </p:sp>
    </p:spTree>
    <p:extLst>
      <p:ext uri="{BB962C8B-B14F-4D97-AF65-F5344CB8AC3E}">
        <p14:creationId xmlns:p14="http://schemas.microsoft.com/office/powerpoint/2010/main" val="1787768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182624-0B70-369D-8CA0-2C01E9A54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TN"/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A981A32F-6D02-D755-002E-F0E9D1AFF27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r>
              <a:rPr lang="en-US" altLang="en-US" dirty="0"/>
              <a:t>It is Recommended to download the offline common formats, gather all required information, and then register using the online formats via the Dashboard</a:t>
            </a:r>
          </a:p>
          <a:p>
            <a:endParaRPr lang="en-US" altLang="en-US" dirty="0"/>
          </a:p>
          <a:p>
            <a:r>
              <a:rPr lang="en-US" dirty="0">
                <a:hlinkClick r:id="rId2"/>
              </a:rPr>
              <a:t>https://bch.cbd.int/resources/common-formats/</a:t>
            </a:r>
            <a:r>
              <a:rPr lang="en-US" dirty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7477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register for General user CBD account?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algn="ctr"/>
            <a:r>
              <a:rPr lang="en-US" dirty="0"/>
              <a:t>Demonstration on the Biosafety Clearing-House website</a:t>
            </a:r>
          </a:p>
          <a:p>
            <a:pPr algn="ctr"/>
            <a:r>
              <a:rPr lang="en-US" sz="9600" u="sng" dirty="0">
                <a:solidFill>
                  <a:srgbClr val="00B050"/>
                </a:solidFill>
              </a:rPr>
              <a:t>https://bch.cbd.int/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455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4CF052-230D-A35F-D38E-0AAA9AA18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Demonstration</a:t>
            </a:r>
            <a:r>
              <a:rPr lang="fr-FR" dirty="0"/>
              <a:t> of the </a:t>
            </a:r>
            <a:r>
              <a:rPr lang="fr-FR" dirty="0" err="1"/>
              <a:t>different</a:t>
            </a:r>
            <a:r>
              <a:rPr lang="fr-FR" dirty="0"/>
              <a:t> sections and </a:t>
            </a:r>
            <a:r>
              <a:rPr lang="fr-FR" dirty="0" err="1"/>
              <a:t>functionality</a:t>
            </a:r>
            <a:r>
              <a:rPr lang="fr-FR" dirty="0"/>
              <a:t> of the Dashboard </a:t>
            </a:r>
            <a:endParaRPr lang="fr-TN" dirty="0"/>
          </a:p>
        </p:txBody>
      </p:sp>
      <p:pic>
        <p:nvPicPr>
          <p:cNvPr id="5" name="Espace réservé pour une image  4">
            <a:extLst>
              <a:ext uri="{FF2B5EF4-FFF2-40B4-BE49-F238E27FC236}">
                <a16:creationId xmlns:a16="http://schemas.microsoft.com/office/drawing/2014/main" id="{04333D5B-76F3-681E-8FEF-0AD878396B1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" b="399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70177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8D2324-921A-14AB-617D-7661736CB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Demonstration</a:t>
            </a:r>
            <a:r>
              <a:rPr lang="fr-FR" dirty="0"/>
              <a:t> of how to </a:t>
            </a:r>
            <a:r>
              <a:rPr lang="fr-FR" dirty="0" err="1"/>
              <a:t>submit</a:t>
            </a:r>
            <a:r>
              <a:rPr lang="fr-FR" dirty="0"/>
              <a:t> records</a:t>
            </a:r>
            <a:endParaRPr lang="fr-TN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25D8519-2B74-34D8-0B97-BFB2B2894F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fr-TN"/>
          </a:p>
        </p:txBody>
      </p:sp>
    </p:spTree>
    <p:extLst>
      <p:ext uri="{BB962C8B-B14F-4D97-AF65-F5344CB8AC3E}">
        <p14:creationId xmlns:p14="http://schemas.microsoft.com/office/powerpoint/2010/main" val="237056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register records on the BCH?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/>
            <a:endParaRPr lang="en-US" dirty="0"/>
          </a:p>
          <a:p>
            <a:pPr algn="ctr"/>
            <a:r>
              <a:rPr lang="en-US" dirty="0"/>
              <a:t>Demonstration on the Biosafety Clearing-House </a:t>
            </a:r>
            <a:r>
              <a:rPr lang="en-US" dirty="0">
                <a:highlight>
                  <a:srgbClr val="FFFF00"/>
                </a:highlight>
              </a:rPr>
              <a:t>Training Site</a:t>
            </a:r>
          </a:p>
          <a:p>
            <a:pPr algn="ctr"/>
            <a:r>
              <a:rPr lang="en-US" sz="9600" u="sng" dirty="0">
                <a:solidFill>
                  <a:srgbClr val="00B050"/>
                </a:solidFill>
                <a:hlinkClick r:id="rId2"/>
              </a:rPr>
              <a:t>https://bch.cbd.int/</a:t>
            </a:r>
            <a:endParaRPr lang="en-US" sz="9600" u="sng" dirty="0">
              <a:solidFill>
                <a:srgbClr val="00B050"/>
              </a:solidFill>
            </a:endParaRPr>
          </a:p>
          <a:p>
            <a:pPr algn="ctr"/>
            <a:r>
              <a:rPr lang="en-US" sz="5400" dirty="0">
                <a:solidFill>
                  <a:srgbClr val="FF0000"/>
                </a:solidFill>
              </a:rPr>
              <a:t>The Submit Dashboard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1097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8" descr="C:\BCH_HelpSystemUpdate\imagenes\JPG\MO06_0008_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90526" y="360220"/>
            <a:ext cx="10150084" cy="60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B8A5D4-A928-4B57-B748-CAE7C4D27FC4}" type="slidenum">
              <a:rPr lang="es-ES_tradnl" smtClean="0"/>
              <a:pPr>
                <a:defRPr/>
              </a:pPr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17532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CFC26F18-12AE-0E92-18A7-C98B748B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TN" dirty="0"/>
              <a:t>Contents</a:t>
            </a:r>
          </a:p>
        </p:txBody>
      </p:sp>
      <p:sp>
        <p:nvSpPr>
          <p:cNvPr id="9" name="Espace réservé pour une image  8">
            <a:extLst>
              <a:ext uri="{FF2B5EF4-FFF2-40B4-BE49-F238E27FC236}">
                <a16:creationId xmlns:a16="http://schemas.microsoft.com/office/drawing/2014/main" id="{644264A1-5C10-FB52-7339-EDEBB040146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err="1">
                <a:hlinkClick r:id="rId2" action="ppaction://hlinksldjump"/>
              </a:rPr>
              <a:t>Different</a:t>
            </a:r>
            <a:r>
              <a:rPr lang="fr-FR" sz="3600" dirty="0">
                <a:hlinkClick r:id="rId2" action="ppaction://hlinksldjump"/>
              </a:rPr>
              <a:t> </a:t>
            </a:r>
            <a:r>
              <a:rPr lang="fr-FR" sz="3600" dirty="0" err="1">
                <a:hlinkClick r:id="rId2" action="ppaction://hlinksldjump"/>
              </a:rPr>
              <a:t>categories</a:t>
            </a:r>
            <a:r>
              <a:rPr lang="fr-FR" sz="3600" dirty="0">
                <a:hlinkClick r:id="rId2" action="ppaction://hlinksldjump"/>
              </a:rPr>
              <a:t> of record and </a:t>
            </a:r>
            <a:r>
              <a:rPr lang="fr-FR" sz="3600" dirty="0" err="1">
                <a:hlinkClick r:id="rId2" action="ppaction://hlinksldjump"/>
              </a:rPr>
              <a:t>who</a:t>
            </a:r>
            <a:r>
              <a:rPr lang="fr-FR" sz="3600" dirty="0">
                <a:hlinkClick r:id="rId2" action="ppaction://hlinksldjump"/>
              </a:rPr>
              <a:t> can </a:t>
            </a:r>
            <a:r>
              <a:rPr lang="fr-FR" sz="3600" dirty="0" err="1">
                <a:hlinkClick r:id="rId2" action="ppaction://hlinksldjump"/>
              </a:rPr>
              <a:t>submit</a:t>
            </a:r>
            <a:r>
              <a:rPr lang="fr-FR" sz="3600" dirty="0">
                <a:hlinkClick r:id="rId2" action="ppaction://hlinksldjump"/>
              </a:rPr>
              <a:t> / </a:t>
            </a:r>
            <a:r>
              <a:rPr lang="fr-FR" sz="3600" dirty="0" err="1">
                <a:hlinkClick r:id="rId2" action="ppaction://hlinksldjump"/>
              </a:rPr>
              <a:t>approve</a:t>
            </a:r>
            <a:r>
              <a:rPr lang="fr-FR" sz="3600" dirty="0">
                <a:hlinkClick r:id="rId2" action="ppaction://hlinksldjump"/>
              </a:rPr>
              <a:t> for publication</a:t>
            </a:r>
            <a:r>
              <a:rPr lang="fr-FR" sz="3600" dirty="0"/>
              <a:t>?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err="1">
                <a:hlinkClick r:id="rId3" action="ppaction://hlinksldjump"/>
              </a:rPr>
              <a:t>what</a:t>
            </a:r>
            <a:r>
              <a:rPr lang="fr-FR" sz="3600" dirty="0">
                <a:hlinkClick r:id="rId3" action="ppaction://hlinksldjump"/>
              </a:rPr>
              <a:t> are the </a:t>
            </a:r>
            <a:r>
              <a:rPr lang="fr-FR" sz="3600" dirty="0" err="1">
                <a:hlinkClick r:id="rId3" action="ppaction://hlinksldjump"/>
              </a:rPr>
              <a:t>different</a:t>
            </a:r>
            <a:r>
              <a:rPr lang="fr-FR" sz="3600" dirty="0">
                <a:hlinkClick r:id="rId3" action="ppaction://hlinksldjump"/>
              </a:rPr>
              <a:t> types of BCH </a:t>
            </a:r>
            <a:r>
              <a:rPr lang="fr-FR" sz="3600" dirty="0" err="1">
                <a:hlinkClick r:id="rId3" action="ppaction://hlinksldjump"/>
              </a:rPr>
              <a:t>users</a:t>
            </a:r>
            <a:r>
              <a:rPr lang="fr-FR" sz="3600" dirty="0">
                <a:hlinkClick r:id="rId3" action="ppaction://hlinksldjump"/>
              </a:rPr>
              <a:t> and how </a:t>
            </a:r>
            <a:r>
              <a:rPr lang="fr-FR" sz="3600" dirty="0" err="1">
                <a:hlinkClick r:id="rId3" action="ppaction://hlinksldjump"/>
              </a:rPr>
              <a:t>they</a:t>
            </a:r>
            <a:r>
              <a:rPr lang="fr-FR" sz="3600" dirty="0">
                <a:hlinkClick r:id="rId3" action="ppaction://hlinksldjump"/>
              </a:rPr>
              <a:t> are </a:t>
            </a:r>
            <a:r>
              <a:rPr lang="fr-FR" sz="3600" dirty="0" err="1">
                <a:hlinkClick r:id="rId3" action="ppaction://hlinksldjump"/>
              </a:rPr>
              <a:t>appointed</a:t>
            </a:r>
            <a:r>
              <a:rPr lang="fr-FR" sz="3600" dirty="0"/>
              <a:t>?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err="1">
                <a:hlinkClick r:id="rId4" action="ppaction://hlinksldjump"/>
              </a:rPr>
              <a:t>Demonstration</a:t>
            </a:r>
            <a:r>
              <a:rPr lang="fr-FR" sz="3600" dirty="0">
                <a:hlinkClick r:id="rId4" action="ppaction://hlinksldjump"/>
              </a:rPr>
              <a:t> of the </a:t>
            </a:r>
            <a:r>
              <a:rPr lang="fr-FR" sz="3600" dirty="0" err="1">
                <a:hlinkClick r:id="rId4" action="ppaction://hlinksldjump"/>
              </a:rPr>
              <a:t>different</a:t>
            </a:r>
            <a:r>
              <a:rPr lang="fr-FR" sz="3600" dirty="0">
                <a:hlinkClick r:id="rId4" action="ppaction://hlinksldjump"/>
              </a:rPr>
              <a:t> sections and </a:t>
            </a:r>
            <a:r>
              <a:rPr lang="fr-FR" sz="3600" dirty="0" err="1">
                <a:hlinkClick r:id="rId4" action="ppaction://hlinksldjump"/>
              </a:rPr>
              <a:t>functionality</a:t>
            </a:r>
            <a:r>
              <a:rPr lang="fr-FR" sz="3600" dirty="0">
                <a:hlinkClick r:id="rId4" action="ppaction://hlinksldjump"/>
              </a:rPr>
              <a:t> of the Dashboard </a:t>
            </a:r>
            <a:endParaRPr lang="fr-FR" sz="36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err="1">
                <a:hlinkClick r:id="rId5" action="ppaction://hlinksldjump"/>
              </a:rPr>
              <a:t>Demonstration</a:t>
            </a:r>
            <a:r>
              <a:rPr lang="fr-FR" sz="3600" dirty="0">
                <a:hlinkClick r:id="rId5" action="ppaction://hlinksldjump"/>
              </a:rPr>
              <a:t> of how to </a:t>
            </a:r>
            <a:r>
              <a:rPr lang="fr-FR" sz="3600" dirty="0" err="1">
                <a:hlinkClick r:id="rId5" action="ppaction://hlinksldjump"/>
              </a:rPr>
              <a:t>submit</a:t>
            </a:r>
            <a:r>
              <a:rPr lang="fr-FR" sz="3600" dirty="0">
                <a:hlinkClick r:id="rId5" action="ppaction://hlinksldjump"/>
              </a:rPr>
              <a:t> records</a:t>
            </a:r>
            <a:endParaRPr lang="fr-FR" sz="3600" dirty="0"/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>
                <a:hlinkClick r:id="rId6" action="ppaction://hlinksldjump"/>
              </a:rPr>
              <a:t>Case </a:t>
            </a:r>
            <a:r>
              <a:rPr lang="fr-FR" sz="3600" dirty="0" err="1">
                <a:hlinkClick r:id="rId6" action="ppaction://hlinksldjump"/>
              </a:rPr>
              <a:t>studies</a:t>
            </a:r>
            <a:r>
              <a:rPr lang="fr-FR" sz="3600" dirty="0">
                <a:hlinkClick r:id="rId6" action="ppaction://hlinksldjump"/>
              </a:rPr>
              <a:t> on </a:t>
            </a:r>
            <a:r>
              <a:rPr lang="fr-FR" sz="3600" dirty="0" err="1">
                <a:hlinkClick r:id="rId6" action="ppaction://hlinksldjump"/>
              </a:rPr>
              <a:t>publishing</a:t>
            </a:r>
            <a:r>
              <a:rPr lang="fr-FR" sz="3600" dirty="0">
                <a:hlinkClick r:id="rId6" action="ppaction://hlinksldjump"/>
              </a:rPr>
              <a:t> information to </a:t>
            </a:r>
            <a:r>
              <a:rPr lang="fr-FR" sz="3600" dirty="0" err="1">
                <a:hlinkClick r:id="rId6" action="ppaction://hlinksldjump"/>
              </a:rPr>
              <a:t>be</a:t>
            </a:r>
            <a:r>
              <a:rPr lang="fr-FR" sz="3600" dirty="0">
                <a:hlinkClick r:id="rId6" action="ppaction://hlinksldjump"/>
              </a:rPr>
              <a:t> </a:t>
            </a:r>
            <a:r>
              <a:rPr lang="fr-FR" sz="3600" dirty="0" err="1">
                <a:hlinkClick r:id="rId6" action="ppaction://hlinksldjump"/>
              </a:rPr>
              <a:t>selected</a:t>
            </a:r>
            <a:r>
              <a:rPr lang="fr-FR" sz="3600" dirty="0">
                <a:hlinkClick r:id="rId6" action="ppaction://hlinksldjump"/>
              </a:rPr>
              <a:t> by the </a:t>
            </a:r>
            <a:r>
              <a:rPr lang="fr-FR" sz="3600" dirty="0" err="1">
                <a:hlinkClick r:id="rId6" action="ppaction://hlinksldjump"/>
              </a:rPr>
              <a:t>presenters</a:t>
            </a:r>
            <a:endParaRPr lang="fr-TN" sz="3600" dirty="0"/>
          </a:p>
        </p:txBody>
      </p:sp>
    </p:spTree>
    <p:extLst>
      <p:ext uri="{BB962C8B-B14F-4D97-AF65-F5344CB8AC3E}">
        <p14:creationId xmlns:p14="http://schemas.microsoft.com/office/powerpoint/2010/main" val="3514016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register a record on the BCH using the Submit Dashboard?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4000" dirty="0"/>
              <a:t>Exercise: Registering a new record on the Submit dashboard</a:t>
            </a:r>
          </a:p>
        </p:txBody>
      </p:sp>
    </p:spTree>
    <p:extLst>
      <p:ext uri="{BB962C8B-B14F-4D97-AF65-F5344CB8AC3E}">
        <p14:creationId xmlns:p14="http://schemas.microsoft.com/office/powerpoint/2010/main" val="1201130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Training site of the BCH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D251F9A6-4C89-BAAA-B346-46361127181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r>
              <a:rPr lang="en-US" dirty="0"/>
              <a:t>Demonstration on the Training site of the Biosafety Clearing-House</a:t>
            </a:r>
          </a:p>
          <a:p>
            <a:r>
              <a:rPr lang="en-US" dirty="0">
                <a:hlinkClick r:id="rId2"/>
              </a:rPr>
              <a:t>https://bch.cbd.int/resources/trainingsite.shtml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Exercise: </a:t>
            </a:r>
          </a:p>
          <a:p>
            <a:pPr lvl="1"/>
            <a:r>
              <a:rPr lang="en-US" dirty="0"/>
              <a:t> You will create a new record on the training site, using a national authorized user (NAU) account, save as a draft, modify and submit for publishing.</a:t>
            </a:r>
          </a:p>
          <a:p>
            <a:pPr lvl="1"/>
            <a:r>
              <a:rPr lang="en-US" dirty="0"/>
              <a:t> Using a NFP account modify and publish the same record </a:t>
            </a:r>
          </a:p>
        </p:txBody>
      </p:sp>
    </p:spTree>
    <p:extLst>
      <p:ext uri="{BB962C8B-B14F-4D97-AF65-F5344CB8AC3E}">
        <p14:creationId xmlns:p14="http://schemas.microsoft.com/office/powerpoint/2010/main" val="1906496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2C46F4-51A7-9B36-2CB0-24CFC5F6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TN" dirty="0"/>
              <a:t>Mechanics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E307B42-3115-2E61-7714-511AE12D6DE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33473" y="1286187"/>
            <a:ext cx="11325054" cy="5206181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PH" sz="2800" dirty="0"/>
              <a:t>Each Group will work on a topic.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PH" sz="2800" dirty="0"/>
              <a:t>Topic should be discussed in group and a reporter designated by the group should present / report the outputs in plenary</a:t>
            </a:r>
          </a:p>
          <a:p>
            <a:pPr lvl="1"/>
            <a:r>
              <a:rPr lang="en-PH" dirty="0"/>
              <a:t>Use MS PPT or MS Word to prepare your presentation</a:t>
            </a:r>
          </a:p>
          <a:p>
            <a:pPr lvl="1"/>
            <a:endParaRPr lang="en-PH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PH" sz="2800" dirty="0"/>
              <a:t>Time allotted for the exercise:  45 minutes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PH" sz="2800" dirty="0"/>
              <a:t>Time allotted for presentation: 5 minutes per group</a:t>
            </a:r>
          </a:p>
          <a:p>
            <a:endParaRPr lang="fr-TN" dirty="0"/>
          </a:p>
        </p:txBody>
      </p:sp>
    </p:spTree>
    <p:extLst>
      <p:ext uri="{BB962C8B-B14F-4D97-AF65-F5344CB8AC3E}">
        <p14:creationId xmlns:p14="http://schemas.microsoft.com/office/powerpoint/2010/main" val="1607341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5630D4-9FFF-47ED-8363-E687A3EC8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 / NFP &amp; NAU emails &amp; passwords</a:t>
            </a:r>
          </a:p>
        </p:txBody>
      </p:sp>
      <p:sp>
        <p:nvSpPr>
          <p:cNvPr id="13" name="Espace réservé pour une image  12">
            <a:extLst>
              <a:ext uri="{FF2B5EF4-FFF2-40B4-BE49-F238E27FC236}">
                <a16:creationId xmlns:a16="http://schemas.microsoft.com/office/drawing/2014/main" id="{228E5312-554B-690F-4136-A7B7562B3B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194619"/>
            <a:ext cx="12192000" cy="5206181"/>
          </a:xfrm>
        </p:spPr>
        <p:txBody>
          <a:bodyPr/>
          <a:lstStyle/>
          <a:p>
            <a:pPr marL="53975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Group 1 – Gabon: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gabon.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nfp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@gmail.com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gabon.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nau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@gmail.com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pw: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Bchworkshop</a:t>
            </a:r>
            <a:endParaRPr lang="en-US" sz="2400" u="sng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" indent="0" algn="just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Group 2 – Rwanda: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rwanda.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nfp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@gmail.com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rwanda.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nau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@gmail.com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pw: </a:t>
            </a:r>
            <a:r>
              <a:rPr lang="en-US" sz="2400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Bchworkshop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" marR="508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Group 3 – Mozambique: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mozambique.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nfp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@gmail.com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 err="1">
                <a:latin typeface="Arial" panose="020B0604020202020204" pitchFamily="34" charset="0"/>
                <a:cs typeface="Arial" panose="020B0604020202020204" pitchFamily="34" charset="0"/>
              </a:rPr>
              <a:t>mozambique.</a:t>
            </a:r>
            <a:r>
              <a:rPr lang="en-US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nau</a:t>
            </a:r>
            <a:r>
              <a:rPr lang="en-US" u="sng" dirty="0" err="1">
                <a:latin typeface="Arial" panose="020B0604020202020204" pitchFamily="34" charset="0"/>
                <a:cs typeface="Arial" panose="020B0604020202020204" pitchFamily="34" charset="0"/>
              </a:rPr>
              <a:t>@gmail.com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pw: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Bchworkshop</a:t>
            </a:r>
            <a:endParaRPr lang="fr-TN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" marR="508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fr-TN" dirty="0">
                <a:latin typeface="Arial" panose="020B0604020202020204" pitchFamily="34" charset="0"/>
                <a:cs typeface="Arial" panose="020B0604020202020204" pitchFamily="34" charset="0"/>
              </a:rPr>
              <a:t>Group 4 – Cabo Verde: </a:t>
            </a:r>
            <a:r>
              <a:rPr lang="fr-TN" u="sng" dirty="0">
                <a:latin typeface="Arial" panose="020B0604020202020204" pitchFamily="34" charset="0"/>
                <a:cs typeface="Arial" panose="020B0604020202020204" pitchFamily="34" charset="0"/>
              </a:rPr>
              <a:t>caboverde.nfp@gmail.com</a:t>
            </a:r>
            <a:r>
              <a:rPr lang="fr-T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TN" u="sng" dirty="0">
                <a:latin typeface="Arial" panose="020B0604020202020204" pitchFamily="34" charset="0"/>
                <a:cs typeface="Arial" panose="020B0604020202020204" pitchFamily="34" charset="0"/>
              </a:rPr>
              <a:t>caboverde.nau@gmail.com </a:t>
            </a:r>
            <a:r>
              <a:rPr lang="fr-TN" dirty="0">
                <a:latin typeface="Arial" panose="020B0604020202020204" pitchFamily="34" charset="0"/>
                <a:cs typeface="Arial" panose="020B0604020202020204" pitchFamily="34" charset="0"/>
              </a:rPr>
              <a:t>pw: </a:t>
            </a:r>
            <a:r>
              <a:rPr lang="fr-TN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BCH2021!!!</a:t>
            </a:r>
          </a:p>
          <a:p>
            <a:pPr marL="53975" marR="508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fr-TN" dirty="0">
                <a:latin typeface="Arial" panose="020B0604020202020204" pitchFamily="34" charset="0"/>
                <a:cs typeface="Arial" panose="020B0604020202020204" pitchFamily="34" charset="0"/>
              </a:rPr>
              <a:t>Group 5 – Cameroon: </a:t>
            </a:r>
            <a:r>
              <a:rPr lang="fr-TN" u="sng" dirty="0">
                <a:latin typeface="Arial" panose="020B0604020202020204" pitchFamily="34" charset="0"/>
                <a:cs typeface="Arial" panose="020B0604020202020204" pitchFamily="34" charset="0"/>
              </a:rPr>
              <a:t>cameroun.nfp@gmail.com</a:t>
            </a:r>
            <a:r>
              <a:rPr lang="fr-T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TN" u="sng" dirty="0">
                <a:latin typeface="Arial" panose="020B0604020202020204" pitchFamily="34" charset="0"/>
                <a:cs typeface="Arial" panose="020B0604020202020204" pitchFamily="34" charset="0"/>
              </a:rPr>
              <a:t>cameroun.nau@gmail.com </a:t>
            </a:r>
            <a:r>
              <a:rPr lang="fr-TN" dirty="0">
                <a:latin typeface="Arial" panose="020B0604020202020204" pitchFamily="34" charset="0"/>
                <a:cs typeface="Arial" panose="020B0604020202020204" pitchFamily="34" charset="0"/>
              </a:rPr>
              <a:t>pw: </a:t>
            </a:r>
            <a:r>
              <a:rPr lang="fr-TN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Bchworkshop2023</a:t>
            </a:r>
          </a:p>
          <a:p>
            <a:pPr marL="53975" marR="5080" lvl="1" indent="0">
              <a:spcBef>
                <a:spcPts val="1200"/>
              </a:spcBef>
              <a:spcAft>
                <a:spcPts val="200"/>
              </a:spcAft>
              <a:buSzPct val="100000"/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Group 6 – Comoros: </a:t>
            </a:r>
            <a:r>
              <a:rPr lang="en-US" u="sng" dirty="0" err="1">
                <a:latin typeface="Arial" panose="020B0604020202020204" pitchFamily="34" charset="0"/>
                <a:cs typeface="Arial" panose="020B0604020202020204" pitchFamily="34" charset="0"/>
              </a:rPr>
              <a:t>comoros.nfp@Hotmail.com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comoros.nau1@Hotmail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.</a:t>
            </a:r>
            <a:r>
              <a:rPr lang="en-US" u="sng" dirty="0">
                <a:latin typeface="Arial" panose="020B0604020202020204" pitchFamily="34" charset="0"/>
                <a:cs typeface="Arial" panose="020B0604020202020204" pitchFamily="34" charset="0"/>
              </a:rPr>
              <a:t>com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pw: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Abdef1234$</a:t>
            </a:r>
            <a:endParaRPr lang="en-US" u="sng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5139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5630D4-9FFF-47ED-8363-E687A3EC8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Registering information</a:t>
            </a:r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0C376C22-79E4-2847-305B-1FFB2A4CA1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pPr marL="203200" indent="0" algn="just">
              <a:buNone/>
            </a:pPr>
            <a:r>
              <a:rPr lang="en-US" sz="2800" dirty="0"/>
              <a:t>On the Training site, </a:t>
            </a:r>
            <a:r>
              <a:rPr lang="en-US" dirty="0"/>
              <a:t>use the NAU account you have been assigned to in your group </a:t>
            </a:r>
            <a:r>
              <a:rPr lang="en-US" sz="2800" dirty="0"/>
              <a:t>to register:</a:t>
            </a:r>
          </a:p>
          <a:p>
            <a:pPr marL="203200" indent="0" algn="just">
              <a:buNone/>
            </a:pPr>
            <a:r>
              <a:rPr lang="en-US" sz="2800" b="1" dirty="0">
                <a:highlight>
                  <a:srgbClr val="FFFF00"/>
                </a:highlight>
              </a:rPr>
              <a:t>a “BCH News” on the BCH</a:t>
            </a:r>
          </a:p>
          <a:p>
            <a:pPr marL="203200" indent="0" algn="just">
              <a:buNone/>
            </a:pPr>
            <a:endParaRPr lang="en-US" b="1" dirty="0">
              <a:highlight>
                <a:srgbClr val="FFFF00"/>
              </a:highlight>
            </a:endParaRPr>
          </a:p>
          <a:p>
            <a:pPr marL="203200" indent="0" algn="just">
              <a:buNone/>
            </a:pPr>
            <a:r>
              <a:rPr lang="en-US" sz="2800" dirty="0"/>
              <a:t>You have 10 minutes</a:t>
            </a:r>
          </a:p>
        </p:txBody>
      </p:sp>
    </p:spTree>
    <p:extLst>
      <p:ext uri="{BB962C8B-B14F-4D97-AF65-F5344CB8AC3E}">
        <p14:creationId xmlns:p14="http://schemas.microsoft.com/office/powerpoint/2010/main" val="3641458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5630D4-9FFF-47ED-8363-E687A3EC8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Group work1: using the BCH for submitting information</a:t>
            </a:r>
          </a:p>
        </p:txBody>
      </p:sp>
      <p:sp>
        <p:nvSpPr>
          <p:cNvPr id="5" name="Espace réservé pour une image  4">
            <a:extLst>
              <a:ext uri="{FF2B5EF4-FFF2-40B4-BE49-F238E27FC236}">
                <a16:creationId xmlns:a16="http://schemas.microsoft.com/office/drawing/2014/main" id="{0C376C22-79E4-2847-305B-1FFB2A4CA1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pPr marL="660400" indent="-457200" algn="just"/>
            <a:r>
              <a:rPr lang="en-US" dirty="0"/>
              <a:t>Each group designate the NFP and the other participants will act as NAU</a:t>
            </a:r>
          </a:p>
          <a:p>
            <a:pPr marL="203200" indent="0" algn="just">
              <a:buNone/>
            </a:pPr>
            <a:r>
              <a:rPr lang="en-US" dirty="0"/>
              <a:t>(NFP account, NAU accounts)</a:t>
            </a:r>
          </a:p>
          <a:p>
            <a:pPr marL="660400" indent="-457200" algn="just"/>
            <a:r>
              <a:rPr lang="en-US" sz="2800" dirty="0"/>
              <a:t>Each group will do the Case study #2</a:t>
            </a:r>
          </a:p>
          <a:p>
            <a:pPr marL="203200" indent="0" algn="just">
              <a:buNone/>
            </a:pPr>
            <a:endParaRPr lang="en-US" sz="2800" dirty="0"/>
          </a:p>
          <a:p>
            <a:pPr marL="203200" indent="0" algn="just">
              <a:buNone/>
            </a:pPr>
            <a:endParaRPr lang="en-US" dirty="0"/>
          </a:p>
          <a:p>
            <a:pPr marL="203200" indent="0" algn="just">
              <a:buNone/>
            </a:pPr>
            <a:r>
              <a:rPr lang="en-US" sz="2800" dirty="0"/>
              <a:t>You have 30 minutes</a:t>
            </a:r>
          </a:p>
        </p:txBody>
      </p:sp>
    </p:spTree>
    <p:extLst>
      <p:ext uri="{BB962C8B-B14F-4D97-AF65-F5344CB8AC3E}">
        <p14:creationId xmlns:p14="http://schemas.microsoft.com/office/powerpoint/2010/main" val="25992269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DEB71463-2406-BE32-EB43-D7C969EE5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TN" dirty="0"/>
              <a:t>Case studies</a:t>
            </a:r>
          </a:p>
        </p:txBody>
      </p:sp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70A0E373-8E87-0B90-EA39-F9E3BB05C75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r>
              <a:rPr lang="fr-TN" dirty="0"/>
              <a:t>Use the VLE (</a:t>
            </a:r>
            <a:r>
              <a:rPr lang="fr-TN" dirty="0">
                <a:hlinkClick r:id="rId2"/>
              </a:rPr>
              <a:t>https://bch3-vle.unep.org</a:t>
            </a:r>
            <a:r>
              <a:rPr lang="fr-TN" dirty="0"/>
              <a:t> ) to </a:t>
            </a:r>
            <a:r>
              <a:rPr lang="fr-TN" b="1" dirty="0"/>
              <a:t>find out </a:t>
            </a:r>
            <a:r>
              <a:rPr lang="fr-TN" dirty="0"/>
              <a:t>and </a:t>
            </a:r>
            <a:r>
              <a:rPr lang="fr-TN" b="1" dirty="0"/>
              <a:t>solve</a:t>
            </a:r>
            <a:r>
              <a:rPr lang="fr-TN" dirty="0"/>
              <a:t> these case studies:</a:t>
            </a:r>
          </a:p>
          <a:p>
            <a:pPr lvl="1"/>
            <a:r>
              <a:rPr lang="fr-TN" dirty="0"/>
              <a:t>Case study # 4</a:t>
            </a:r>
          </a:p>
          <a:p>
            <a:pPr lvl="1"/>
            <a:r>
              <a:rPr lang="fr-TN" dirty="0"/>
              <a:t>Case study # 11</a:t>
            </a:r>
          </a:p>
        </p:txBody>
      </p:sp>
    </p:spTree>
    <p:extLst>
      <p:ext uri="{BB962C8B-B14F-4D97-AF65-F5344CB8AC3E}">
        <p14:creationId xmlns:p14="http://schemas.microsoft.com/office/powerpoint/2010/main" val="8954089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6794" y="1611637"/>
            <a:ext cx="6096000" cy="646331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None/>
            </a:pPr>
            <a:r>
              <a:rPr lang="en-US" sz="3600" dirty="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Thank you !</a:t>
            </a:r>
          </a:p>
        </p:txBody>
      </p:sp>
      <p:sp>
        <p:nvSpPr>
          <p:cNvPr id="6" name="Shape 314"/>
          <p:cNvSpPr txBox="1">
            <a:spLocks/>
          </p:cNvSpPr>
          <p:nvPr/>
        </p:nvSpPr>
        <p:spPr>
          <a:xfrm>
            <a:off x="1763481" y="3429000"/>
            <a:ext cx="6677891" cy="1495953"/>
          </a:xfrm>
          <a:prstGeom prst="rect">
            <a:avLst/>
          </a:prstGeom>
          <a:noFill/>
          <a:ln w="9525" cap="flat" cmpd="sng">
            <a:solidFill>
              <a:srgbClr val="00B0F0"/>
            </a:solidFill>
            <a:prstDash val="solid"/>
            <a:miter lim="524288"/>
            <a:headEnd type="none" w="med" len="med"/>
            <a:tailEnd type="none" w="med" len="med"/>
          </a:ln>
        </p:spPr>
        <p:txBody>
          <a:bodyPr vert="horz" wrap="square" lIns="91425" tIns="45700" rIns="91425" bIns="45700" rtlCol="0" anchor="t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115888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8325" indent="-58738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2625" indent="-571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6288" indent="-34925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Tw Cen MT" panose="020B0602020104020603" pitchFamily="34" charset="0"/>
              <a:buNone/>
            </a:pPr>
            <a:r>
              <a:rPr lang="en-US" sz="3200" dirty="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For more information, please email</a:t>
            </a:r>
            <a:endParaRPr lang="en-US" sz="2200" dirty="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w Cen MT" panose="020B0602020104020603" pitchFamily="34" charset="0"/>
              <a:buNone/>
            </a:pPr>
            <a:endParaRPr lang="en-US" sz="2200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w Cen MT" panose="020B0602020104020603" pitchFamily="34" charset="0"/>
              <a:buNone/>
            </a:pPr>
            <a:endParaRPr lang="en-US" sz="2200" dirty="0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indent="-34290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Tw Cen MT" panose="020B0602020104020603" pitchFamily="34" charset="0"/>
              <a:buNone/>
            </a:pPr>
            <a:r>
              <a:rPr lang="en-US" sz="2200" dirty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342900" indent="-34290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Font typeface="Tw Cen MT" panose="020B0602020104020603" pitchFamily="34" charset="0"/>
              <a:buNone/>
            </a:pPr>
            <a:endParaRPr lang="en-US" sz="2200" dirty="0">
              <a:solidFill>
                <a:srgbClr val="0000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69372" y="4191011"/>
            <a:ext cx="4502729" cy="646331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B0F0"/>
                </a:solidFill>
                <a:latin typeface="Arial"/>
                <a:ea typeface="Arial"/>
                <a:cs typeface="Arial"/>
              </a:rPr>
              <a:t>elkawyo@gmail.com</a:t>
            </a:r>
          </a:p>
        </p:txBody>
      </p:sp>
    </p:spTree>
    <p:extLst>
      <p:ext uri="{BB962C8B-B14F-4D97-AF65-F5344CB8AC3E}">
        <p14:creationId xmlns:p14="http://schemas.microsoft.com/office/powerpoint/2010/main" val="310572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1F975B0-E728-5B23-54B8-55BD412111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649" y="2271251"/>
            <a:ext cx="11169319" cy="4454401"/>
          </a:xfrm>
        </p:spPr>
        <p:txBody>
          <a:bodyPr/>
          <a:lstStyle/>
          <a:p>
            <a:r>
              <a:rPr lang="en-US" dirty="0"/>
              <a:t>There are 2 types of records on the BCH</a:t>
            </a:r>
          </a:p>
          <a:p>
            <a:pPr lvl="1"/>
            <a:r>
              <a:rPr lang="en-US" dirty="0"/>
              <a:t> National records</a:t>
            </a:r>
          </a:p>
          <a:p>
            <a:pPr lvl="1"/>
            <a:r>
              <a:rPr lang="en-US" dirty="0"/>
              <a:t> Reference records</a:t>
            </a:r>
          </a:p>
          <a:p>
            <a:endParaRPr lang="fr-TN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1E08CF8-C9BF-230B-7C19-BD734D54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680" y="365632"/>
            <a:ext cx="11157287" cy="669082"/>
          </a:xfrm>
        </p:spPr>
        <p:txBody>
          <a:bodyPr>
            <a:spAutoFit/>
          </a:bodyPr>
          <a:lstStyle/>
          <a:p>
            <a:r>
              <a:rPr lang="fr-FR" dirty="0" err="1"/>
              <a:t>Different</a:t>
            </a:r>
            <a:r>
              <a:rPr lang="fr-FR" dirty="0"/>
              <a:t> </a:t>
            </a:r>
            <a:r>
              <a:rPr lang="fr-FR" dirty="0" err="1"/>
              <a:t>categories</a:t>
            </a:r>
            <a:r>
              <a:rPr lang="fr-FR" dirty="0"/>
              <a:t> of record </a:t>
            </a:r>
            <a:br>
              <a:rPr lang="fr-FR" dirty="0"/>
            </a:br>
            <a:r>
              <a:rPr lang="fr-FR" dirty="0"/>
              <a:t>and </a:t>
            </a:r>
            <a:r>
              <a:rPr lang="fr-FR" dirty="0" err="1"/>
              <a:t>who</a:t>
            </a:r>
            <a:r>
              <a:rPr lang="fr-FR" dirty="0"/>
              <a:t> can </a:t>
            </a:r>
            <a:r>
              <a:rPr lang="fr-FR" dirty="0" err="1"/>
              <a:t>submit</a:t>
            </a:r>
            <a:r>
              <a:rPr lang="fr-FR" dirty="0"/>
              <a:t> / </a:t>
            </a:r>
            <a:r>
              <a:rPr lang="fr-FR" dirty="0" err="1"/>
              <a:t>approve</a:t>
            </a:r>
            <a:r>
              <a:rPr lang="fr-FR" dirty="0"/>
              <a:t> for publication?</a:t>
            </a:r>
            <a:endParaRPr lang="fr-TN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D62D97B-30C6-011B-EAFB-2F160866419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17617" y="1473867"/>
            <a:ext cx="11169319" cy="669082"/>
          </a:xfrm>
        </p:spPr>
        <p:txBody>
          <a:bodyPr/>
          <a:lstStyle/>
          <a:p>
            <a:r>
              <a:rPr lang="fr-TN" dirty="0"/>
              <a:t>Categories of records on the BCH</a:t>
            </a:r>
          </a:p>
        </p:txBody>
      </p:sp>
    </p:spTree>
    <p:extLst>
      <p:ext uri="{BB962C8B-B14F-4D97-AF65-F5344CB8AC3E}">
        <p14:creationId xmlns:p14="http://schemas.microsoft.com/office/powerpoint/2010/main" val="337700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DE7A3-711B-226B-FD3B-B4AD9336D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records</a:t>
            </a:r>
            <a:endParaRPr lang="fr-TN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C1AB1AB-E1ED-B8B7-6289-B81D20760F0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1194619"/>
            <a:ext cx="12192000" cy="520618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National Focal Point (NFP)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Competent National Authorities (CNA)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Supplementary Protocol Competent Authorities (SPCA)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Biosafety Laws, Regulations, Guidelines and Agreements (LAW)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Countries' Decisions or any other Communications (DEC)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Risk Assessments generated by a regulatory process (RA)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National Biosafety Websites or Databases (NDB)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Fifth National Reports on the Implementation of the Cartagena Protocol on Biosafety (NR5)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Fourth National Reports on the Implementation of the Cartagena Protocol on Biosafety (NR4)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Third National Reports on the Implementation of the Cartagena Protocol on Biosafety (NR3)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Second National Reports on the Implementation of the Cartagena Protocol on Biosafety (NR2)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First National Reports on the Implementation of the Cartagena Protocol on Biosafety (NR1)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Interim National Reports on the Implementation of the Cartagena Protocol on Biosafety (NRI)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Biosafety Experts (EXP)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TN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Country Profiles for Biosafety Clearing-House (BCP) </a:t>
            </a:r>
            <a:endParaRPr lang="fr-TN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7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7267D1-9887-487D-C7A4-0AECFE278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records</a:t>
            </a:r>
            <a:endParaRPr lang="fr-TN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F974957-DD6C-E88B-E0EE-C5104FCFDD3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r>
              <a:rPr lang="fr-TN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Biosafety Virtual Library Resources (VLR) </a:t>
            </a:r>
            <a:endParaRPr lang="fr-T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TN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Biosafety Organizations (ORG) </a:t>
            </a:r>
            <a:endParaRPr lang="fr-T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TN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Laboratories for detection and identification of LMOs (LAB) </a:t>
            </a:r>
            <a:endParaRPr lang="fr-T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TN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Living Modified Organisms (LMO) </a:t>
            </a:r>
            <a:endParaRPr lang="fr-T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TN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Genetic elements (GENE) </a:t>
            </a:r>
            <a:endParaRPr lang="fr-T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TN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Organisms (ORGA) </a:t>
            </a:r>
            <a:endParaRPr lang="fr-T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TN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Risk Assessments generated by an independent or non-regulatory process (IRA) </a:t>
            </a:r>
            <a:endParaRPr lang="fr-T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TN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Submissions (SUB) </a:t>
            </a:r>
            <a:endParaRPr lang="fr-T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TN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Capacity Development Initiatives (CDI) </a:t>
            </a:r>
            <a:endParaRPr lang="fr-T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fr-TN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BCH News (BCHN) </a:t>
            </a:r>
          </a:p>
          <a:p>
            <a:endParaRPr lang="fr-TN" sz="2400" dirty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fr-TN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Contacts (CON)</a:t>
            </a:r>
            <a:endParaRPr lang="fr-T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Bouton d'action : Retour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EF936A8-E309-16B3-9A2C-33CFC5E56F81}"/>
              </a:ext>
            </a:extLst>
          </p:cNvPr>
          <p:cNvSpPr/>
          <p:nvPr/>
        </p:nvSpPr>
        <p:spPr>
          <a:xfrm>
            <a:off x="9436608" y="6035040"/>
            <a:ext cx="1737360" cy="512064"/>
          </a:xfrm>
          <a:prstGeom prst="actionButtonRetur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TN"/>
          </a:p>
        </p:txBody>
      </p:sp>
    </p:spTree>
    <p:extLst>
      <p:ext uri="{BB962C8B-B14F-4D97-AF65-F5344CB8AC3E}">
        <p14:creationId xmlns:p14="http://schemas.microsoft.com/office/powerpoint/2010/main" val="721576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22AC8703-B16D-50CB-D1F1-0465BC283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80" y="1808408"/>
            <a:ext cx="11169319" cy="4847225"/>
          </a:xfrm>
        </p:spPr>
        <p:txBody>
          <a:bodyPr/>
          <a:lstStyle/>
          <a:p>
            <a:r>
              <a:rPr lang="fr-TN" sz="2800" dirty="0"/>
              <a:t>The BCH – National Focal Point (BCH-NFP)</a:t>
            </a:r>
          </a:p>
          <a:p>
            <a:pPr lvl="1"/>
            <a:r>
              <a:rPr lang="fr-TN" sz="2400" dirty="0"/>
              <a:t> appointed by Parties (Government, CBD NFP, CPB NFP)</a:t>
            </a:r>
          </a:p>
          <a:p>
            <a:pPr lvl="1"/>
            <a:r>
              <a:rPr lang="fr-TN" sz="2400" dirty="0"/>
              <a:t> the only person who validates and publishes records submitted to the BCH by the Party</a:t>
            </a:r>
          </a:p>
          <a:p>
            <a:r>
              <a:rPr lang="fr-TN" sz="2800" dirty="0"/>
              <a:t>The National Authorized Users (BCH-NAU)</a:t>
            </a:r>
          </a:p>
          <a:p>
            <a:pPr lvl="1"/>
            <a:r>
              <a:rPr lang="fr-TN" sz="2400" dirty="0"/>
              <a:t> Appointed by the BCH national Focal Point</a:t>
            </a:r>
          </a:p>
          <a:p>
            <a:pPr lvl="1"/>
            <a:r>
              <a:rPr lang="fr-TN" sz="2400" dirty="0"/>
              <a:t> Assists BCH NFP to register records on the BCH before they are validated and published by the BCH NFP</a:t>
            </a:r>
          </a:p>
          <a:p>
            <a:r>
              <a:rPr lang="fr-TN" sz="2800" dirty="0"/>
              <a:t>The General Users:</a:t>
            </a:r>
          </a:p>
          <a:p>
            <a:pPr lvl="1"/>
            <a:r>
              <a:rPr lang="fr-TN" sz="2400" dirty="0"/>
              <a:t> have a CBD account</a:t>
            </a:r>
          </a:p>
          <a:p>
            <a:pPr lvl="1"/>
            <a:r>
              <a:rPr lang="fr-TN" sz="2400" dirty="0"/>
              <a:t> uses the Training site, participates to the Fora, etc.</a:t>
            </a:r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A87E84BE-3CED-797E-5D25-223E4C05F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what</a:t>
            </a:r>
            <a:r>
              <a:rPr lang="fr-FR" dirty="0"/>
              <a:t> are the </a:t>
            </a:r>
            <a:r>
              <a:rPr lang="fr-FR" dirty="0" err="1"/>
              <a:t>different</a:t>
            </a:r>
            <a:r>
              <a:rPr lang="fr-FR" dirty="0"/>
              <a:t> types of BCH </a:t>
            </a:r>
            <a:r>
              <a:rPr lang="fr-FR" dirty="0" err="1"/>
              <a:t>users</a:t>
            </a:r>
            <a:r>
              <a:rPr lang="fr-FR" dirty="0"/>
              <a:t> and how </a:t>
            </a:r>
            <a:r>
              <a:rPr lang="fr-FR" dirty="0" err="1"/>
              <a:t>they</a:t>
            </a:r>
            <a:r>
              <a:rPr lang="fr-FR" dirty="0"/>
              <a:t> are </a:t>
            </a:r>
            <a:r>
              <a:rPr lang="fr-FR" dirty="0" err="1"/>
              <a:t>appointed</a:t>
            </a:r>
            <a:r>
              <a:rPr lang="fr-FR" dirty="0"/>
              <a:t>? </a:t>
            </a:r>
            <a:endParaRPr lang="fr-TN" dirty="0"/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9CC9067D-B8BE-0362-0F39-6DF40C90930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648" y="1278995"/>
            <a:ext cx="11169319" cy="669082"/>
          </a:xfrm>
        </p:spPr>
        <p:txBody>
          <a:bodyPr/>
          <a:lstStyle/>
          <a:p>
            <a:r>
              <a:rPr lang="fr-TN" dirty="0"/>
              <a:t>Three different types of users</a:t>
            </a:r>
          </a:p>
        </p:txBody>
      </p:sp>
    </p:spTree>
    <p:extLst>
      <p:ext uri="{BB962C8B-B14F-4D97-AF65-F5344CB8AC3E}">
        <p14:creationId xmlns:p14="http://schemas.microsoft.com/office/powerpoint/2010/main" val="311171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4486712A-648C-11C8-6FCC-0211F0C29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BCH National Focal points (NFP):</a:t>
            </a:r>
          </a:p>
          <a:p>
            <a:pPr lvl="1"/>
            <a:r>
              <a:rPr lang="en-US" dirty="0"/>
              <a:t> Can validate and publish information on the BCH</a:t>
            </a:r>
          </a:p>
          <a:p>
            <a:r>
              <a:rPr lang="en-US" dirty="0"/>
              <a:t> National Authorized User (NAU)</a:t>
            </a:r>
          </a:p>
          <a:p>
            <a:pPr lvl="1"/>
            <a:r>
              <a:rPr lang="en-US" dirty="0"/>
              <a:t> registers national records on the BCH following his/her role</a:t>
            </a:r>
          </a:p>
          <a:p>
            <a:pPr lvl="1"/>
            <a:r>
              <a:rPr lang="en-US" dirty="0"/>
              <a:t> Can’t publish information on the BCH,  Needs a validation by the BCH NFP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can register national records?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AA3EAB4-0142-6825-6768-1F181FF35F6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fr-TN" dirty="0"/>
              <a:t>Both BCH NFP and NAU can register national records</a:t>
            </a:r>
          </a:p>
        </p:txBody>
      </p:sp>
    </p:spTree>
    <p:extLst>
      <p:ext uri="{BB962C8B-B14F-4D97-AF65-F5344CB8AC3E}">
        <p14:creationId xmlns:p14="http://schemas.microsoft.com/office/powerpoint/2010/main" val="1084601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role of BCH-NFP?</a:t>
            </a:r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0A276FE7-D2D4-1101-F36E-1D6D064DB3F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r>
              <a:rPr lang="en-US" dirty="0"/>
              <a:t>Liaison with the Secretariat of the Convention on Biological Diversity on the technical aspects of national participation in the BCH, as well as </a:t>
            </a:r>
            <a:r>
              <a:rPr lang="en-GB" altLang="en-US" dirty="0"/>
              <a:t>issues of relevance to the development and implementation of the BCH.</a:t>
            </a:r>
          </a:p>
          <a:p>
            <a:r>
              <a:rPr lang="en-US" b="1" dirty="0"/>
              <a:t> Registering and publishing national records to the BCH</a:t>
            </a:r>
          </a:p>
          <a:p>
            <a:r>
              <a:rPr lang="en-US" dirty="0"/>
              <a:t> </a:t>
            </a:r>
            <a:r>
              <a:rPr lang="en-GB" altLang="en-US" dirty="0"/>
              <a:t> Clear, for publishing, information registered on the BCH by NAU, including validation at a national level of records to make them publicly available through the central portal of the BCH.</a:t>
            </a:r>
            <a:endParaRPr lang="en-US" dirty="0"/>
          </a:p>
          <a:p>
            <a:r>
              <a:rPr lang="en-US" dirty="0"/>
              <a:t> Facilitate the establishment of a network of multi-sectoral partnerships and participants, as appropriate, in the implementation of the process of registering national information on the BCH.</a:t>
            </a:r>
          </a:p>
        </p:txBody>
      </p:sp>
    </p:spTree>
    <p:extLst>
      <p:ext uri="{BB962C8B-B14F-4D97-AF65-F5344CB8AC3E}">
        <p14:creationId xmlns:p14="http://schemas.microsoft.com/office/powerpoint/2010/main" val="807157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designate a BCH-NFP?</a:t>
            </a:r>
          </a:p>
        </p:txBody>
      </p:sp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D34BD3D6-D6A5-505D-6E37-00A03B6F988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r>
              <a:rPr lang="en-US" dirty="0"/>
              <a:t> The BCH NFP is designated through a written communication addressed to the Executive Secretary of the Convention on Biological Diversity and approved by the country’s relevant authorities these include:</a:t>
            </a:r>
          </a:p>
          <a:p>
            <a:pPr lvl="1"/>
            <a:r>
              <a:rPr lang="en-US" dirty="0"/>
              <a:t> Government of the country</a:t>
            </a:r>
          </a:p>
          <a:p>
            <a:pPr lvl="1"/>
            <a:r>
              <a:rPr lang="en-US" dirty="0"/>
              <a:t> Focal Point of the Convention on Biological Diversity</a:t>
            </a:r>
          </a:p>
          <a:p>
            <a:pPr lvl="1"/>
            <a:r>
              <a:rPr lang="en-US" dirty="0"/>
              <a:t> Focal Point of the Cartagena Protocol on Biosafety</a:t>
            </a:r>
          </a:p>
          <a:p>
            <a:endParaRPr lang="en-US" dirty="0"/>
          </a:p>
          <a:p>
            <a:r>
              <a:rPr lang="en-US" dirty="0"/>
              <a:t> Based on this official communication, the Secretariat registers the BCH-NFP to the BCH and gives him credential to register national information and manage the National Authorized Users (NAUs).</a:t>
            </a:r>
          </a:p>
        </p:txBody>
      </p:sp>
    </p:spTree>
    <p:extLst>
      <p:ext uri="{BB962C8B-B14F-4D97-AF65-F5344CB8AC3E}">
        <p14:creationId xmlns:p14="http://schemas.microsoft.com/office/powerpoint/2010/main" val="9004387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al_BCH-ABS (2).potx" id="{3A217AE9-FB0C-4B4C-8062-1E90DCDBD502}" vid="{A99C3819-7AD0-B84A-8CE1-6881929B157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2149</TotalTime>
  <Words>1660</Words>
  <Application>Microsoft Macintosh PowerPoint</Application>
  <PresentationFormat>Grand écran</PresentationFormat>
  <Paragraphs>164</Paragraphs>
  <Slides>27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7" baseType="lpstr">
      <vt:lpstr>Arial</vt:lpstr>
      <vt:lpstr>Calibri</vt:lpstr>
      <vt:lpstr>Calibri Light</vt:lpstr>
      <vt:lpstr>Google Sans</vt:lpstr>
      <vt:lpstr>Sitka Banner Semibold</vt:lpstr>
      <vt:lpstr>Times New Roman</vt:lpstr>
      <vt:lpstr>Traditional Arabic</vt:lpstr>
      <vt:lpstr>Tw Cen MT</vt:lpstr>
      <vt:lpstr>Wingdings</vt:lpstr>
      <vt:lpstr>Thème Office</vt:lpstr>
      <vt:lpstr>Présentation PowerPoint</vt:lpstr>
      <vt:lpstr>Contents</vt:lpstr>
      <vt:lpstr>Different categories of record  and who can submit / approve for publication?</vt:lpstr>
      <vt:lpstr>National records</vt:lpstr>
      <vt:lpstr>Reference records</vt:lpstr>
      <vt:lpstr>what are the different types of BCH users and how they are appointed? </vt:lpstr>
      <vt:lpstr>Who can register national records?</vt:lpstr>
      <vt:lpstr>What is the role of BCH-NFP?</vt:lpstr>
      <vt:lpstr>How to designate a BCH-NFP?</vt:lpstr>
      <vt:lpstr>What is a National authorized user (NAU)?</vt:lpstr>
      <vt:lpstr>Who can register reference records?</vt:lpstr>
      <vt:lpstr>In which form is information registered on the BCH?</vt:lpstr>
      <vt:lpstr>Example of common format</vt:lpstr>
      <vt:lpstr>Présentation PowerPoint</vt:lpstr>
      <vt:lpstr>How to register for General user CBD account? </vt:lpstr>
      <vt:lpstr>Demonstration of the different sections and functionality of the Dashboard </vt:lpstr>
      <vt:lpstr>Demonstration of how to submit records</vt:lpstr>
      <vt:lpstr>How to register records on the BCH? </vt:lpstr>
      <vt:lpstr>Présentation PowerPoint</vt:lpstr>
      <vt:lpstr>How to register a record on the BCH using the Submit Dashboard?</vt:lpstr>
      <vt:lpstr>Training site of the BCH</vt:lpstr>
      <vt:lpstr>Mechanics</vt:lpstr>
      <vt:lpstr>Groups / NFP &amp; NAU emails &amp; passwords</vt:lpstr>
      <vt:lpstr>Registering information</vt:lpstr>
      <vt:lpstr>Group work1: using the BCH for submitting information</vt:lpstr>
      <vt:lpstr>Case studies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Mohamed Elyes Kchouk</dc:creator>
  <cp:lastModifiedBy>Mohamed Elyes Kchouk</cp:lastModifiedBy>
  <cp:revision>33</cp:revision>
  <dcterms:created xsi:type="dcterms:W3CDTF">2024-09-09T08:36:39Z</dcterms:created>
  <dcterms:modified xsi:type="dcterms:W3CDTF">2024-10-06T17:07:28Z</dcterms:modified>
</cp:coreProperties>
</file>