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338" r:id="rId2"/>
    <p:sldId id="372" r:id="rId3"/>
    <p:sldId id="373" r:id="rId4"/>
    <p:sldId id="395" r:id="rId5"/>
    <p:sldId id="386" r:id="rId6"/>
    <p:sldId id="387" r:id="rId7"/>
    <p:sldId id="371" r:id="rId8"/>
    <p:sldId id="374" r:id="rId9"/>
    <p:sldId id="375" r:id="rId10"/>
    <p:sldId id="377" r:id="rId11"/>
    <p:sldId id="378" r:id="rId12"/>
    <p:sldId id="376" r:id="rId13"/>
    <p:sldId id="394" r:id="rId14"/>
    <p:sldId id="383" r:id="rId15"/>
    <p:sldId id="379" r:id="rId16"/>
    <p:sldId id="380" r:id="rId17"/>
    <p:sldId id="385" r:id="rId18"/>
    <p:sldId id="382" r:id="rId19"/>
    <p:sldId id="393" r:id="rId20"/>
    <p:sldId id="390" r:id="rId21"/>
    <p:sldId id="391" r:id="rId22"/>
    <p:sldId id="392" r:id="rId23"/>
    <p:sldId id="396" r:id="rId24"/>
    <p:sldId id="397" r:id="rId25"/>
    <p:sldId id="398" r:id="rId26"/>
    <p:sldId id="400" r:id="rId27"/>
    <p:sldId id="401" r:id="rId28"/>
    <p:sldId id="402" r:id="rId29"/>
    <p:sldId id="399" r:id="rId30"/>
    <p:sldId id="384" r:id="rId31"/>
    <p:sldId id="405" r:id="rId32"/>
    <p:sldId id="406" r:id="rId33"/>
    <p:sldId id="370"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nt andri" initials="CA" lastIdx="1" clrIdx="0">
    <p:extLst>
      <p:ext uri="{19B8F6BF-5375-455C-9EA6-DF929625EA0E}">
        <p15:presenceInfo xmlns:p15="http://schemas.microsoft.com/office/powerpoint/2012/main" userId="f42f0822e7c7ed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A6938"/>
    <a:srgbClr val="569ED9"/>
    <a:srgbClr val="A9A9A9"/>
    <a:srgbClr val="767172"/>
    <a:srgbClr val="FA6431"/>
    <a:srgbClr val="428BC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1" autoAdjust="0"/>
    <p:restoredTop sz="85484" autoAdjust="0"/>
  </p:normalViewPr>
  <p:slideViewPr>
    <p:cSldViewPr snapToGrid="0">
      <p:cViewPr>
        <p:scale>
          <a:sx n="100" d="100"/>
          <a:sy n="100" d="100"/>
        </p:scale>
        <p:origin x="-211" y="-509"/>
      </p:cViewPr>
      <p:guideLst/>
    </p:cSldViewPr>
  </p:slideViewPr>
  <p:notesTextViewPr>
    <p:cViewPr>
      <p:scale>
        <a:sx n="1" d="1"/>
        <a:sy n="1" d="1"/>
      </p:scale>
      <p:origin x="0" y="0"/>
    </p:cViewPr>
  </p:notesTextViewPr>
  <p:sorterViewPr>
    <p:cViewPr>
      <p:scale>
        <a:sx n="100" d="100"/>
        <a:sy n="100" d="100"/>
      </p:scale>
      <p:origin x="0" y="-5268"/>
    </p:cViewPr>
  </p:sorterViewPr>
  <p:notesViewPr>
    <p:cSldViewPr snapToGrid="0">
      <p:cViewPr varScale="1">
        <p:scale>
          <a:sx n="62" d="100"/>
          <a:sy n="62" d="100"/>
        </p:scale>
        <p:origin x="75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9-24T21:26:35.922" idx="1">
    <p:pos x="10" y="10"/>
    <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10E587-7E16-4434-A117-B1BAFCCF2631}" type="datetimeFigureOut">
              <a:rPr lang="en-US" smtClean="0"/>
              <a:t>10/7/2024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10D416-DC19-4137-BBB3-C26A50A7C479}" type="slidenum">
              <a:rPr lang="en-US" smtClean="0"/>
              <a:t>‹N°›</a:t>
            </a:fld>
            <a:endParaRPr lang="en-US"/>
          </a:p>
        </p:txBody>
      </p:sp>
    </p:spTree>
    <p:extLst>
      <p:ext uri="{BB962C8B-B14F-4D97-AF65-F5344CB8AC3E}">
        <p14:creationId xmlns:p14="http://schemas.microsoft.com/office/powerpoint/2010/main" val="3188748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B10D416-DC19-4137-BBB3-C26A50A7C479}" type="slidenum">
              <a:rPr lang="en-US" smtClean="0"/>
              <a:t>1</a:t>
            </a:fld>
            <a:endParaRPr lang="en-US"/>
          </a:p>
        </p:txBody>
      </p:sp>
    </p:spTree>
    <p:extLst>
      <p:ext uri="{BB962C8B-B14F-4D97-AF65-F5344CB8AC3E}">
        <p14:creationId xmlns:p14="http://schemas.microsoft.com/office/powerpoint/2010/main" val="664321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there are some provisions for biodiversity identification and monitoring:</a:t>
            </a:r>
          </a:p>
          <a:p>
            <a:endParaRPr lang="fr-FR" dirty="0"/>
          </a:p>
        </p:txBody>
      </p:sp>
      <p:sp>
        <p:nvSpPr>
          <p:cNvPr id="4" name="Espace réservé du numéro de diapositive 3"/>
          <p:cNvSpPr>
            <a:spLocks noGrp="1"/>
          </p:cNvSpPr>
          <p:nvPr>
            <p:ph type="sldNum" sz="quarter" idx="10"/>
          </p:nvPr>
        </p:nvSpPr>
        <p:spPr/>
        <p:txBody>
          <a:bodyPr/>
          <a:lstStyle/>
          <a:p>
            <a:fld id="{BB10D416-DC19-4137-BBB3-C26A50A7C479}" type="slidenum">
              <a:rPr lang="en-US" smtClean="0"/>
              <a:t>16</a:t>
            </a:fld>
            <a:endParaRPr lang="en-US"/>
          </a:p>
        </p:txBody>
      </p:sp>
    </p:spTree>
    <p:extLst>
      <p:ext uri="{BB962C8B-B14F-4D97-AF65-F5344CB8AC3E}">
        <p14:creationId xmlns:p14="http://schemas.microsoft.com/office/powerpoint/2010/main" val="3987663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err="1" smtClean="0"/>
              <a:t>Monetary</a:t>
            </a:r>
            <a:r>
              <a:rPr lang="fr-FR" dirty="0" smtClean="0"/>
              <a:t> </a:t>
            </a:r>
            <a:r>
              <a:rPr lang="fr-FR" dirty="0" err="1" smtClean="0"/>
              <a:t>benefits</a:t>
            </a:r>
            <a:r>
              <a:rPr lang="fr-FR" dirty="0" smtClean="0"/>
              <a:t>: royalties , </a:t>
            </a:r>
            <a:r>
              <a:rPr lang="fr-FR" dirty="0" err="1" smtClean="0"/>
              <a:t>upfront</a:t>
            </a:r>
            <a:r>
              <a:rPr lang="fr-FR" dirty="0" smtClean="0"/>
              <a:t> </a:t>
            </a:r>
            <a:r>
              <a:rPr lang="fr-FR" dirty="0" err="1" smtClean="0"/>
              <a:t>payment</a:t>
            </a:r>
            <a:r>
              <a:rPr lang="fr-FR" dirty="0" smtClean="0"/>
              <a:t> (</a:t>
            </a:r>
            <a:r>
              <a:rPr lang="fr-FR" dirty="0" err="1" smtClean="0"/>
              <a:t>before</a:t>
            </a:r>
            <a:r>
              <a:rPr lang="fr-FR" dirty="0" smtClean="0"/>
              <a:t> the use of the </a:t>
            </a:r>
            <a:r>
              <a:rPr lang="fr-FR" dirty="0" err="1" smtClean="0"/>
              <a:t>resources</a:t>
            </a:r>
            <a:r>
              <a:rPr lang="fr-FR" dirty="0" smtClean="0"/>
              <a:t> </a:t>
            </a:r>
            <a:r>
              <a:rPr lang="fr-FR" dirty="0" err="1" smtClean="0"/>
              <a:t>begins</a:t>
            </a:r>
            <a:r>
              <a:rPr lang="fr-FR" dirty="0" smtClean="0"/>
              <a:t>); </a:t>
            </a:r>
            <a:r>
              <a:rPr lang="fr-FR" dirty="0" err="1" smtClean="0"/>
              <a:t>Milestone</a:t>
            </a:r>
            <a:r>
              <a:rPr lang="fr-FR" dirty="0" smtClean="0"/>
              <a:t> </a:t>
            </a:r>
            <a:r>
              <a:rPr lang="fr-FR" dirty="0" err="1" smtClean="0"/>
              <a:t>payments</a:t>
            </a:r>
            <a:r>
              <a:rPr lang="fr-FR" dirty="0" smtClean="0"/>
              <a:t> (made </a:t>
            </a:r>
            <a:r>
              <a:rPr lang="en-US" sz="1200" b="0" i="0" kern="1200" dirty="0" smtClean="0">
                <a:solidFill>
                  <a:schemeClr val="tx1"/>
                </a:solidFill>
                <a:effectLst/>
                <a:latin typeface="+mn-lt"/>
                <a:ea typeface="+mn-ea"/>
                <a:cs typeface="+mn-cs"/>
              </a:rPr>
              <a:t>made when certain stages of research or product development are reached.)</a:t>
            </a:r>
          </a:p>
          <a:p>
            <a:r>
              <a:rPr lang="en-US" sz="1200" b="0" i="0" kern="1200" dirty="0" smtClean="0">
                <a:solidFill>
                  <a:schemeClr val="tx1"/>
                </a:solidFill>
                <a:effectLst/>
                <a:latin typeface="+mn-lt"/>
                <a:ea typeface="+mn-ea"/>
                <a:cs typeface="+mn-cs"/>
              </a:rPr>
              <a:t>Non monetary = capacity building, technology transfer, research collaboration</a:t>
            </a:r>
          </a:p>
          <a:p>
            <a:r>
              <a:rPr lang="en-US" sz="1200" b="0" i="0" kern="1200" dirty="0" smtClean="0">
                <a:solidFill>
                  <a:schemeClr val="tx1"/>
                </a:solidFill>
                <a:effectLst/>
                <a:latin typeface="+mn-lt"/>
                <a:ea typeface="+mn-ea"/>
                <a:cs typeface="+mn-cs"/>
              </a:rPr>
              <a:t>In kind  = </a:t>
            </a:r>
            <a:r>
              <a:rPr lang="en-US" sz="1200" b="0" i="0" kern="1200" dirty="0" err="1" smtClean="0">
                <a:solidFill>
                  <a:schemeClr val="tx1"/>
                </a:solidFill>
                <a:effectLst/>
                <a:latin typeface="+mn-lt"/>
                <a:ea typeface="+mn-ea"/>
                <a:cs typeface="+mn-cs"/>
              </a:rPr>
              <a:t>equipments</a:t>
            </a:r>
            <a:r>
              <a:rPr lang="en-US" sz="1200" b="0" i="0" kern="1200" dirty="0" smtClean="0">
                <a:solidFill>
                  <a:schemeClr val="tx1"/>
                </a:solidFill>
                <a:effectLst/>
                <a:latin typeface="+mn-lt"/>
                <a:ea typeface="+mn-ea"/>
                <a:cs typeface="+mn-cs"/>
              </a:rPr>
              <a:t> and supplies, infrastructure</a:t>
            </a:r>
            <a:r>
              <a:rPr lang="en-US" sz="1200" b="0" i="0" kern="1200" baseline="0" dirty="0" smtClean="0">
                <a:solidFill>
                  <a:schemeClr val="tx1"/>
                </a:solidFill>
                <a:effectLst/>
                <a:latin typeface="+mn-lt"/>
                <a:ea typeface="+mn-ea"/>
                <a:cs typeface="+mn-cs"/>
              </a:rPr>
              <a:t> development (laboratories, school, hospitals/health care centers</a:t>
            </a:r>
          </a:p>
          <a:p>
            <a:r>
              <a:rPr lang="en-US" sz="1200" b="0" i="0" kern="1200" baseline="0" dirty="0" smtClean="0">
                <a:solidFill>
                  <a:schemeClr val="tx1"/>
                </a:solidFill>
                <a:effectLst/>
                <a:latin typeface="+mn-lt"/>
                <a:ea typeface="+mn-ea"/>
                <a:cs typeface="+mn-cs"/>
              </a:rPr>
              <a:t>Community development = Health </a:t>
            </a:r>
            <a:r>
              <a:rPr lang="en-US" sz="1200" b="0" i="0" kern="1200" baseline="0" dirty="0" err="1" smtClean="0">
                <a:solidFill>
                  <a:schemeClr val="tx1"/>
                </a:solidFill>
                <a:effectLst/>
                <a:latin typeface="+mn-lt"/>
                <a:ea typeface="+mn-ea"/>
                <a:cs typeface="+mn-cs"/>
              </a:rPr>
              <a:t>ans</a:t>
            </a:r>
            <a:r>
              <a:rPr lang="en-US" sz="1200" b="0" i="0" kern="1200" baseline="0" dirty="0" smtClean="0">
                <a:solidFill>
                  <a:schemeClr val="tx1"/>
                </a:solidFill>
                <a:effectLst/>
                <a:latin typeface="+mn-lt"/>
                <a:ea typeface="+mn-ea"/>
                <a:cs typeface="+mn-cs"/>
              </a:rPr>
              <a:t> education services,,,</a:t>
            </a:r>
            <a:endParaRPr lang="fr-FR" dirty="0"/>
          </a:p>
        </p:txBody>
      </p:sp>
      <p:sp>
        <p:nvSpPr>
          <p:cNvPr id="4" name="Espace réservé du numéro de diapositive 3"/>
          <p:cNvSpPr>
            <a:spLocks noGrp="1"/>
          </p:cNvSpPr>
          <p:nvPr>
            <p:ph type="sldNum" sz="quarter" idx="10"/>
          </p:nvPr>
        </p:nvSpPr>
        <p:spPr/>
        <p:txBody>
          <a:bodyPr/>
          <a:lstStyle/>
          <a:p>
            <a:fld id="{BB10D416-DC19-4137-BBB3-C26A50A7C479}" type="slidenum">
              <a:rPr lang="en-US" smtClean="0"/>
              <a:t>27</a:t>
            </a:fld>
            <a:endParaRPr lang="en-US"/>
          </a:p>
        </p:txBody>
      </p:sp>
    </p:spTree>
    <p:extLst>
      <p:ext uri="{BB962C8B-B14F-4D97-AF65-F5344CB8AC3E}">
        <p14:creationId xmlns:p14="http://schemas.microsoft.com/office/powerpoint/2010/main" val="792610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BB10D416-DC19-4137-BBB3-C26A50A7C479}" type="slidenum">
              <a:rPr lang="en-US" smtClean="0"/>
              <a:t>32</a:t>
            </a:fld>
            <a:endParaRPr lang="en-US"/>
          </a:p>
        </p:txBody>
      </p:sp>
    </p:spTree>
    <p:extLst>
      <p:ext uri="{BB962C8B-B14F-4D97-AF65-F5344CB8AC3E}">
        <p14:creationId xmlns:p14="http://schemas.microsoft.com/office/powerpoint/2010/main" val="2238750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fld id="{B4E07676-6CB2-4ED2-933A-A8D789A61951}" type="slidenum">
              <a:rPr lang="en-US" altLang="en-US" sz="1200" smtClean="0"/>
              <a:pPr/>
              <a:t>33</a:t>
            </a:fld>
            <a:endParaRPr lang="en-US" alt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s-ES" altLang="en-US" dirty="0">
              <a:latin typeface="Times New Roman" panose="02020603050405020304" pitchFamily="18" charset="0"/>
            </a:endParaRPr>
          </a:p>
        </p:txBody>
      </p:sp>
    </p:spTree>
    <p:extLst>
      <p:ext uri="{BB962C8B-B14F-4D97-AF65-F5344CB8AC3E}">
        <p14:creationId xmlns:p14="http://schemas.microsoft.com/office/powerpoint/2010/main" val="4027997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DC24F2BF-3938-41D6-B39C-6767CC08CE28}"/>
              </a:ext>
            </a:extLst>
          </p:cNvPr>
          <p:cNvSpPr>
            <a:spLocks noGrp="1"/>
          </p:cNvSpPr>
          <p:nvPr>
            <p:ph idx="1" hasCustomPrompt="1"/>
          </p:nvPr>
        </p:nvSpPr>
        <p:spPr>
          <a:xfrm>
            <a:off x="629649" y="1913021"/>
            <a:ext cx="7226971" cy="4812632"/>
          </a:xfrm>
          <a:prstGeom prst="rect">
            <a:avLst/>
          </a:prstGeom>
        </p:spPr>
        <p:txBody>
          <a:bodyPr/>
          <a:lstStyle>
            <a:lvl1pPr>
              <a:defRPr sz="2600">
                <a:latin typeface="Tw Cen MT" panose="020B0602020104020603" pitchFamily="34" charset="0"/>
              </a:defRPr>
            </a:lvl1pPr>
            <a:lvl2pPr marL="461963" indent="-115888">
              <a:defRPr sz="2400">
                <a:latin typeface="Tw Cen MT" panose="020B0602020104020603" pitchFamily="34" charset="0"/>
              </a:defRPr>
            </a:lvl2pPr>
            <a:lvl3pPr marL="568325" indent="-58738">
              <a:defRPr sz="2200">
                <a:latin typeface="Tw Cen MT" panose="020B0602020104020603" pitchFamily="34" charset="0"/>
              </a:defRPr>
            </a:lvl3pPr>
            <a:lvl4pPr marL="682625" indent="-57150">
              <a:defRPr sz="2000">
                <a:latin typeface="Tw Cen MT" panose="020B0602020104020603" pitchFamily="34" charset="0"/>
              </a:defRPr>
            </a:lvl4pPr>
            <a:lvl5pPr marL="776288" indent="-34925">
              <a:defRPr sz="2000">
                <a:latin typeface="Tw Cen MT" panose="020B0602020104020603" pitchFamily="34" charset="0"/>
              </a:defRPr>
            </a:lvl5pPr>
          </a:lstStyle>
          <a:p>
            <a:pPr lvl="0"/>
            <a:r>
              <a:rPr lang="en-US" dirty="0"/>
              <a:t>First level</a:t>
            </a:r>
          </a:p>
          <a:p>
            <a:pPr lvl="1"/>
            <a:r>
              <a:rPr lang="en-US" dirty="0"/>
              <a:t>Second level</a:t>
            </a:r>
          </a:p>
          <a:p>
            <a:pPr lvl="2"/>
            <a:r>
              <a:rPr lang="en-US" dirty="0"/>
              <a:t>Third level</a:t>
            </a:r>
          </a:p>
          <a:p>
            <a:pPr lvl="3"/>
            <a:r>
              <a:rPr lang="en-US"/>
              <a:t>Fourth </a:t>
            </a:r>
            <a:r>
              <a:rPr lang="en-US" dirty="0"/>
              <a:t>level</a:t>
            </a:r>
          </a:p>
          <a:p>
            <a:pPr lvl="4"/>
            <a:r>
              <a:rPr lang="en-US" dirty="0"/>
              <a:t>Fifth level</a:t>
            </a:r>
          </a:p>
        </p:txBody>
      </p:sp>
      <p:sp>
        <p:nvSpPr>
          <p:cNvPr id="8" name="Title Placeholder 1">
            <a:extLst>
              <a:ext uri="{FF2B5EF4-FFF2-40B4-BE49-F238E27FC236}">
                <a16:creationId xmlns:a16="http://schemas.microsoft.com/office/drawing/2014/main" id="{86B14074-FCAD-4CF2-8C4A-062E0B3F5C1A}"/>
              </a:ext>
            </a:extLst>
          </p:cNvPr>
          <p:cNvSpPr>
            <a:spLocks noGrp="1"/>
          </p:cNvSpPr>
          <p:nvPr>
            <p:ph type="title" hasCustomPrompt="1"/>
          </p:nvPr>
        </p:nvSpPr>
        <p:spPr>
          <a:xfrm>
            <a:off x="641680" y="365632"/>
            <a:ext cx="11157287" cy="669082"/>
          </a:xfrm>
          <a:prstGeom prst="rect">
            <a:avLst/>
          </a:prstGeom>
        </p:spPr>
        <p:txBody>
          <a:bodyPr vert="horz" lIns="91440" tIns="45720" rIns="91440" bIns="45720" rtlCol="0" anchor="ctr">
            <a:normAutofit/>
          </a:bodyPr>
          <a:lstStyle>
            <a:lvl1pPr>
              <a:defRPr lang="en-US" sz="4000" b="0" kern="1200" cap="none" spc="100" baseline="0" dirty="0">
                <a:solidFill>
                  <a:srgbClr val="00B050"/>
                </a:solidFill>
                <a:latin typeface="Tw Cen MT" panose="020B0602020104020603" pitchFamily="34" charset="0"/>
                <a:ea typeface="+mn-ea"/>
                <a:cs typeface="+mn-cs"/>
              </a:defRPr>
            </a:lvl1pPr>
          </a:lstStyle>
          <a:p>
            <a:r>
              <a:rPr lang="en-US" dirty="0"/>
              <a:t>Click to add a title</a:t>
            </a:r>
          </a:p>
        </p:txBody>
      </p:sp>
      <p:sp>
        <p:nvSpPr>
          <p:cNvPr id="9" name="Content Placeholder 2">
            <a:extLst>
              <a:ext uri="{FF2B5EF4-FFF2-40B4-BE49-F238E27FC236}">
                <a16:creationId xmlns:a16="http://schemas.microsoft.com/office/drawing/2014/main" id="{F7C1198C-14AD-4FD9-A5CA-DA8966864C0C}"/>
              </a:ext>
            </a:extLst>
          </p:cNvPr>
          <p:cNvSpPr>
            <a:spLocks noGrp="1"/>
          </p:cNvSpPr>
          <p:nvPr>
            <p:ph idx="10" hasCustomPrompt="1"/>
          </p:nvPr>
        </p:nvSpPr>
        <p:spPr>
          <a:xfrm>
            <a:off x="629649" y="1139326"/>
            <a:ext cx="11169319" cy="669082"/>
          </a:xfrm>
          <a:prstGeom prst="rect">
            <a:avLst/>
          </a:prstGeom>
          <a:noFill/>
        </p:spPr>
        <p:txBody>
          <a:bodyPr/>
          <a:lstStyle>
            <a:lvl1pPr>
              <a:defRPr lang="en-US" sz="2800" b="0" kern="1200" cap="none" spc="100" baseline="0" dirty="0">
                <a:solidFill>
                  <a:schemeClr val="accent1"/>
                </a:solidFill>
                <a:latin typeface="+mn-lt"/>
                <a:ea typeface="+mn-ea"/>
                <a:cs typeface="+mn-cs"/>
              </a:defRPr>
            </a:lvl1pPr>
            <a:lvl2pPr marL="461963" indent="-115888">
              <a:defRPr sz="2200"/>
            </a:lvl2pPr>
            <a:lvl3pPr marL="568325" indent="-58738">
              <a:defRPr/>
            </a:lvl3pPr>
            <a:lvl4pPr marL="682625" indent="-57150">
              <a:defRPr/>
            </a:lvl4pPr>
            <a:lvl5pPr marL="776288" indent="-34925">
              <a:defRPr/>
            </a:lvl5pPr>
          </a:lstStyle>
          <a:p>
            <a:pPr lvl="0"/>
            <a:r>
              <a:rPr lang="en-US" dirty="0"/>
              <a:t>Click to add subtitle</a:t>
            </a:r>
          </a:p>
        </p:txBody>
      </p:sp>
      <p:cxnSp>
        <p:nvCxnSpPr>
          <p:cNvPr id="10" name="Straight Connector 9">
            <a:extLst>
              <a:ext uri="{FF2B5EF4-FFF2-40B4-BE49-F238E27FC236}">
                <a16:creationId xmlns:a16="http://schemas.microsoft.com/office/drawing/2014/main" id="{BD1901E5-2A55-453D-B0DE-6E7F6AA4563E}"/>
              </a:ext>
            </a:extLst>
          </p:cNvPr>
          <p:cNvCxnSpPr>
            <a:cxnSpLocks/>
          </p:cNvCxnSpPr>
          <p:nvPr userDrawn="1"/>
        </p:nvCxnSpPr>
        <p:spPr>
          <a:xfrm flipV="1">
            <a:off x="473246" y="354832"/>
            <a:ext cx="0" cy="72801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6" name="Content Placeholder 2">
            <a:extLst>
              <a:ext uri="{FF2B5EF4-FFF2-40B4-BE49-F238E27FC236}">
                <a16:creationId xmlns:a16="http://schemas.microsoft.com/office/drawing/2014/main" id="{EA837AC9-B89E-4D12-9E77-D4CD17CC240C}"/>
              </a:ext>
            </a:extLst>
          </p:cNvPr>
          <p:cNvSpPr>
            <a:spLocks noGrp="1"/>
          </p:cNvSpPr>
          <p:nvPr>
            <p:ph idx="11"/>
          </p:nvPr>
        </p:nvSpPr>
        <p:spPr>
          <a:xfrm>
            <a:off x="7960891" y="1913021"/>
            <a:ext cx="3838076" cy="4812632"/>
          </a:xfrm>
          <a:prstGeom prst="rect">
            <a:avLst/>
          </a:prstGeom>
        </p:spPr>
        <p:txBody>
          <a:bodyPr/>
          <a:lstStyle>
            <a:lvl1pPr marL="0" indent="0">
              <a:buNone/>
              <a:defRPr sz="2600">
                <a:latin typeface="Tw Cen MT" panose="020B0602020104020603" pitchFamily="34" charset="0"/>
              </a:defRPr>
            </a:lvl1pPr>
            <a:lvl2pPr marL="461963" indent="-115888">
              <a:defRPr sz="2400">
                <a:latin typeface="Tw Cen MT" panose="020B0602020104020603" pitchFamily="34" charset="0"/>
              </a:defRPr>
            </a:lvl2pPr>
            <a:lvl3pPr marL="568325" indent="-58738">
              <a:defRPr sz="2200">
                <a:latin typeface="Tw Cen MT" panose="020B0602020104020603" pitchFamily="34" charset="0"/>
              </a:defRPr>
            </a:lvl3pPr>
            <a:lvl4pPr marL="682625" indent="-57150">
              <a:defRPr sz="2000">
                <a:latin typeface="Tw Cen MT" panose="020B0602020104020603" pitchFamily="34" charset="0"/>
              </a:defRPr>
            </a:lvl4pPr>
            <a:lvl5pPr marL="776288" indent="-34925">
              <a:defRPr sz="2000">
                <a:latin typeface="Tw Cen MT" panose="020B0602020104020603" pitchFamily="34" charset="0"/>
              </a:defRPr>
            </a:lvl5pPr>
          </a:lstStyle>
          <a:p>
            <a:pPr lvl="0"/>
            <a:endParaRPr lang="en-US" dirty="0"/>
          </a:p>
        </p:txBody>
      </p:sp>
    </p:spTree>
    <p:extLst>
      <p:ext uri="{BB962C8B-B14F-4D97-AF65-F5344CB8AC3E}">
        <p14:creationId xmlns:p14="http://schemas.microsoft.com/office/powerpoint/2010/main" val="1055747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DC24F2BF-3938-41D6-B39C-6767CC08CE28}"/>
              </a:ext>
            </a:extLst>
          </p:cNvPr>
          <p:cNvSpPr>
            <a:spLocks noGrp="1"/>
          </p:cNvSpPr>
          <p:nvPr>
            <p:ph idx="1" hasCustomPrompt="1"/>
          </p:nvPr>
        </p:nvSpPr>
        <p:spPr>
          <a:xfrm>
            <a:off x="629649" y="1913021"/>
            <a:ext cx="11169319" cy="4812632"/>
          </a:xfrm>
          <a:prstGeom prst="rect">
            <a:avLst/>
          </a:prstGeom>
        </p:spPr>
        <p:txBody>
          <a:bodyPr/>
          <a:lstStyle>
            <a:lvl1pPr marL="0" indent="0">
              <a:defRPr sz="2600">
                <a:latin typeface="Tw Cen MT" panose="020B0602020104020603" pitchFamily="34" charset="0"/>
              </a:defRPr>
            </a:lvl1pPr>
            <a:lvl2pPr marL="461963" indent="-115888">
              <a:defRPr sz="2400">
                <a:latin typeface="Tw Cen MT" panose="020B0602020104020603" pitchFamily="34" charset="0"/>
              </a:defRPr>
            </a:lvl2pPr>
            <a:lvl3pPr marL="568325" indent="-58738">
              <a:defRPr sz="2200">
                <a:latin typeface="Tw Cen MT" panose="020B0602020104020603" pitchFamily="34" charset="0"/>
              </a:defRPr>
            </a:lvl3pPr>
            <a:lvl4pPr marL="682625" indent="-57150">
              <a:defRPr sz="2000">
                <a:latin typeface="Tw Cen MT" panose="020B0602020104020603" pitchFamily="34" charset="0"/>
              </a:defRPr>
            </a:lvl4pPr>
            <a:lvl5pPr marL="776288" indent="-34925">
              <a:defRPr sz="2000">
                <a:latin typeface="Tw Cen MT" panose="020B0602020104020603" pitchFamily="34" charset="0"/>
              </a:defRPr>
            </a:lvl5pPr>
          </a:lstStyle>
          <a:p>
            <a:pPr lvl="0"/>
            <a:r>
              <a:rPr lang="en-US" dirty="0"/>
              <a:t> 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a:extLst>
              <a:ext uri="{FF2B5EF4-FFF2-40B4-BE49-F238E27FC236}">
                <a16:creationId xmlns:a16="http://schemas.microsoft.com/office/drawing/2014/main" id="{86B14074-FCAD-4CF2-8C4A-062E0B3F5C1A}"/>
              </a:ext>
            </a:extLst>
          </p:cNvPr>
          <p:cNvSpPr>
            <a:spLocks noGrp="1"/>
          </p:cNvSpPr>
          <p:nvPr>
            <p:ph type="title" hasCustomPrompt="1"/>
          </p:nvPr>
        </p:nvSpPr>
        <p:spPr>
          <a:xfrm>
            <a:off x="641680" y="365632"/>
            <a:ext cx="11157287" cy="669082"/>
          </a:xfrm>
          <a:prstGeom prst="rect">
            <a:avLst/>
          </a:prstGeom>
        </p:spPr>
        <p:txBody>
          <a:bodyPr vert="horz" lIns="91440" tIns="45720" rIns="91440" bIns="45720" rtlCol="0" anchor="ctr">
            <a:normAutofit/>
          </a:bodyPr>
          <a:lstStyle>
            <a:lvl1pPr>
              <a:defRPr lang="en-US" sz="4000" b="0" kern="1200" cap="none" spc="100" baseline="0" dirty="0">
                <a:solidFill>
                  <a:srgbClr val="00B050"/>
                </a:solidFill>
                <a:latin typeface="Tw Cen MT" panose="020B0602020104020603" pitchFamily="34" charset="0"/>
                <a:ea typeface="+mn-ea"/>
                <a:cs typeface="+mn-cs"/>
              </a:defRPr>
            </a:lvl1pPr>
          </a:lstStyle>
          <a:p>
            <a:r>
              <a:rPr lang="en-US" dirty="0"/>
              <a:t>Click to add a title</a:t>
            </a:r>
          </a:p>
        </p:txBody>
      </p:sp>
      <p:sp>
        <p:nvSpPr>
          <p:cNvPr id="9" name="Content Placeholder 2">
            <a:extLst>
              <a:ext uri="{FF2B5EF4-FFF2-40B4-BE49-F238E27FC236}">
                <a16:creationId xmlns:a16="http://schemas.microsoft.com/office/drawing/2014/main" id="{F7C1198C-14AD-4FD9-A5CA-DA8966864C0C}"/>
              </a:ext>
            </a:extLst>
          </p:cNvPr>
          <p:cNvSpPr>
            <a:spLocks noGrp="1"/>
          </p:cNvSpPr>
          <p:nvPr>
            <p:ph idx="10" hasCustomPrompt="1"/>
          </p:nvPr>
        </p:nvSpPr>
        <p:spPr>
          <a:xfrm>
            <a:off x="629649" y="1139326"/>
            <a:ext cx="11169319" cy="669082"/>
          </a:xfrm>
          <a:prstGeom prst="rect">
            <a:avLst/>
          </a:prstGeom>
          <a:noFill/>
        </p:spPr>
        <p:txBody>
          <a:bodyPr/>
          <a:lstStyle>
            <a:lvl1pPr>
              <a:defRPr lang="en-US" sz="2800" b="0" kern="1200" cap="none" spc="100" baseline="0" dirty="0">
                <a:solidFill>
                  <a:schemeClr val="accent1"/>
                </a:solidFill>
                <a:latin typeface="+mn-lt"/>
                <a:ea typeface="+mn-ea"/>
                <a:cs typeface="+mn-cs"/>
              </a:defRPr>
            </a:lvl1pPr>
            <a:lvl2pPr marL="461963" indent="-115888">
              <a:defRPr sz="2200"/>
            </a:lvl2pPr>
            <a:lvl3pPr marL="568325" indent="-58738">
              <a:defRPr/>
            </a:lvl3pPr>
            <a:lvl4pPr marL="682625" indent="-57150">
              <a:defRPr/>
            </a:lvl4pPr>
            <a:lvl5pPr marL="776288" indent="-34925">
              <a:defRPr/>
            </a:lvl5pPr>
          </a:lstStyle>
          <a:p>
            <a:pPr lvl="0"/>
            <a:r>
              <a:rPr lang="en-US" dirty="0"/>
              <a:t>Click to add subtitle</a:t>
            </a:r>
          </a:p>
        </p:txBody>
      </p:sp>
      <p:cxnSp>
        <p:nvCxnSpPr>
          <p:cNvPr id="10" name="Straight Connector 9">
            <a:extLst>
              <a:ext uri="{FF2B5EF4-FFF2-40B4-BE49-F238E27FC236}">
                <a16:creationId xmlns:a16="http://schemas.microsoft.com/office/drawing/2014/main" id="{BD1901E5-2A55-453D-B0DE-6E7F6AA4563E}"/>
              </a:ext>
            </a:extLst>
          </p:cNvPr>
          <p:cNvCxnSpPr>
            <a:cxnSpLocks/>
          </p:cNvCxnSpPr>
          <p:nvPr userDrawn="1"/>
        </p:nvCxnSpPr>
        <p:spPr>
          <a:xfrm flipV="1">
            <a:off x="473246" y="354832"/>
            <a:ext cx="0" cy="72801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3055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Master Layout">
    <p:spTree>
      <p:nvGrpSpPr>
        <p:cNvPr id="1" name=""/>
        <p:cNvGrpSpPr/>
        <p:nvPr/>
      </p:nvGrpSpPr>
      <p:grpSpPr>
        <a:xfrm>
          <a:off x="0" y="0"/>
          <a:ext cx="0" cy="0"/>
          <a:chOff x="0" y="0"/>
          <a:chExt cx="0" cy="0"/>
        </a:xfrm>
      </p:grpSpPr>
      <p:cxnSp>
        <p:nvCxnSpPr>
          <p:cNvPr id="8" name="Straight Connector 7"/>
          <p:cNvCxnSpPr/>
          <p:nvPr/>
        </p:nvCxnSpPr>
        <p:spPr>
          <a:xfrm flipV="1">
            <a:off x="8366523" y="51117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15" name="Picture 14" descr="E:\BCH 3 Project\Project Logo\427x323.jpg"/>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64552" y="0"/>
            <a:ext cx="3054350" cy="2311400"/>
          </a:xfrm>
          <a:prstGeom prst="rect">
            <a:avLst/>
          </a:prstGeom>
          <a:noFill/>
          <a:ln>
            <a:noFill/>
          </a:ln>
        </p:spPr>
      </p:pic>
      <p:pic>
        <p:nvPicPr>
          <p:cNvPr id="2" name="Picture 1">
            <a:extLst>
              <a:ext uri="{FF2B5EF4-FFF2-40B4-BE49-F238E27FC236}">
                <a16:creationId xmlns:a16="http://schemas.microsoft.com/office/drawing/2014/main" id="{C4E180FF-3FED-4F69-86CA-4349690FB631}"/>
              </a:ext>
            </a:extLst>
          </p:cNvPr>
          <p:cNvPicPr>
            <a:picLocks noChangeAspect="1"/>
          </p:cNvPicPr>
          <p:nvPr userDrawn="1"/>
        </p:nvPicPr>
        <p:blipFill>
          <a:blip r:embed="rId3"/>
          <a:stretch>
            <a:fillRect/>
          </a:stretch>
        </p:blipFill>
        <p:spPr>
          <a:xfrm>
            <a:off x="10722579" y="107517"/>
            <a:ext cx="1145555" cy="1332330"/>
          </a:xfrm>
          <a:prstGeom prst="rect">
            <a:avLst/>
          </a:prstGeom>
        </p:spPr>
      </p:pic>
      <p:pic>
        <p:nvPicPr>
          <p:cNvPr id="3" name="Picture 2">
            <a:extLst>
              <a:ext uri="{FF2B5EF4-FFF2-40B4-BE49-F238E27FC236}">
                <a16:creationId xmlns:a16="http://schemas.microsoft.com/office/drawing/2014/main" id="{C4D7A1F7-FDC4-4B5F-8031-329F600D3A2B}"/>
              </a:ext>
            </a:extLst>
          </p:cNvPr>
          <p:cNvPicPr>
            <a:picLocks noChangeAspect="1"/>
          </p:cNvPicPr>
          <p:nvPr userDrawn="1"/>
        </p:nvPicPr>
        <p:blipFill>
          <a:blip r:embed="rId4"/>
          <a:stretch>
            <a:fillRect/>
          </a:stretch>
        </p:blipFill>
        <p:spPr>
          <a:xfrm>
            <a:off x="376056" y="110443"/>
            <a:ext cx="1991224" cy="1305601"/>
          </a:xfrm>
          <a:prstGeom prst="rect">
            <a:avLst/>
          </a:prstGeom>
        </p:spPr>
      </p:pic>
      <p:sp>
        <p:nvSpPr>
          <p:cNvPr id="9" name="Title 1">
            <a:extLst>
              <a:ext uri="{FF2B5EF4-FFF2-40B4-BE49-F238E27FC236}">
                <a16:creationId xmlns:a16="http://schemas.microsoft.com/office/drawing/2014/main" id="{56FC474D-8C71-4DC8-AC7E-EF5D9E1F4E5A}"/>
              </a:ext>
            </a:extLst>
          </p:cNvPr>
          <p:cNvSpPr txBox="1">
            <a:spLocks/>
          </p:cNvSpPr>
          <p:nvPr userDrawn="1"/>
        </p:nvSpPr>
        <p:spPr>
          <a:xfrm>
            <a:off x="1954194" y="2242726"/>
            <a:ext cx="8512743" cy="914401"/>
          </a:xfrm>
          <a:prstGeom prst="rect">
            <a:avLst/>
          </a:prstGeom>
        </p:spPr>
        <p:txBody>
          <a:bodyPr vert="horz" lIns="91440" tIns="45720" rIns="91440" bIns="45720" rtlCol="0" anchor="ctr">
            <a:noAutofit/>
          </a:bodyPr>
          <a:lstStyle>
            <a:lvl1pPr algn="r" defTabSz="914400" rtl="0" eaLnBrk="1" latinLnBrk="0" hangingPunct="1">
              <a:lnSpc>
                <a:spcPct val="80000"/>
              </a:lnSpc>
              <a:spcBef>
                <a:spcPct val="0"/>
              </a:spcBef>
              <a:buNone/>
              <a:defRPr sz="5000" b="0" kern="1200" cap="all" spc="200" baseline="0">
                <a:solidFill>
                  <a:schemeClr val="tx1">
                    <a:lumMod val="95000"/>
                    <a:lumOff val="5000"/>
                  </a:schemeClr>
                </a:solidFill>
                <a:latin typeface="+mj-lt"/>
                <a:ea typeface="+mj-ea"/>
                <a:cs typeface="+mj-cs"/>
              </a:defRPr>
            </a:lvl1pPr>
          </a:lstStyle>
          <a:p>
            <a:pPr algn="ctr"/>
            <a:r>
              <a:rPr lang="en-US" sz="3200" b="0" kern="1200" cap="none" spc="200" baseline="0" dirty="0">
                <a:solidFill>
                  <a:schemeClr val="tx1">
                    <a:lumMod val="95000"/>
                    <a:lumOff val="5000"/>
                  </a:schemeClr>
                </a:solidFill>
                <a:effectLst/>
                <a:latin typeface="Sitka Banner Semibold" pitchFamily="2" charset="0"/>
                <a:ea typeface="+mj-ea"/>
                <a:cs typeface="+mj-cs"/>
              </a:rPr>
              <a:t>Regional Joint BCH and ABSCH Training of Trainers Workshop for Africa Region</a:t>
            </a:r>
          </a:p>
        </p:txBody>
      </p:sp>
      <p:sp>
        <p:nvSpPr>
          <p:cNvPr id="4" name="Rectangle 3">
            <a:extLst>
              <a:ext uri="{FF2B5EF4-FFF2-40B4-BE49-F238E27FC236}">
                <a16:creationId xmlns:a16="http://schemas.microsoft.com/office/drawing/2014/main" id="{0CC95658-2CE9-48FC-B6A6-786A3C396A94}"/>
              </a:ext>
            </a:extLst>
          </p:cNvPr>
          <p:cNvSpPr/>
          <p:nvPr userDrawn="1"/>
        </p:nvSpPr>
        <p:spPr>
          <a:xfrm>
            <a:off x="3885381" y="3157127"/>
            <a:ext cx="4212692" cy="523220"/>
          </a:xfrm>
          <a:prstGeom prst="rect">
            <a:avLst/>
          </a:prstGeom>
        </p:spPr>
        <p:txBody>
          <a:bodyPr wrap="none">
            <a:spAutoFit/>
          </a:bodyPr>
          <a:lstStyle/>
          <a:p>
            <a:r>
              <a:rPr lang="en-GB" sz="2800" b="0" i="0" dirty="0">
                <a:solidFill>
                  <a:srgbClr val="7030A0"/>
                </a:solidFill>
                <a:effectLst>
                  <a:outerShdw blurRad="38100" dist="38100" dir="2700000" algn="tl">
                    <a:srgbClr val="000000">
                      <a:alpha val="43137"/>
                    </a:srgbClr>
                  </a:outerShdw>
                </a:effectLst>
                <a:latin typeface="Google Sans"/>
              </a:rPr>
              <a:t>Abidjan, 7-11 October 2024</a:t>
            </a:r>
            <a:endParaRPr lang="en-GB" sz="2800" dirty="0">
              <a:solidFill>
                <a:srgbClr val="7030A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42930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7" y="585216"/>
            <a:ext cx="10786873" cy="1499616"/>
          </a:xfrm>
        </p:spPr>
        <p:txBody>
          <a:bodyPr/>
          <a:lstStyle>
            <a:lvl1pPr>
              <a:defRPr>
                <a:solidFill>
                  <a:srgbClr val="00B0F0"/>
                </a:solidFill>
              </a:defRPr>
            </a:lvl1pPr>
          </a:lstStyle>
          <a:p>
            <a:r>
              <a:rPr lang="en-US" dirty="0"/>
              <a:t>Click to edit Master title style</a:t>
            </a:r>
          </a:p>
        </p:txBody>
      </p:sp>
      <p:sp>
        <p:nvSpPr>
          <p:cNvPr id="3" name="Content Placeholder 2"/>
          <p:cNvSpPr>
            <a:spLocks noGrp="1"/>
          </p:cNvSpPr>
          <p:nvPr>
            <p:ph idx="1"/>
          </p:nvPr>
        </p:nvSpPr>
        <p:spPr>
          <a:xfrm>
            <a:off x="1024128" y="2286000"/>
            <a:ext cx="10786872" cy="4023360"/>
          </a:xfrm>
        </p:spPr>
        <p:txBody>
          <a:bodyPr/>
          <a:lstStyle>
            <a:lvl1pPr>
              <a:defRPr sz="2600"/>
            </a:lvl1pPr>
            <a:lvl2pPr marL="461963" indent="-115888">
              <a:defRPr sz="2200"/>
            </a:lvl2pPr>
            <a:lvl3pPr marL="568325" indent="-58738">
              <a:defRPr/>
            </a:lvl3pPr>
            <a:lvl4pPr marL="682625" indent="-57150">
              <a:defRPr/>
            </a:lvl4pPr>
            <a:lvl5pPr marL="776288" indent="-34925">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8EEF100-D1FC-4066-9A8B-3E0FC9C59DEB}"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231597-4DAB-4E82-B20D-EE813693DD37}" type="slidenum">
              <a:rPr lang="en-US" smtClean="0"/>
              <a:t>‹N°›</a:t>
            </a:fld>
            <a:endParaRPr lang="en-US"/>
          </a:p>
        </p:txBody>
      </p:sp>
    </p:spTree>
    <p:extLst>
      <p:ext uri="{BB962C8B-B14F-4D97-AF65-F5344CB8AC3E}">
        <p14:creationId xmlns:p14="http://schemas.microsoft.com/office/powerpoint/2010/main" val="19605056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9340564"/>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cbd.int/convention/articles/?a=cbd-24"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slideshare.net/slideshow/convention-on-biological-diversity-248303076/248303076"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3E5FF-8FD9-43B1-B59D-7F4F557336F3}"/>
              </a:ext>
            </a:extLst>
          </p:cNvPr>
          <p:cNvSpPr txBox="1">
            <a:spLocks/>
          </p:cNvSpPr>
          <p:nvPr/>
        </p:nvSpPr>
        <p:spPr>
          <a:xfrm>
            <a:off x="381000" y="4779659"/>
            <a:ext cx="7772400" cy="1463040"/>
          </a:xfrm>
          <a:prstGeom prst="rect">
            <a:avLst/>
          </a:prstGeom>
        </p:spPr>
        <p:txBody>
          <a:bodyPr anchor="ctr">
            <a:normAutofit/>
          </a:bodyPr>
          <a:lstStyle>
            <a:lvl1pPr algn="r" defTabSz="914400" rtl="0" eaLnBrk="1" latinLnBrk="0" hangingPunct="1">
              <a:lnSpc>
                <a:spcPct val="90000"/>
              </a:lnSpc>
              <a:spcBef>
                <a:spcPct val="0"/>
              </a:spcBef>
              <a:buNone/>
              <a:defRPr sz="5000" b="0" kern="1200" spc="200" baseline="0">
                <a:solidFill>
                  <a:schemeClr val="accent2"/>
                </a:solidFill>
                <a:latin typeface="+mj-lt"/>
                <a:ea typeface="+mj-ea"/>
                <a:cs typeface="+mj-cs"/>
              </a:defRPr>
            </a:lvl1pPr>
          </a:lstStyle>
          <a:p>
            <a:r>
              <a:rPr lang="en-US" dirty="0" smtClean="0"/>
              <a:t>The Convention on Biological Diversity</a:t>
            </a:r>
            <a:endParaRPr lang="en-US" dirty="0"/>
          </a:p>
        </p:txBody>
      </p:sp>
      <p:sp>
        <p:nvSpPr>
          <p:cNvPr id="3" name="Text Placeholder 2">
            <a:extLst>
              <a:ext uri="{FF2B5EF4-FFF2-40B4-BE49-F238E27FC236}">
                <a16:creationId xmlns:a16="http://schemas.microsoft.com/office/drawing/2014/main" id="{F9F73660-097F-4AA5-8D05-45043420F064}"/>
              </a:ext>
            </a:extLst>
          </p:cNvPr>
          <p:cNvSpPr txBox="1">
            <a:spLocks/>
          </p:cNvSpPr>
          <p:nvPr/>
        </p:nvSpPr>
        <p:spPr>
          <a:xfrm>
            <a:off x="8610600" y="4779668"/>
            <a:ext cx="3200400" cy="1463040"/>
          </a:xfrm>
          <a:prstGeom prst="rect">
            <a:avLst/>
          </a:prstGeom>
        </p:spPr>
        <p:txBody>
          <a:bodyPr lIns="91440" rIns="91440" anchor="ctr">
            <a:normAutofit/>
          </a:bodyPr>
          <a:lstStyle>
            <a:lvl1pPr marL="0" indent="0" algn="l" defTabSz="914400" rtl="0" eaLnBrk="1" latinLnBrk="0" hangingPunct="1">
              <a:lnSpc>
                <a:spcPct val="100000"/>
              </a:lnSpc>
              <a:spcBef>
                <a:spcPts val="0"/>
              </a:spcBef>
              <a:buFont typeface="Arial" panose="020B0604020202020204" pitchFamily="34" charset="0"/>
              <a:buNone/>
              <a:defRPr sz="1800" kern="1200">
                <a:solidFill>
                  <a:schemeClr val="tx1">
                    <a:lumMod val="95000"/>
                    <a:lumOff val="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9pPr>
          </a:lstStyle>
          <a:p>
            <a:r>
              <a:rPr lang="en-US" sz="2400" dirty="0" smtClean="0">
                <a:solidFill>
                  <a:srgbClr val="002060"/>
                </a:solidFill>
              </a:rPr>
              <a:t>Chantal ANDRIANARIVO</a:t>
            </a:r>
            <a:endParaRPr lang="en-US" sz="2400" dirty="0">
              <a:solidFill>
                <a:srgbClr val="002060"/>
              </a:solidFill>
            </a:endParaRPr>
          </a:p>
        </p:txBody>
      </p:sp>
    </p:spTree>
    <p:extLst>
      <p:ext uri="{BB962C8B-B14F-4D97-AF65-F5344CB8AC3E}">
        <p14:creationId xmlns:p14="http://schemas.microsoft.com/office/powerpoint/2010/main" val="335293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49" y="1588941"/>
            <a:ext cx="10983230" cy="4913459"/>
          </a:xfrm>
          <a:solidFill>
            <a:schemeClr val="bg1">
              <a:lumMod val="95000"/>
            </a:schemeClr>
          </a:solidFill>
        </p:spPr>
        <p:txBody>
          <a:bodyPr/>
          <a:lstStyle/>
          <a:p>
            <a:r>
              <a:rPr lang="en-US" dirty="0"/>
              <a:t> </a:t>
            </a:r>
            <a:r>
              <a:rPr lang="fr-FR" dirty="0"/>
              <a:t>The Convention on </a:t>
            </a:r>
            <a:r>
              <a:rPr lang="fr-FR" dirty="0" err="1"/>
              <a:t>Biological</a:t>
            </a:r>
            <a:r>
              <a:rPr lang="fr-FR" dirty="0"/>
              <a:t> Diversity (CBD) is </a:t>
            </a:r>
            <a:r>
              <a:rPr lang="fr-FR" dirty="0" err="1"/>
              <a:t>guided</a:t>
            </a:r>
            <a:r>
              <a:rPr lang="fr-FR" dirty="0"/>
              <a:t> by </a:t>
            </a:r>
            <a:r>
              <a:rPr lang="fr-FR" dirty="0" err="1"/>
              <a:t>several</a:t>
            </a:r>
            <a:r>
              <a:rPr lang="fr-FR" dirty="0"/>
              <a:t> key </a:t>
            </a:r>
            <a:r>
              <a:rPr lang="fr-FR" dirty="0" err="1"/>
              <a:t>principles</a:t>
            </a:r>
            <a:r>
              <a:rPr lang="fr-FR" dirty="0"/>
              <a:t> </a:t>
            </a:r>
            <a:r>
              <a:rPr lang="fr-FR" dirty="0" err="1"/>
              <a:t>aimed</a:t>
            </a:r>
            <a:r>
              <a:rPr lang="fr-FR" dirty="0"/>
              <a:t> at </a:t>
            </a:r>
            <a:r>
              <a:rPr lang="fr-FR" dirty="0" err="1"/>
              <a:t>conserving</a:t>
            </a:r>
            <a:r>
              <a:rPr lang="fr-FR" dirty="0"/>
              <a:t> </a:t>
            </a:r>
            <a:r>
              <a:rPr lang="fr-FR" dirty="0" err="1"/>
              <a:t>biological</a:t>
            </a:r>
            <a:r>
              <a:rPr lang="fr-FR" dirty="0"/>
              <a:t> diversity, </a:t>
            </a:r>
            <a:endParaRPr lang="fr-FR" dirty="0" smtClean="0"/>
          </a:p>
          <a:p>
            <a:endParaRPr lang="fr-FR" b="1" dirty="0"/>
          </a:p>
          <a:p>
            <a:r>
              <a:rPr lang="en-US" b="1" dirty="0">
                <a:solidFill>
                  <a:srgbClr val="FF0000"/>
                </a:solidFill>
              </a:rPr>
              <a:t>Sovereign right of States over their own biological resources</a:t>
            </a:r>
            <a:r>
              <a:rPr lang="en-US" dirty="0"/>
              <a:t> </a:t>
            </a:r>
            <a:r>
              <a:rPr lang="en-US" dirty="0" smtClean="0"/>
              <a:t>: </a:t>
            </a:r>
            <a:endParaRPr lang="en-US" b="1" dirty="0">
              <a:solidFill>
                <a:srgbClr val="FF0000"/>
              </a:solidFill>
            </a:endParaRPr>
          </a:p>
          <a:p>
            <a:r>
              <a:rPr lang="en-US" b="1" dirty="0">
                <a:solidFill>
                  <a:srgbClr val="FF0000"/>
                </a:solidFill>
              </a:rPr>
              <a:t>Responsibility for Transboundary </a:t>
            </a:r>
            <a:r>
              <a:rPr lang="en-US" b="1" dirty="0" smtClean="0">
                <a:solidFill>
                  <a:srgbClr val="FF0000"/>
                </a:solidFill>
              </a:rPr>
              <a:t>Harm</a:t>
            </a:r>
            <a:r>
              <a:rPr lang="en-US" dirty="0" smtClean="0"/>
              <a:t> </a:t>
            </a:r>
            <a:r>
              <a:rPr lang="en-US" sz="2400" dirty="0" smtClean="0"/>
              <a:t>: </a:t>
            </a:r>
            <a:endParaRPr lang="en-US" sz="2400" dirty="0"/>
          </a:p>
          <a:p>
            <a:r>
              <a:rPr lang="en-US" b="1" dirty="0" smtClean="0">
                <a:solidFill>
                  <a:srgbClr val="FF0000"/>
                </a:solidFill>
              </a:rPr>
              <a:t>Common concern of humankind</a:t>
            </a:r>
            <a:r>
              <a:rPr lang="en-US" dirty="0" smtClean="0"/>
              <a:t> </a:t>
            </a:r>
            <a:r>
              <a:rPr lang="en-US" sz="2400" dirty="0" smtClean="0"/>
              <a:t>: </a:t>
            </a:r>
            <a:endParaRPr lang="en-US" sz="2400" dirty="0"/>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smtClean="0"/>
              <a:t>General Principles of the CBD</a:t>
            </a:r>
            <a:endParaRPr lang="en-US" dirty="0"/>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a:t>Subheading</a:t>
            </a:r>
          </a:p>
        </p:txBody>
      </p:sp>
    </p:spTree>
    <p:extLst>
      <p:ext uri="{BB962C8B-B14F-4D97-AF65-F5344CB8AC3E}">
        <p14:creationId xmlns:p14="http://schemas.microsoft.com/office/powerpoint/2010/main" val="25578007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endParaRPr lang="fr-FR" b="1" dirty="0" smtClean="0"/>
          </a:p>
          <a:p>
            <a:r>
              <a:rPr lang="fr-FR" b="1" dirty="0" err="1" smtClean="0"/>
              <a:t>Intergenerational</a:t>
            </a:r>
            <a:r>
              <a:rPr lang="fr-FR" b="1" dirty="0" smtClean="0"/>
              <a:t> </a:t>
            </a:r>
            <a:r>
              <a:rPr lang="fr-FR" b="1" dirty="0" err="1" smtClean="0"/>
              <a:t>equity</a:t>
            </a:r>
            <a:r>
              <a:rPr lang="fr-FR" dirty="0"/>
              <a:t>,</a:t>
            </a:r>
            <a:r>
              <a:rPr lang="fr-FR" dirty="0" smtClean="0"/>
              <a:t> </a:t>
            </a:r>
            <a:r>
              <a:rPr lang="fr-FR" dirty="0"/>
              <a:t>I</a:t>
            </a:r>
            <a:r>
              <a:rPr lang="fr-FR" dirty="0" smtClean="0"/>
              <a:t>t </a:t>
            </a:r>
            <a:r>
              <a:rPr lang="fr-FR" dirty="0" err="1" smtClean="0"/>
              <a:t>includes</a:t>
            </a:r>
            <a:r>
              <a:rPr lang="fr-FR" dirty="0" smtClean="0"/>
              <a:t> </a:t>
            </a:r>
            <a:r>
              <a:rPr lang="fr-FR" dirty="0" err="1" smtClean="0"/>
              <a:t>Fair</a:t>
            </a:r>
            <a:r>
              <a:rPr lang="fr-FR" dirty="0" smtClean="0"/>
              <a:t> </a:t>
            </a:r>
            <a:r>
              <a:rPr lang="fr-FR" dirty="0"/>
              <a:t>and Equitable Sharing of </a:t>
            </a:r>
            <a:r>
              <a:rPr lang="fr-FR" dirty="0" err="1"/>
              <a:t>Benefits</a:t>
            </a:r>
            <a:r>
              <a:rPr lang="fr-FR" dirty="0"/>
              <a:t> </a:t>
            </a:r>
            <a:r>
              <a:rPr lang="fr-FR" dirty="0" smtClean="0"/>
              <a:t>–</a:t>
            </a:r>
            <a:r>
              <a:rPr lang="fr-FR" dirty="0" err="1" smtClean="0"/>
              <a:t>Precautionary</a:t>
            </a:r>
            <a:r>
              <a:rPr lang="fr-FR" dirty="0" smtClean="0"/>
              <a:t> </a:t>
            </a:r>
            <a:r>
              <a:rPr lang="fr-FR" dirty="0" err="1" smtClean="0"/>
              <a:t>Approach</a:t>
            </a:r>
            <a:r>
              <a:rPr lang="fr-FR" b="1" dirty="0" smtClean="0"/>
              <a:t> (</a:t>
            </a:r>
            <a:r>
              <a:rPr lang="fr-FR" b="1" dirty="0" err="1" smtClean="0"/>
              <a:t>Principle</a:t>
            </a:r>
            <a:r>
              <a:rPr lang="fr-FR" b="1" dirty="0" smtClean="0"/>
              <a:t> 15) </a:t>
            </a:r>
            <a:r>
              <a:rPr lang="fr-FR" dirty="0"/>
              <a:t>: </a:t>
            </a:r>
            <a:r>
              <a:rPr lang="en-US" dirty="0"/>
              <a:t>where there is a threat of significant reduction or loss of biological diversity, lack of full scientific certainty should not be used as a reason for postponing measures to avoid or minimize such a threat.</a:t>
            </a:r>
            <a:endParaRPr lang="fr-FR" dirty="0"/>
          </a:p>
          <a:p>
            <a:r>
              <a:rPr lang="fr-FR" b="1" dirty="0">
                <a:solidFill>
                  <a:srgbClr val="FF0000"/>
                </a:solidFill>
              </a:rPr>
              <a:t>Public Participation and </a:t>
            </a:r>
            <a:r>
              <a:rPr lang="fr-FR" b="1" dirty="0" err="1">
                <a:solidFill>
                  <a:srgbClr val="FF0000"/>
                </a:solidFill>
              </a:rPr>
              <a:t>Awareness</a:t>
            </a:r>
            <a:r>
              <a:rPr lang="fr-FR" b="1" dirty="0">
                <a:solidFill>
                  <a:srgbClr val="FF0000"/>
                </a:solidFill>
              </a:rPr>
              <a:t> </a:t>
            </a:r>
            <a:r>
              <a:rPr lang="fr-FR" b="1" dirty="0"/>
              <a:t>: </a:t>
            </a:r>
            <a:r>
              <a:rPr lang="en-US" dirty="0"/>
              <a:t>Engaging the public and raising awareness about the importance of biodiversity is </a:t>
            </a:r>
            <a:r>
              <a:rPr lang="en-US" dirty="0" smtClean="0"/>
              <a:t>crucial. This includes involving various stakeholders in decision making processes.</a:t>
            </a:r>
          </a:p>
          <a:p>
            <a:r>
              <a:rPr lang="en-US" sz="1400" dirty="0" smtClean="0"/>
              <a:t>Intergenerational </a:t>
            </a:r>
            <a:r>
              <a:rPr lang="en-US" sz="1400" dirty="0"/>
              <a:t>equity</a:t>
            </a:r>
          </a:p>
          <a:p>
            <a:r>
              <a:rPr lang="en-US" sz="1400" dirty="0"/>
              <a:t>Precaution</a:t>
            </a:r>
          </a:p>
          <a:p>
            <a:endParaRPr lang="en-US" sz="1600"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a:t>General Principles of the CBD</a:t>
            </a:r>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smtClean="0"/>
              <a:t>Cont’d</a:t>
            </a:r>
            <a:endParaRPr lang="en-US" dirty="0"/>
          </a:p>
        </p:txBody>
      </p:sp>
    </p:spTree>
    <p:extLst>
      <p:ext uri="{BB962C8B-B14F-4D97-AF65-F5344CB8AC3E}">
        <p14:creationId xmlns:p14="http://schemas.microsoft.com/office/powerpoint/2010/main" val="42659996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608667"/>
            <a:ext cx="10983230" cy="4876799"/>
          </a:xfrm>
          <a:solidFill>
            <a:schemeClr val="bg1">
              <a:lumMod val="95000"/>
            </a:schemeClr>
          </a:solidFill>
        </p:spPr>
        <p:txBody>
          <a:bodyPr/>
          <a:lstStyle/>
          <a:p>
            <a:r>
              <a:rPr lang="en-US" dirty="0"/>
              <a:t> </a:t>
            </a:r>
            <a:r>
              <a:rPr lang="en-US" b="1" dirty="0" smtClean="0">
                <a:solidFill>
                  <a:srgbClr val="002060"/>
                </a:solidFill>
              </a:rPr>
              <a:t>The COP </a:t>
            </a:r>
            <a:r>
              <a:rPr lang="en-US" dirty="0" smtClean="0"/>
              <a:t>/ The governing body</a:t>
            </a:r>
          </a:p>
          <a:p>
            <a:r>
              <a:rPr lang="en-US" dirty="0" smtClean="0"/>
              <a:t>The </a:t>
            </a:r>
            <a:r>
              <a:rPr lang="en-US" b="1" dirty="0">
                <a:solidFill>
                  <a:srgbClr val="002060"/>
                </a:solidFill>
              </a:rPr>
              <a:t>Secretariat</a:t>
            </a:r>
            <a:r>
              <a:rPr lang="en-US" dirty="0"/>
              <a:t> of the CBD (SCBD), in Montreal, provides administrative support.</a:t>
            </a:r>
          </a:p>
          <a:p>
            <a:r>
              <a:rPr lang="en-US" b="1" dirty="0">
                <a:solidFill>
                  <a:srgbClr val="002060"/>
                </a:solidFill>
              </a:rPr>
              <a:t>National Focal Points </a:t>
            </a:r>
            <a:r>
              <a:rPr lang="en-US" dirty="0"/>
              <a:t>(NFP) in each Party provide information on how the CBD is being implemented in that country, liaison between the Secretariat and the Parties</a:t>
            </a:r>
            <a:endParaRPr lang="en-US" dirty="0" smtClean="0"/>
          </a:p>
          <a:p>
            <a:r>
              <a:rPr lang="en-US" b="1" dirty="0" smtClean="0">
                <a:solidFill>
                  <a:srgbClr val="002060"/>
                </a:solidFill>
              </a:rPr>
              <a:t>The Subsidiary Body on Scientific, Technical and Technological Advice </a:t>
            </a:r>
            <a:r>
              <a:rPr lang="en-US" dirty="0" smtClean="0"/>
              <a:t>(SBSTTA) – Art. 25 – brings together </a:t>
            </a:r>
            <a:r>
              <a:rPr lang="en-US" dirty="0"/>
              <a:t>scientific experts to develop recommendations for the </a:t>
            </a:r>
            <a:r>
              <a:rPr lang="en-US" dirty="0" smtClean="0"/>
              <a:t>COP on technical and scientific aspects ;</a:t>
            </a:r>
          </a:p>
          <a:p>
            <a:r>
              <a:rPr lang="en-US" b="1" dirty="0" smtClean="0">
                <a:solidFill>
                  <a:srgbClr val="002060"/>
                </a:solidFill>
              </a:rPr>
              <a:t>The Subsidiary Body on Implementation</a:t>
            </a:r>
            <a:r>
              <a:rPr lang="en-US" dirty="0" smtClean="0">
                <a:solidFill>
                  <a:srgbClr val="002060"/>
                </a:solidFill>
              </a:rPr>
              <a:t> </a:t>
            </a:r>
            <a:r>
              <a:rPr lang="en-US" dirty="0" smtClean="0"/>
              <a:t>(SBI</a:t>
            </a:r>
            <a:r>
              <a:rPr lang="en-US" dirty="0"/>
              <a:t>) </a:t>
            </a:r>
            <a:r>
              <a:rPr lang="en-US" dirty="0" smtClean="0"/>
              <a:t>: undertake </a:t>
            </a:r>
            <a:r>
              <a:rPr lang="en-US" dirty="0"/>
              <a:t>review of progress in implementing the Convention and identifies strategic actions to enhance implementation,</a:t>
            </a:r>
            <a:endParaRPr lang="en-US" dirty="0" smtClean="0"/>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smtClean="0"/>
              <a:t>Bodies of the CBD</a:t>
            </a:r>
            <a:endParaRPr lang="en-US" dirty="0"/>
          </a:p>
        </p:txBody>
      </p:sp>
    </p:spTree>
    <p:extLst>
      <p:ext uri="{BB962C8B-B14F-4D97-AF65-F5344CB8AC3E}">
        <p14:creationId xmlns:p14="http://schemas.microsoft.com/office/powerpoint/2010/main" val="1998719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608667"/>
            <a:ext cx="10983230" cy="4876799"/>
          </a:xfrm>
          <a:solidFill>
            <a:schemeClr val="bg1">
              <a:lumMod val="95000"/>
            </a:schemeClr>
          </a:solidFill>
        </p:spPr>
        <p:txBody>
          <a:bodyPr/>
          <a:lstStyle/>
          <a:p>
            <a:r>
              <a:rPr lang="en-US" dirty="0" smtClean="0"/>
              <a:t>Ad </a:t>
            </a:r>
            <a:r>
              <a:rPr lang="en-US" dirty="0"/>
              <a:t>Hoc </a:t>
            </a:r>
            <a:r>
              <a:rPr lang="en-US" b="1" dirty="0">
                <a:solidFill>
                  <a:srgbClr val="002060"/>
                </a:solidFill>
              </a:rPr>
              <a:t>Working Groups </a:t>
            </a:r>
            <a:r>
              <a:rPr lang="en-US" dirty="0"/>
              <a:t>are established to tackle key issues (for instance protected areas, access and benefit-sharing, traditional knowledge</a:t>
            </a:r>
            <a:r>
              <a:rPr lang="en-US" dirty="0" smtClean="0"/>
              <a:t>)</a:t>
            </a:r>
          </a:p>
          <a:p>
            <a:pPr lvl="1"/>
            <a:r>
              <a:rPr lang="fr-FR" dirty="0"/>
              <a:t>The COP </a:t>
            </a:r>
            <a:r>
              <a:rPr lang="fr-FR" dirty="0" err="1"/>
              <a:t>also</a:t>
            </a:r>
            <a:r>
              <a:rPr lang="fr-FR" dirty="0"/>
              <a:t> </a:t>
            </a:r>
            <a:r>
              <a:rPr lang="fr-FR" dirty="0" err="1"/>
              <a:t>establishes</a:t>
            </a:r>
            <a:r>
              <a:rPr lang="fr-FR" dirty="0"/>
              <a:t> </a:t>
            </a:r>
            <a:r>
              <a:rPr lang="fr-FR" dirty="0" err="1"/>
              <a:t>other</a:t>
            </a:r>
            <a:r>
              <a:rPr lang="fr-FR" dirty="0"/>
              <a:t> </a:t>
            </a:r>
            <a:r>
              <a:rPr lang="fr-FR" dirty="0" err="1"/>
              <a:t>subsidiary</a:t>
            </a:r>
            <a:r>
              <a:rPr lang="fr-FR" dirty="0"/>
              <a:t> bodies in the </a:t>
            </a:r>
            <a:r>
              <a:rPr lang="fr-FR" dirty="0" err="1"/>
              <a:t>form</a:t>
            </a:r>
            <a:r>
              <a:rPr lang="fr-FR" dirty="0"/>
              <a:t> of </a:t>
            </a:r>
            <a:r>
              <a:rPr lang="fr-FR" dirty="0" err="1"/>
              <a:t>working</a:t>
            </a:r>
            <a:r>
              <a:rPr lang="fr-FR" dirty="0"/>
              <a:t> groups, </a:t>
            </a:r>
            <a:r>
              <a:rPr lang="fr-FR" dirty="0" err="1"/>
              <a:t>from</a:t>
            </a:r>
            <a:r>
              <a:rPr lang="fr-FR" dirty="0"/>
              <a:t> time to time</a:t>
            </a:r>
            <a:endParaRPr lang="en-US" dirty="0" smtClean="0"/>
          </a:p>
          <a:p>
            <a:r>
              <a:rPr lang="en-US" dirty="0" smtClean="0"/>
              <a:t>A </a:t>
            </a:r>
            <a:r>
              <a:rPr lang="en-US" b="1" dirty="0">
                <a:solidFill>
                  <a:srgbClr val="002060"/>
                </a:solidFill>
              </a:rPr>
              <a:t>Clearing House Mechanism </a:t>
            </a:r>
            <a:r>
              <a:rPr lang="en-US" dirty="0"/>
              <a:t>(CHM) facilitates the exchange of information</a:t>
            </a:r>
            <a:r>
              <a:rPr lang="en-US" dirty="0" smtClean="0"/>
              <a:t>.</a:t>
            </a:r>
          </a:p>
          <a:p>
            <a:r>
              <a:rPr lang="en-US" dirty="0" smtClean="0"/>
              <a:t>National </a:t>
            </a:r>
            <a:r>
              <a:rPr lang="en-US" dirty="0"/>
              <a:t>contributions to the </a:t>
            </a:r>
            <a:r>
              <a:rPr lang="en-US" b="1" dirty="0">
                <a:solidFill>
                  <a:srgbClr val="002060"/>
                </a:solidFill>
              </a:rPr>
              <a:t>Global Environment Facility </a:t>
            </a:r>
            <a:r>
              <a:rPr lang="en-US" dirty="0"/>
              <a:t>(GEF) fund the </a:t>
            </a:r>
            <a:r>
              <a:rPr lang="en-US" dirty="0" smtClean="0"/>
              <a:t>CBD</a:t>
            </a:r>
            <a:endParaRPr lang="en-US" dirty="0"/>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a:t>Bodies of the CBD</a:t>
            </a:r>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a:xfrm>
            <a:off x="641680" y="804785"/>
            <a:ext cx="11169319" cy="669082"/>
          </a:xfrm>
        </p:spPr>
        <p:txBody>
          <a:bodyPr/>
          <a:lstStyle/>
          <a:p>
            <a:r>
              <a:rPr lang="en-US" dirty="0" smtClean="0"/>
              <a:t>cont’d</a:t>
            </a:r>
            <a:endParaRPr lang="en-US" dirty="0"/>
          </a:p>
        </p:txBody>
      </p:sp>
    </p:spTree>
    <p:extLst>
      <p:ext uri="{BB962C8B-B14F-4D97-AF65-F5344CB8AC3E}">
        <p14:creationId xmlns:p14="http://schemas.microsoft.com/office/powerpoint/2010/main" val="2430020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r>
              <a:rPr lang="en-US" b="1" dirty="0" smtClean="0">
                <a:solidFill>
                  <a:srgbClr val="002060"/>
                </a:solidFill>
              </a:rPr>
              <a:t>NBSAPs</a:t>
            </a:r>
            <a:r>
              <a:rPr lang="en-US" b="1" dirty="0" smtClean="0"/>
              <a:t> </a:t>
            </a:r>
            <a:r>
              <a:rPr lang="en-US" dirty="0" smtClean="0"/>
              <a:t>: Art.6 - the </a:t>
            </a:r>
            <a:r>
              <a:rPr lang="en-US" dirty="0"/>
              <a:t>principal policy instruments through which Parties implement </a:t>
            </a:r>
            <a:r>
              <a:rPr lang="en-US" dirty="0" smtClean="0"/>
              <a:t>the </a:t>
            </a:r>
            <a:r>
              <a:rPr lang="fr-FR" dirty="0" smtClean="0"/>
              <a:t>CBD </a:t>
            </a:r>
            <a:r>
              <a:rPr lang="fr-FR" dirty="0"/>
              <a:t>at all </a:t>
            </a:r>
            <a:r>
              <a:rPr lang="fr-FR" dirty="0" err="1" smtClean="0"/>
              <a:t>levels</a:t>
            </a:r>
            <a:r>
              <a:rPr lang="fr-FR" dirty="0" smtClean="0"/>
              <a:t>; </a:t>
            </a:r>
            <a:r>
              <a:rPr lang="en-US" dirty="0"/>
              <a:t>reflect national strategies, plans, or programs</a:t>
            </a:r>
          </a:p>
          <a:p>
            <a:pPr lvl="1"/>
            <a:r>
              <a:rPr lang="en-US" dirty="0"/>
              <a:t>for the conservation and sustainable use of </a:t>
            </a:r>
            <a:r>
              <a:rPr lang="en-US" dirty="0" smtClean="0"/>
              <a:t>biodiversity, periodically updated</a:t>
            </a:r>
          </a:p>
          <a:p>
            <a:pPr lvl="1"/>
            <a:r>
              <a:rPr lang="en-US" dirty="0" smtClean="0"/>
              <a:t>Cooperation and partnerships (and also coordination) – Art 5,24; with other UN, non UN, institutions and processes</a:t>
            </a:r>
          </a:p>
          <a:p>
            <a:r>
              <a:rPr lang="en-US" b="1" dirty="0" smtClean="0">
                <a:solidFill>
                  <a:srgbClr val="002060"/>
                </a:solidFill>
              </a:rPr>
              <a:t>National </a:t>
            </a:r>
            <a:r>
              <a:rPr lang="en-US" b="1" dirty="0">
                <a:solidFill>
                  <a:srgbClr val="002060"/>
                </a:solidFill>
              </a:rPr>
              <a:t>Reports </a:t>
            </a:r>
            <a:r>
              <a:rPr lang="en-US" dirty="0"/>
              <a:t>– Art 26; the 7</a:t>
            </a:r>
            <a:r>
              <a:rPr lang="en-US" baseline="30000" dirty="0"/>
              <a:t>th</a:t>
            </a:r>
            <a:r>
              <a:rPr lang="en-US" dirty="0"/>
              <a:t> will be submitted by 28 Feb. 2026</a:t>
            </a:r>
          </a:p>
          <a:p>
            <a:r>
              <a:rPr lang="en-US" b="1" dirty="0" smtClean="0">
                <a:solidFill>
                  <a:srgbClr val="002060"/>
                </a:solidFill>
              </a:rPr>
              <a:t>Financial resources and mechanism</a:t>
            </a:r>
            <a:r>
              <a:rPr lang="en-US" b="1" dirty="0" smtClean="0"/>
              <a:t> </a:t>
            </a:r>
            <a:r>
              <a:rPr lang="en-US" dirty="0" smtClean="0"/>
              <a:t>– Art 21,  GEF, new additional resources : bilateral…</a:t>
            </a:r>
          </a:p>
          <a:p>
            <a:r>
              <a:rPr lang="en-US" b="1" dirty="0" smtClean="0">
                <a:solidFill>
                  <a:srgbClr val="002060"/>
                </a:solidFill>
              </a:rPr>
              <a:t>Clearing Houses </a:t>
            </a:r>
            <a:r>
              <a:rPr lang="en-US" dirty="0" smtClean="0"/>
              <a:t>: CHM, BCH, ABSCH,</a:t>
            </a:r>
          </a:p>
          <a:p>
            <a:r>
              <a:rPr lang="en-US" b="1" dirty="0" smtClean="0">
                <a:solidFill>
                  <a:srgbClr val="002060"/>
                </a:solidFill>
              </a:rPr>
              <a:t>Life web</a:t>
            </a:r>
            <a:r>
              <a:rPr lang="en-US" dirty="0" smtClean="0"/>
              <a:t> for financing PA </a:t>
            </a:r>
            <a:r>
              <a:rPr lang="en-US" dirty="0"/>
              <a:t>: </a:t>
            </a:r>
            <a:r>
              <a:rPr lang="en-US" dirty="0" smtClean="0"/>
              <a:t>for the implementation the </a:t>
            </a:r>
            <a:r>
              <a:rPr lang="en-US" dirty="0" err="1" smtClean="0"/>
              <a:t>PoWPA</a:t>
            </a:r>
            <a:endParaRPr lang="en-US" dirty="0"/>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a:xfrm>
            <a:off x="508000" y="365632"/>
            <a:ext cx="11290967" cy="669082"/>
          </a:xfrm>
        </p:spPr>
        <p:txBody>
          <a:bodyPr/>
          <a:lstStyle/>
          <a:p>
            <a:r>
              <a:rPr lang="en-US" dirty="0" smtClean="0"/>
              <a:t>Mechanisms for implementation</a:t>
            </a:r>
            <a:endParaRPr lang="en-US" dirty="0"/>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a:xfrm>
            <a:off x="629650" y="1139326"/>
            <a:ext cx="11169318" cy="88583"/>
          </a:xfrm>
        </p:spPr>
        <p:txBody>
          <a:bodyPr/>
          <a:lstStyle/>
          <a:p>
            <a:endParaRPr lang="en-US" dirty="0"/>
          </a:p>
        </p:txBody>
      </p:sp>
    </p:spTree>
    <p:extLst>
      <p:ext uri="{BB962C8B-B14F-4D97-AF65-F5344CB8AC3E}">
        <p14:creationId xmlns:p14="http://schemas.microsoft.com/office/powerpoint/2010/main" val="27992704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r>
              <a:rPr lang="en-US" dirty="0"/>
              <a:t> </a:t>
            </a:r>
            <a:r>
              <a:rPr lang="en-US" dirty="0" smtClean="0"/>
              <a:t> Art, 6 : each Party shall develop its  National Biodiversity strategies and Action Plans</a:t>
            </a:r>
            <a:endParaRPr lang="en-US" dirty="0"/>
          </a:p>
          <a:p>
            <a:r>
              <a:rPr lang="en-US" dirty="0"/>
              <a:t> </a:t>
            </a:r>
            <a:r>
              <a:rPr lang="en-US" dirty="0" smtClean="0"/>
              <a:t>key instruments to translate</a:t>
            </a:r>
            <a:r>
              <a:rPr lang="en-US" dirty="0"/>
              <a:t> </a:t>
            </a:r>
            <a:r>
              <a:rPr lang="en-US" dirty="0" smtClean="0"/>
              <a:t>CBD into National Action</a:t>
            </a:r>
          </a:p>
          <a:p>
            <a:r>
              <a:rPr lang="en-US" dirty="0"/>
              <a:t>NBSAPs are not ends in themselves but rather the beginning of a long-term process of participatory biodiversity planning and </a:t>
            </a:r>
            <a:r>
              <a:rPr lang="en-US" dirty="0" smtClean="0"/>
              <a:t>action</a:t>
            </a:r>
          </a:p>
          <a:p>
            <a:r>
              <a:rPr lang="en-US" dirty="0"/>
              <a:t>updated and refined in light of the new global framework and </a:t>
            </a:r>
            <a:r>
              <a:rPr lang="en-US" dirty="0" smtClean="0"/>
              <a:t>targets</a:t>
            </a:r>
          </a:p>
          <a:p>
            <a:endParaRPr lang="en-US" dirty="0"/>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smtClean="0"/>
              <a:t>Conservation and sustainable measures,</a:t>
            </a:r>
            <a:endParaRPr lang="en-US" dirty="0"/>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smtClean="0"/>
              <a:t>NBSAP</a:t>
            </a:r>
            <a:endParaRPr lang="en-US" dirty="0"/>
          </a:p>
        </p:txBody>
      </p:sp>
    </p:spTree>
    <p:extLst>
      <p:ext uri="{BB962C8B-B14F-4D97-AF65-F5344CB8AC3E}">
        <p14:creationId xmlns:p14="http://schemas.microsoft.com/office/powerpoint/2010/main" val="28701765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r>
              <a:rPr lang="en-US" dirty="0" smtClean="0"/>
              <a:t>Identification of:</a:t>
            </a:r>
          </a:p>
          <a:p>
            <a:pPr lvl="1"/>
            <a:r>
              <a:rPr lang="en-US" dirty="0" smtClean="0"/>
              <a:t>Ecosystems and habitats: with high diversity, endemic &amp; threatened </a:t>
            </a:r>
            <a:r>
              <a:rPr lang="en-US" dirty="0" err="1" smtClean="0"/>
              <a:t>sp,social</a:t>
            </a:r>
            <a:r>
              <a:rPr lang="en-US" dirty="0" smtClean="0"/>
              <a:t>-economic-scientific importance</a:t>
            </a:r>
          </a:p>
          <a:p>
            <a:pPr lvl="1"/>
            <a:r>
              <a:rPr lang="en-US" dirty="0" smtClean="0"/>
              <a:t>Species and Communities: particularly threatened, wild relatives of domesticated </a:t>
            </a:r>
            <a:r>
              <a:rPr lang="en-US" dirty="0" err="1" smtClean="0"/>
              <a:t>sp</a:t>
            </a:r>
            <a:r>
              <a:rPr lang="en-US" dirty="0" smtClean="0"/>
              <a:t>; economic, med, </a:t>
            </a:r>
            <a:r>
              <a:rPr lang="en-US" dirty="0" err="1" smtClean="0"/>
              <a:t>agri</a:t>
            </a:r>
            <a:r>
              <a:rPr lang="en-US" dirty="0" smtClean="0"/>
              <a:t> values</a:t>
            </a:r>
          </a:p>
          <a:p>
            <a:pPr lvl="1"/>
            <a:r>
              <a:rPr lang="en-US" dirty="0" smtClean="0"/>
              <a:t>Genomes and genes: </a:t>
            </a:r>
            <a:endParaRPr lang="en-US" dirty="0"/>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normAutofit fontScale="90000"/>
          </a:bodyPr>
          <a:lstStyle/>
          <a:p>
            <a:r>
              <a:rPr lang="en-US" dirty="0" smtClean="0"/>
              <a:t>Conservation and sustainable use measures (Annex 1)</a:t>
            </a:r>
            <a:endParaRPr lang="en-US" dirty="0"/>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smtClean="0"/>
              <a:t>Identification (and monitoring)</a:t>
            </a:r>
            <a:endParaRPr lang="en-US" dirty="0"/>
          </a:p>
        </p:txBody>
      </p:sp>
    </p:spTree>
    <p:extLst>
      <p:ext uri="{BB962C8B-B14F-4D97-AF65-F5344CB8AC3E}">
        <p14:creationId xmlns:p14="http://schemas.microsoft.com/office/powerpoint/2010/main" val="13412110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r>
              <a:rPr lang="en-US" dirty="0"/>
              <a:t> </a:t>
            </a:r>
            <a:r>
              <a:rPr lang="en-US" dirty="0" smtClean="0"/>
              <a:t>Components of biodiversity </a:t>
            </a:r>
          </a:p>
          <a:p>
            <a:r>
              <a:rPr lang="en-US" dirty="0" smtClean="0"/>
              <a:t> Adverse impacts: identify , monitor activities that have or may have adverse </a:t>
            </a:r>
            <a:r>
              <a:rPr lang="en-US" dirty="0" err="1" smtClean="0"/>
              <a:t>impacc</a:t>
            </a:r>
            <a:r>
              <a:rPr lang="en-US" dirty="0" smtClean="0"/>
              <a:t> on </a:t>
            </a:r>
            <a:r>
              <a:rPr lang="en-US" dirty="0" err="1" smtClean="0"/>
              <a:t>biodiv</a:t>
            </a:r>
            <a:r>
              <a:rPr lang="en-US" dirty="0" smtClean="0"/>
              <a:t>;</a:t>
            </a:r>
          </a:p>
          <a:p>
            <a:r>
              <a:rPr lang="en-US" dirty="0" smtClean="0"/>
              <a:t>Data Management : from identification and monitoring activities</a:t>
            </a:r>
            <a:endParaRPr lang="en-US" dirty="0"/>
          </a:p>
          <a:p>
            <a:r>
              <a:rPr lang="en-US" dirty="0" smtClean="0"/>
              <a:t>Those measures are very important to ensure conservation and sustainable use of </a:t>
            </a:r>
            <a:r>
              <a:rPr lang="en-US" dirty="0" err="1" smtClean="0"/>
              <a:t>biodiv</a:t>
            </a:r>
            <a:r>
              <a:rPr lang="en-US" dirty="0" smtClean="0"/>
              <a:t>,</a:t>
            </a:r>
            <a:endParaRPr lang="en-US" dirty="0"/>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a:t>Conservation and sustainable use measures</a:t>
            </a:r>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smtClean="0"/>
              <a:t>Monitoring</a:t>
            </a:r>
            <a:endParaRPr lang="en-US" dirty="0"/>
          </a:p>
        </p:txBody>
      </p:sp>
    </p:spTree>
    <p:extLst>
      <p:ext uri="{BB962C8B-B14F-4D97-AF65-F5344CB8AC3E}">
        <p14:creationId xmlns:p14="http://schemas.microsoft.com/office/powerpoint/2010/main" val="35709895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endParaRPr lang="en-US" dirty="0"/>
          </a:p>
          <a:p>
            <a:r>
              <a:rPr lang="en-US" dirty="0"/>
              <a:t> The term "technology" refers both to technical machinery and equipment ("hard" technology), and to technological information or know-how (“soft” technology</a:t>
            </a:r>
            <a:r>
              <a:rPr lang="en-US" dirty="0" smtClean="0"/>
              <a:t>);</a:t>
            </a:r>
          </a:p>
          <a:p>
            <a:r>
              <a:rPr lang="en-US" dirty="0" smtClean="0"/>
              <a:t> </a:t>
            </a:r>
            <a:r>
              <a:rPr lang="en-US" dirty="0"/>
              <a:t>The Convention </a:t>
            </a:r>
            <a:r>
              <a:rPr lang="en-US" dirty="0" smtClean="0"/>
              <a:t>requests Parties </a:t>
            </a:r>
            <a:r>
              <a:rPr lang="en-US" dirty="0"/>
              <a:t>to promote scientific and technological cooperation in the field of conservation and sustainable use of </a:t>
            </a:r>
            <a:r>
              <a:rPr lang="en-US" dirty="0" smtClean="0"/>
              <a:t>biodiversity</a:t>
            </a:r>
            <a:r>
              <a:rPr lang="en-US" dirty="0"/>
              <a:t> </a:t>
            </a:r>
            <a:r>
              <a:rPr lang="en-US" dirty="0" smtClean="0"/>
              <a:t>based on a </a:t>
            </a:r>
            <a:r>
              <a:rPr lang="en-US" dirty="0" err="1" smtClean="0"/>
              <a:t>PoW</a:t>
            </a:r>
            <a:r>
              <a:rPr lang="en-US" dirty="0" smtClean="0"/>
              <a:t> and implementation strategy, </a:t>
            </a:r>
          </a:p>
          <a:p>
            <a:r>
              <a:rPr lang="en-US" dirty="0" smtClean="0"/>
              <a:t>Supported by legislative</a:t>
            </a:r>
            <a:r>
              <a:rPr lang="en-US" dirty="0"/>
              <a:t>, administrative or general policy measures</a:t>
            </a:r>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smtClean="0"/>
              <a:t>Access to and transfer of technology</a:t>
            </a:r>
            <a:endParaRPr lang="en-US" dirty="0"/>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a:t>Art 16</a:t>
            </a:r>
            <a:r>
              <a:rPr lang="en-US" dirty="0" smtClean="0"/>
              <a:t>:</a:t>
            </a:r>
            <a:endParaRPr lang="en-US" dirty="0"/>
          </a:p>
        </p:txBody>
      </p:sp>
    </p:spTree>
    <p:extLst>
      <p:ext uri="{BB962C8B-B14F-4D97-AF65-F5344CB8AC3E}">
        <p14:creationId xmlns:p14="http://schemas.microsoft.com/office/powerpoint/2010/main" val="39288158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r>
              <a:rPr lang="en-US" dirty="0"/>
              <a:t>Additional Nagoya Protocol on ABS</a:t>
            </a:r>
          </a:p>
          <a:p>
            <a:pPr lvl="1"/>
            <a:r>
              <a:rPr lang="en-US" dirty="0"/>
              <a:t>The Conference of the Parties serving as the meeting of the Parties to this Protocol shall, at its first meeting, consider and approve cooperative procedures and institutional mechanisms to promote compliance with the provisions of this Protocol and to address cases of non-compliance. These procedures and mechanisms shall include provisions to offer advice or assistance, where appropriate. They shall be separate from, and without prejudice to, the dispute settlement procedures and mechanisms under Article 27 of the Convention.</a:t>
            </a:r>
          </a:p>
          <a:p>
            <a:pPr>
              <a:buNone/>
            </a:pPr>
            <a:endParaRPr lang="en-US" dirty="0"/>
          </a:p>
          <a:p>
            <a:endParaRPr lang="en-US" dirty="0"/>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smtClean="0"/>
              <a:t>Compliance</a:t>
            </a:r>
            <a:endParaRPr lang="en-US" dirty="0"/>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smtClean="0"/>
              <a:t>ABS</a:t>
            </a:r>
            <a:endParaRPr lang="en-US" dirty="0"/>
          </a:p>
        </p:txBody>
      </p:sp>
    </p:spTree>
    <p:extLst>
      <p:ext uri="{BB962C8B-B14F-4D97-AF65-F5344CB8AC3E}">
        <p14:creationId xmlns:p14="http://schemas.microsoft.com/office/powerpoint/2010/main" val="10287142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r>
              <a:rPr lang="fr-FR" dirty="0"/>
              <a:t>United Nations </a:t>
            </a:r>
            <a:r>
              <a:rPr lang="fr-FR" dirty="0" err="1"/>
              <a:t>Environment</a:t>
            </a:r>
            <a:r>
              <a:rPr lang="fr-FR" dirty="0"/>
              <a:t> Programme (UNEP) Nairobi, Kenya, </a:t>
            </a:r>
            <a:r>
              <a:rPr lang="fr-FR" dirty="0" err="1" smtClean="0"/>
              <a:t>initiated</a:t>
            </a:r>
            <a:r>
              <a:rPr lang="fr-FR" dirty="0" smtClean="0"/>
              <a:t> CBD</a:t>
            </a:r>
          </a:p>
          <a:p>
            <a:r>
              <a:rPr lang="fr-FR" dirty="0" err="1"/>
              <a:t>Governing</a:t>
            </a:r>
            <a:r>
              <a:rPr lang="fr-FR" dirty="0"/>
              <a:t> Council of UNEP </a:t>
            </a:r>
            <a:r>
              <a:rPr lang="fr-FR" dirty="0" err="1"/>
              <a:t>established</a:t>
            </a:r>
            <a:r>
              <a:rPr lang="fr-FR" dirty="0"/>
              <a:t> the Ad Hoc </a:t>
            </a:r>
            <a:r>
              <a:rPr lang="fr-FR" dirty="0" err="1"/>
              <a:t>Working</a:t>
            </a:r>
            <a:r>
              <a:rPr lang="fr-FR" dirty="0"/>
              <a:t> Group of Experts on </a:t>
            </a:r>
            <a:r>
              <a:rPr lang="fr-FR" dirty="0" err="1"/>
              <a:t>Biological</a:t>
            </a:r>
            <a:r>
              <a:rPr lang="fr-FR" dirty="0"/>
              <a:t> Diversity to </a:t>
            </a:r>
            <a:r>
              <a:rPr lang="fr-FR" dirty="0" err="1"/>
              <a:t>prepare</a:t>
            </a:r>
            <a:r>
              <a:rPr lang="fr-FR" dirty="0"/>
              <a:t> </a:t>
            </a:r>
            <a:r>
              <a:rPr lang="fr-FR" dirty="0" err="1"/>
              <a:t>its</a:t>
            </a:r>
            <a:r>
              <a:rPr lang="fr-FR" dirty="0"/>
              <a:t> </a:t>
            </a:r>
            <a:r>
              <a:rPr lang="fr-FR" dirty="0" err="1"/>
              <a:t>text</a:t>
            </a:r>
            <a:r>
              <a:rPr lang="fr-FR" dirty="0"/>
              <a:t> on 17 </a:t>
            </a:r>
            <a:r>
              <a:rPr lang="fr-FR" dirty="0" err="1"/>
              <a:t>June</a:t>
            </a:r>
            <a:r>
              <a:rPr lang="fr-FR" dirty="0"/>
              <a:t>, </a:t>
            </a:r>
            <a:r>
              <a:rPr lang="fr-FR" dirty="0" smtClean="0"/>
              <a:t>1987 </a:t>
            </a:r>
          </a:p>
          <a:p>
            <a:r>
              <a:rPr lang="fr-FR" dirty="0" smtClean="0"/>
              <a:t>UNEP </a:t>
            </a:r>
            <a:r>
              <a:rPr lang="fr-FR" dirty="0" err="1"/>
              <a:t>Governing</a:t>
            </a:r>
            <a:r>
              <a:rPr lang="fr-FR" dirty="0"/>
              <a:t> Council </a:t>
            </a:r>
            <a:r>
              <a:rPr lang="fr-FR" dirty="0" err="1"/>
              <a:t>decided</a:t>
            </a:r>
            <a:r>
              <a:rPr lang="fr-FR" dirty="0"/>
              <a:t> to </a:t>
            </a:r>
            <a:r>
              <a:rPr lang="fr-FR" dirty="0" err="1"/>
              <a:t>establish</a:t>
            </a:r>
            <a:r>
              <a:rPr lang="fr-FR" dirty="0"/>
              <a:t> Ad Hoc </a:t>
            </a:r>
            <a:r>
              <a:rPr lang="fr-FR" dirty="0" err="1"/>
              <a:t>Working</a:t>
            </a:r>
            <a:r>
              <a:rPr lang="fr-FR" dirty="0"/>
              <a:t> Group of </a:t>
            </a:r>
            <a:r>
              <a:rPr lang="fr-FR" dirty="0" err="1"/>
              <a:t>Legal</a:t>
            </a:r>
            <a:r>
              <a:rPr lang="fr-FR" dirty="0"/>
              <a:t> and </a:t>
            </a:r>
            <a:r>
              <a:rPr lang="fr-FR" dirty="0" err="1"/>
              <a:t>Technical</a:t>
            </a:r>
            <a:r>
              <a:rPr lang="fr-FR" dirty="0"/>
              <a:t> experts on 25 May 1988 </a:t>
            </a:r>
            <a:r>
              <a:rPr lang="fr-FR" dirty="0" smtClean="0"/>
              <a:t>(</a:t>
            </a:r>
            <a:r>
              <a:rPr lang="fr-FR" dirty="0" err="1" smtClean="0"/>
              <a:t>Nov</a:t>
            </a:r>
            <a:r>
              <a:rPr lang="fr-FR" dirty="0" smtClean="0"/>
              <a:t> 1988 - July 1990)and </a:t>
            </a:r>
            <a:r>
              <a:rPr lang="fr-FR" dirty="0" err="1"/>
              <a:t>with</a:t>
            </a:r>
            <a:r>
              <a:rPr lang="fr-FR" dirty="0"/>
              <a:t> the mandate to </a:t>
            </a:r>
            <a:r>
              <a:rPr lang="fr-FR" dirty="0" err="1"/>
              <a:t>negotiate</a:t>
            </a:r>
            <a:r>
              <a:rPr lang="fr-FR" dirty="0"/>
              <a:t> the </a:t>
            </a:r>
            <a:r>
              <a:rPr lang="fr-FR" dirty="0" err="1"/>
              <a:t>prepared</a:t>
            </a:r>
            <a:r>
              <a:rPr lang="fr-FR" dirty="0"/>
              <a:t> international </a:t>
            </a:r>
            <a:r>
              <a:rPr lang="fr-FR" dirty="0" err="1"/>
              <a:t>legal</a:t>
            </a:r>
            <a:r>
              <a:rPr lang="fr-FR" dirty="0"/>
              <a:t> instrument for the </a:t>
            </a:r>
            <a:r>
              <a:rPr lang="fr-FR" dirty="0" err="1"/>
              <a:t>conventional</a:t>
            </a:r>
            <a:r>
              <a:rPr lang="fr-FR" dirty="0"/>
              <a:t> and rational use of </a:t>
            </a:r>
            <a:r>
              <a:rPr lang="fr-FR" dirty="0" err="1"/>
              <a:t>biological</a:t>
            </a:r>
            <a:r>
              <a:rPr lang="fr-FR" dirty="0"/>
              <a:t> </a:t>
            </a:r>
            <a:r>
              <a:rPr lang="fr-FR" dirty="0" smtClean="0"/>
              <a:t>diversity</a:t>
            </a:r>
          </a:p>
          <a:p>
            <a:r>
              <a:rPr lang="fr-FR" dirty="0" err="1" smtClean="0"/>
              <a:t>Feb</a:t>
            </a:r>
            <a:r>
              <a:rPr lang="fr-FR" dirty="0" smtClean="0"/>
              <a:t>, 1991 </a:t>
            </a:r>
            <a:r>
              <a:rPr lang="fr-FR" dirty="0" smtClean="0">
                <a:sym typeface="Wingdings" panose="05000000000000000000" pitchFamily="2" charset="2"/>
              </a:rPr>
              <a:t>International </a:t>
            </a:r>
            <a:r>
              <a:rPr lang="fr-FR" dirty="0" err="1" smtClean="0">
                <a:sym typeface="Wingdings" panose="05000000000000000000" pitchFamily="2" charset="2"/>
              </a:rPr>
              <a:t>Negotiating</a:t>
            </a:r>
            <a:r>
              <a:rPr lang="fr-FR" dirty="0" smtClean="0">
                <a:sym typeface="Wingdings" panose="05000000000000000000" pitchFamily="2" charset="2"/>
              </a:rPr>
              <a:t> </a:t>
            </a:r>
            <a:r>
              <a:rPr lang="fr-FR" dirty="0" err="1" smtClean="0">
                <a:sym typeface="Wingdings" panose="05000000000000000000" pitchFamily="2" charset="2"/>
              </a:rPr>
              <a:t>Committee</a:t>
            </a:r>
            <a:endParaRPr lang="fr-FR" dirty="0"/>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normAutofit/>
          </a:bodyPr>
          <a:lstStyle/>
          <a:p>
            <a:r>
              <a:rPr lang="en-US" dirty="0" smtClean="0"/>
              <a:t>CBD</a:t>
            </a:r>
            <a:endParaRPr lang="en-US" dirty="0"/>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smtClean="0"/>
              <a:t>Short History</a:t>
            </a:r>
            <a:endParaRPr lang="en-US" dirty="0"/>
          </a:p>
        </p:txBody>
      </p:sp>
    </p:spTree>
    <p:extLst>
      <p:ext uri="{BB962C8B-B14F-4D97-AF65-F5344CB8AC3E}">
        <p14:creationId xmlns:p14="http://schemas.microsoft.com/office/powerpoint/2010/main" val="35432120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r>
              <a:rPr lang="en-US" dirty="0"/>
              <a:t> </a:t>
            </a:r>
            <a:r>
              <a:rPr lang="en-US" dirty="0" smtClean="0"/>
              <a:t>International cooperation</a:t>
            </a:r>
            <a:endParaRPr lang="en-US" dirty="0"/>
          </a:p>
          <a:p>
            <a:r>
              <a:rPr lang="en-US" dirty="0" smtClean="0"/>
              <a:t>Financial resources</a:t>
            </a:r>
            <a:endParaRPr lang="en-US" dirty="0"/>
          </a:p>
          <a:p>
            <a:r>
              <a:rPr lang="en-US" dirty="0" smtClean="0"/>
              <a:t>Kunming Montreal Biodiversity Framework</a:t>
            </a:r>
            <a:endParaRPr lang="en-US" dirty="0"/>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smtClean="0"/>
              <a:t>Institutional arrangement</a:t>
            </a:r>
            <a:endParaRPr lang="en-US" dirty="0"/>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a:t>Subheading</a:t>
            </a:r>
          </a:p>
        </p:txBody>
      </p:sp>
    </p:spTree>
    <p:extLst>
      <p:ext uri="{BB962C8B-B14F-4D97-AF65-F5344CB8AC3E}">
        <p14:creationId xmlns:p14="http://schemas.microsoft.com/office/powerpoint/2010/main" val="20294532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735016"/>
            <a:ext cx="10983230" cy="4617658"/>
          </a:xfrm>
          <a:solidFill>
            <a:schemeClr val="bg1">
              <a:lumMod val="95000"/>
            </a:schemeClr>
          </a:solidFill>
        </p:spPr>
        <p:txBody>
          <a:bodyPr/>
          <a:lstStyle/>
          <a:p>
            <a:r>
              <a:rPr lang="en-US" dirty="0"/>
              <a:t> </a:t>
            </a:r>
            <a:r>
              <a:rPr lang="en-US" dirty="0" smtClean="0"/>
              <a:t>the </a:t>
            </a:r>
            <a:r>
              <a:rPr lang="en-US" dirty="0"/>
              <a:t>strategic plan for the decade 2020 adopted at the 15ᵉ meeting of the parties to the Convention on Biological Diversity.</a:t>
            </a:r>
          </a:p>
          <a:p>
            <a:r>
              <a:rPr lang="en-US" dirty="0"/>
              <a:t> </a:t>
            </a:r>
            <a:r>
              <a:rPr lang="en-US" dirty="0" smtClean="0"/>
              <a:t>combat </a:t>
            </a:r>
            <a:r>
              <a:rPr lang="en-US" dirty="0"/>
              <a:t>biodiversity decline by setting 23 </a:t>
            </a:r>
            <a:r>
              <a:rPr lang="en-US" dirty="0" smtClean="0"/>
              <a:t>action-oriented </a:t>
            </a:r>
            <a:r>
              <a:rPr lang="en-US" dirty="0"/>
              <a:t>global targets for urgent action over the decade to </a:t>
            </a:r>
            <a:r>
              <a:rPr lang="en-US" dirty="0" smtClean="0"/>
              <a:t>2030</a:t>
            </a:r>
          </a:p>
          <a:p>
            <a:r>
              <a:rPr lang="en-US" dirty="0"/>
              <a:t>by Governments, and subnational and local authorities, with the involvement of all of society</a:t>
            </a:r>
            <a:endParaRPr lang="en-US" dirty="0" smtClean="0"/>
          </a:p>
          <a:p>
            <a:r>
              <a:rPr lang="en-US" dirty="0" err="1" smtClean="0"/>
              <a:t>xxxxxxxxxxxxxx</a:t>
            </a:r>
            <a:endParaRPr lang="en-US" dirty="0"/>
          </a:p>
          <a:p>
            <a:pPr>
              <a:buNone/>
            </a:pPr>
            <a:r>
              <a:rPr lang="en-US" dirty="0"/>
              <a:t>A core function of the Convention’s Secretariat is to coordinate with other relevant international bodies (</a:t>
            </a:r>
            <a:r>
              <a:rPr lang="en-US" dirty="0">
                <a:hlinkClick r:id="rId2"/>
              </a:rPr>
              <a:t>Article 24</a:t>
            </a:r>
            <a:r>
              <a:rPr lang="en-US" dirty="0"/>
              <a:t>).</a:t>
            </a:r>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a:xfrm>
            <a:off x="641681" y="365632"/>
            <a:ext cx="11157287" cy="669082"/>
          </a:xfrm>
        </p:spPr>
        <p:txBody>
          <a:bodyPr/>
          <a:lstStyle/>
          <a:p>
            <a:r>
              <a:rPr lang="en-US" dirty="0" smtClean="0"/>
              <a:t>Kunming Montreal Biodiversity Framework</a:t>
            </a:r>
            <a:endParaRPr lang="en-US" dirty="0"/>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a:xfrm>
            <a:off x="641681" y="1139326"/>
            <a:ext cx="11157287" cy="103320"/>
          </a:xfrm>
        </p:spPr>
        <p:txBody>
          <a:bodyPr/>
          <a:lstStyle/>
          <a:p>
            <a:endParaRPr lang="en-US" dirty="0"/>
          </a:p>
        </p:txBody>
      </p:sp>
    </p:spTree>
    <p:extLst>
      <p:ext uri="{BB962C8B-B14F-4D97-AF65-F5344CB8AC3E}">
        <p14:creationId xmlns:p14="http://schemas.microsoft.com/office/powerpoint/2010/main" val="37491278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289538"/>
            <a:ext cx="10983230" cy="5251939"/>
          </a:xfrm>
          <a:solidFill>
            <a:schemeClr val="bg1">
              <a:lumMod val="95000"/>
            </a:schemeClr>
          </a:solidFill>
        </p:spPr>
        <p:txBody>
          <a:bodyPr/>
          <a:lstStyle/>
          <a:p>
            <a:r>
              <a:rPr lang="en-US" dirty="0"/>
              <a:t> </a:t>
            </a:r>
            <a:r>
              <a:rPr lang="en-US" dirty="0" smtClean="0"/>
              <a:t>Art.8 : Each Party shall</a:t>
            </a:r>
            <a:endParaRPr lang="en-US" dirty="0"/>
          </a:p>
          <a:p>
            <a:r>
              <a:rPr lang="en-US" dirty="0"/>
              <a:t> </a:t>
            </a:r>
            <a:r>
              <a:rPr lang="en-US" dirty="0" smtClean="0"/>
              <a:t>Establish a system of Protected Areas or areas with special measures; Central element to conserve biodiversity</a:t>
            </a:r>
          </a:p>
          <a:p>
            <a:r>
              <a:rPr lang="en-US" dirty="0" smtClean="0"/>
              <a:t>Develop guidelines, regulation for that;</a:t>
            </a:r>
          </a:p>
          <a:p>
            <a:r>
              <a:rPr lang="en-US" dirty="0" smtClean="0"/>
              <a:t>Promote the protection of ecosystems;</a:t>
            </a:r>
            <a:r>
              <a:rPr lang="en-US" dirty="0"/>
              <a:t> natural habitats and the maintenance of viable populations of </a:t>
            </a:r>
            <a:r>
              <a:rPr lang="en-US" dirty="0" smtClean="0"/>
              <a:t>species (ex, maintain genetic diversity, its potential for evolutionary adaptation, minimal risk of extinction from potential catastrophe for example including over-use)</a:t>
            </a:r>
          </a:p>
          <a:p>
            <a:r>
              <a:rPr lang="en-US" dirty="0" smtClean="0"/>
              <a:t>Rehabilitate &amp; restore degraded ecosystems ; promote recovery of threatened species </a:t>
            </a:r>
          </a:p>
          <a:p>
            <a:r>
              <a:rPr lang="en-US" dirty="0" smtClean="0"/>
              <a:t>Eradicate Alien species</a:t>
            </a:r>
            <a:endParaRPr lang="en-US" dirty="0"/>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i="1" dirty="0" smtClean="0"/>
              <a:t>In situ </a:t>
            </a:r>
            <a:r>
              <a:rPr lang="en-US" dirty="0" smtClean="0"/>
              <a:t>conservation</a:t>
            </a:r>
            <a:endParaRPr lang="en-US" dirty="0"/>
          </a:p>
        </p:txBody>
      </p:sp>
    </p:spTree>
    <p:extLst>
      <p:ext uri="{BB962C8B-B14F-4D97-AF65-F5344CB8AC3E}">
        <p14:creationId xmlns:p14="http://schemas.microsoft.com/office/powerpoint/2010/main" val="42749812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r>
              <a:rPr lang="en-US" dirty="0" smtClean="0"/>
              <a:t>should complement </a:t>
            </a:r>
            <a:r>
              <a:rPr lang="en-US" i="1" dirty="0" smtClean="0"/>
              <a:t>in situ </a:t>
            </a:r>
            <a:r>
              <a:rPr lang="en-US" dirty="0" smtClean="0"/>
              <a:t>approaches</a:t>
            </a:r>
            <a:endParaRPr lang="en-US" dirty="0"/>
          </a:p>
          <a:p>
            <a:r>
              <a:rPr lang="en-US" dirty="0"/>
              <a:t> </a:t>
            </a:r>
            <a:r>
              <a:rPr lang="en-US" dirty="0" smtClean="0"/>
              <a:t>genetic resources, wild, cultivated or domesticated species</a:t>
            </a:r>
            <a:endParaRPr lang="en-US" dirty="0"/>
          </a:p>
          <a:p>
            <a:r>
              <a:rPr lang="en-US" dirty="0" smtClean="0"/>
              <a:t>How?</a:t>
            </a:r>
          </a:p>
          <a:p>
            <a:pPr lvl="1"/>
            <a:r>
              <a:rPr lang="en-US" dirty="0" smtClean="0"/>
              <a:t>Gene banks</a:t>
            </a:r>
          </a:p>
          <a:p>
            <a:pPr lvl="1"/>
            <a:r>
              <a:rPr lang="en-US" dirty="0" smtClean="0"/>
              <a:t>In vitro plant tissue and microbial culture collection;</a:t>
            </a:r>
          </a:p>
          <a:p>
            <a:pPr lvl="1"/>
            <a:r>
              <a:rPr lang="en-US" dirty="0" smtClean="0"/>
              <a:t>Captive breeding of animals ; artificial propagation of plants with possible re-introduction into the wild;</a:t>
            </a:r>
          </a:p>
          <a:p>
            <a:pPr lvl="1"/>
            <a:r>
              <a:rPr lang="en-US" dirty="0" smtClean="0"/>
              <a:t>Collecting living organisms for zoo, aquaria and botanic gardens for research and public education and awareness</a:t>
            </a:r>
            <a:endParaRPr lang="en-US" dirty="0"/>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i="1" dirty="0"/>
              <a:t>E</a:t>
            </a:r>
            <a:r>
              <a:rPr lang="en-US" i="1" dirty="0" smtClean="0"/>
              <a:t>x </a:t>
            </a:r>
            <a:r>
              <a:rPr lang="en-US" i="1" dirty="0"/>
              <a:t>situ </a:t>
            </a:r>
            <a:r>
              <a:rPr lang="en-US" dirty="0"/>
              <a:t>conservation</a:t>
            </a:r>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a:t>Art 9 </a:t>
            </a:r>
          </a:p>
        </p:txBody>
      </p:sp>
    </p:spTree>
    <p:extLst>
      <p:ext uri="{BB962C8B-B14F-4D97-AF65-F5344CB8AC3E}">
        <p14:creationId xmlns:p14="http://schemas.microsoft.com/office/powerpoint/2010/main" val="39922406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r>
              <a:rPr lang="en-US" dirty="0" smtClean="0">
                <a:latin typeface="+mn-lt"/>
              </a:rPr>
              <a:t>:One of the Convention’s primary objective</a:t>
            </a:r>
            <a:endParaRPr lang="en-US" dirty="0">
              <a:latin typeface="+mn-lt"/>
            </a:endParaRPr>
          </a:p>
          <a:p>
            <a:pPr algn="l"/>
            <a:r>
              <a:rPr lang="en-US" sz="2800" b="0" i="0" u="none" strike="noStrike" baseline="0" dirty="0" smtClean="0">
                <a:latin typeface="+mn-lt"/>
              </a:rPr>
              <a:t>biological resources can be managed, and their uses regulated, pursuant to management plans and </a:t>
            </a:r>
            <a:r>
              <a:rPr lang="en-US" sz="2800" b="0" i="0" u="none" strike="noStrike" baseline="0" dirty="0" err="1" smtClean="0">
                <a:latin typeface="+mn-lt"/>
              </a:rPr>
              <a:t>programmes</a:t>
            </a:r>
            <a:r>
              <a:rPr lang="en-US" sz="2800" b="0" i="0" u="none" strike="noStrike" baseline="0" dirty="0" smtClean="0">
                <a:latin typeface="+mn-lt"/>
              </a:rPr>
              <a:t> devised to avoid or minimize</a:t>
            </a:r>
            <a:r>
              <a:rPr lang="en-US" dirty="0">
                <a:latin typeface="+mn-lt"/>
              </a:rPr>
              <a:t> </a:t>
            </a:r>
            <a:r>
              <a:rPr lang="en-US" dirty="0" smtClean="0">
                <a:latin typeface="+mn-lt"/>
              </a:rPr>
              <a:t>adverse </a:t>
            </a:r>
            <a:r>
              <a:rPr lang="en-US" dirty="0">
                <a:latin typeface="+mn-lt"/>
              </a:rPr>
              <a:t>impacts to biological </a:t>
            </a:r>
            <a:r>
              <a:rPr lang="en-US" dirty="0" smtClean="0">
                <a:latin typeface="+mn-lt"/>
              </a:rPr>
              <a:t>diversity</a:t>
            </a:r>
          </a:p>
          <a:p>
            <a:r>
              <a:rPr lang="fr-FR" dirty="0" err="1">
                <a:latin typeface="+mn-lt"/>
              </a:rPr>
              <a:t>minimizing</a:t>
            </a:r>
            <a:r>
              <a:rPr lang="fr-FR" dirty="0">
                <a:latin typeface="+mn-lt"/>
              </a:rPr>
              <a:t> habitat destruction and fragmentation, and</a:t>
            </a:r>
          </a:p>
          <a:p>
            <a:r>
              <a:rPr lang="en-US" dirty="0" smtClean="0">
                <a:latin typeface="+mn-lt"/>
              </a:rPr>
              <a:t>reducing </a:t>
            </a:r>
            <a:r>
              <a:rPr lang="en-US" dirty="0">
                <a:latin typeface="+mn-lt"/>
              </a:rPr>
              <a:t>incidental impacts to non-target species</a:t>
            </a:r>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smtClean="0"/>
              <a:t>Sustainable use</a:t>
            </a:r>
            <a:endParaRPr lang="en-US" dirty="0"/>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smtClean="0"/>
              <a:t>Art. 10</a:t>
            </a:r>
            <a:endParaRPr lang="en-US" dirty="0"/>
          </a:p>
        </p:txBody>
      </p:sp>
    </p:spTree>
    <p:extLst>
      <p:ext uri="{BB962C8B-B14F-4D97-AF65-F5344CB8AC3E}">
        <p14:creationId xmlns:p14="http://schemas.microsoft.com/office/powerpoint/2010/main" val="8308774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r>
              <a:rPr lang="en-US" dirty="0"/>
              <a:t> </a:t>
            </a:r>
            <a:r>
              <a:rPr lang="en-US" dirty="0" smtClean="0"/>
              <a:t>rights and obligations regarding access to genetic resources and their subsequent use</a:t>
            </a:r>
            <a:endParaRPr lang="en-US" dirty="0"/>
          </a:p>
          <a:p>
            <a:r>
              <a:rPr lang="en-US" dirty="0"/>
              <a:t> While recognizing the authority of </a:t>
            </a:r>
            <a:r>
              <a:rPr lang="en-US" dirty="0" smtClean="0"/>
              <a:t>individual governments </a:t>
            </a:r>
            <a:r>
              <a:rPr lang="en-US" dirty="0"/>
              <a:t>to determine access, Parties are </a:t>
            </a:r>
            <a:r>
              <a:rPr lang="en-US" dirty="0" smtClean="0"/>
              <a:t>to </a:t>
            </a:r>
            <a:r>
              <a:rPr lang="en-US" dirty="0" err="1" smtClean="0"/>
              <a:t>endeavour</a:t>
            </a:r>
            <a:r>
              <a:rPr lang="en-US" dirty="0" smtClean="0"/>
              <a:t> </a:t>
            </a:r>
            <a:r>
              <a:rPr lang="en-US" dirty="0"/>
              <a:t>to create conditions which facilitate access </a:t>
            </a:r>
            <a:r>
              <a:rPr lang="en-US" dirty="0" smtClean="0"/>
              <a:t>to genetic </a:t>
            </a:r>
            <a:r>
              <a:rPr lang="en-US" dirty="0"/>
              <a:t>resources by other Contracting Parties </a:t>
            </a:r>
            <a:r>
              <a:rPr lang="en-US" dirty="0" smtClean="0"/>
              <a:t>for environmentally </a:t>
            </a:r>
            <a:r>
              <a:rPr lang="en-US" dirty="0"/>
              <a:t>sound uses and minimize </a:t>
            </a:r>
            <a:r>
              <a:rPr lang="en-US" dirty="0" smtClean="0"/>
              <a:t>restrictions contrary </a:t>
            </a:r>
            <a:r>
              <a:rPr lang="en-US" dirty="0"/>
              <a:t>to the Convention's objectives. </a:t>
            </a:r>
            <a:endParaRPr lang="en-US" dirty="0" smtClean="0"/>
          </a:p>
          <a:p>
            <a:r>
              <a:rPr lang="en-US" dirty="0" smtClean="0"/>
              <a:t>Address </a:t>
            </a:r>
            <a:r>
              <a:rPr lang="en-US" dirty="0"/>
              <a:t>the return </a:t>
            </a:r>
            <a:r>
              <a:rPr lang="en-US" dirty="0" smtClean="0"/>
              <a:t>of benefits </a:t>
            </a:r>
            <a:r>
              <a:rPr lang="en-US" dirty="0"/>
              <a:t>derived from subsequent use of genetic </a:t>
            </a:r>
            <a:r>
              <a:rPr lang="en-US" dirty="0" smtClean="0"/>
              <a:t>resources </a:t>
            </a:r>
            <a:r>
              <a:rPr lang="fr-FR" dirty="0" err="1" smtClean="0"/>
              <a:t>benefits</a:t>
            </a:r>
            <a:r>
              <a:rPr lang="fr-FR" dirty="0" smtClean="0"/>
              <a:t> </a:t>
            </a:r>
            <a:r>
              <a:rPr lang="fr-FR" dirty="0" err="1"/>
              <a:t>include</a:t>
            </a:r>
            <a:r>
              <a:rPr lang="fr-FR" dirty="0"/>
              <a:t> possible participation in </a:t>
            </a:r>
            <a:r>
              <a:rPr lang="fr-FR" dirty="0" err="1" smtClean="0"/>
              <a:t>scientific</a:t>
            </a:r>
            <a:r>
              <a:rPr lang="fr-FR" dirty="0" smtClean="0"/>
              <a:t> </a:t>
            </a:r>
            <a:r>
              <a:rPr lang="en-US" dirty="0" smtClean="0"/>
              <a:t>research </a:t>
            </a:r>
            <a:r>
              <a:rPr lang="en-US" dirty="0"/>
              <a:t>based on the genetic </a:t>
            </a:r>
            <a:r>
              <a:rPr lang="en-US" dirty="0" smtClean="0"/>
              <a:t>resources, </a:t>
            </a:r>
            <a:r>
              <a:rPr lang="en-US" dirty="0"/>
              <a:t>the fair and equitable sharing of research </a:t>
            </a:r>
            <a:r>
              <a:rPr lang="en-US" dirty="0" smtClean="0"/>
              <a:t>and development </a:t>
            </a:r>
            <a:r>
              <a:rPr lang="en-US" dirty="0"/>
              <a:t>results and commercial and other </a:t>
            </a:r>
            <a:r>
              <a:rPr lang="en-US" dirty="0" smtClean="0"/>
              <a:t>benefits arising </a:t>
            </a:r>
            <a:r>
              <a:rPr lang="en-US" dirty="0"/>
              <a:t>from the use of the genetic resources</a:t>
            </a:r>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smtClean="0">
                <a:solidFill>
                  <a:srgbClr val="FF0000"/>
                </a:solidFill>
              </a:rPr>
              <a:t>Access to Genetic resources and benefit sharing </a:t>
            </a:r>
            <a:endParaRPr lang="en-US" dirty="0">
              <a:solidFill>
                <a:srgbClr val="FF0000"/>
              </a:solidFill>
            </a:endParaRPr>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smtClean="0"/>
              <a:t>Art.15</a:t>
            </a:r>
            <a:endParaRPr lang="en-US" dirty="0"/>
          </a:p>
        </p:txBody>
      </p:sp>
    </p:spTree>
    <p:extLst>
      <p:ext uri="{BB962C8B-B14F-4D97-AF65-F5344CB8AC3E}">
        <p14:creationId xmlns:p14="http://schemas.microsoft.com/office/powerpoint/2010/main" val="21900469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r>
              <a:rPr lang="en-US" dirty="0"/>
              <a:t> access to and transfer of technology using </a:t>
            </a:r>
            <a:r>
              <a:rPr lang="en-US" dirty="0" smtClean="0"/>
              <a:t>the </a:t>
            </a:r>
            <a:r>
              <a:rPr lang="fr-FR" dirty="0" err="1" smtClean="0"/>
              <a:t>genetic</a:t>
            </a:r>
            <a:r>
              <a:rPr lang="fr-FR" dirty="0" smtClean="0"/>
              <a:t> </a:t>
            </a:r>
            <a:r>
              <a:rPr lang="fr-FR" dirty="0" err="1"/>
              <a:t>resources</a:t>
            </a:r>
            <a:r>
              <a:rPr lang="fr-FR" dirty="0"/>
              <a:t> </a:t>
            </a:r>
            <a:endParaRPr lang="fr-FR" dirty="0" smtClean="0"/>
          </a:p>
          <a:p>
            <a:r>
              <a:rPr lang="fr-FR" dirty="0"/>
              <a:t>participation </a:t>
            </a:r>
            <a:r>
              <a:rPr lang="fr-FR" dirty="0" smtClean="0"/>
              <a:t>in </a:t>
            </a:r>
            <a:r>
              <a:rPr lang="en-US" dirty="0" smtClean="0"/>
              <a:t>biotechnological </a:t>
            </a:r>
            <a:r>
              <a:rPr lang="en-US" dirty="0"/>
              <a:t>research activities based on the </a:t>
            </a:r>
            <a:r>
              <a:rPr lang="en-US" dirty="0" smtClean="0"/>
              <a:t>genetic </a:t>
            </a:r>
            <a:r>
              <a:rPr lang="fr-FR" dirty="0" err="1" smtClean="0"/>
              <a:t>resources</a:t>
            </a:r>
            <a:endParaRPr lang="fr-FR" dirty="0" smtClean="0"/>
          </a:p>
          <a:p>
            <a:r>
              <a:rPr lang="fr-FR" dirty="0" err="1"/>
              <a:t>priority</a:t>
            </a:r>
            <a:r>
              <a:rPr lang="fr-FR" dirty="0"/>
              <a:t> </a:t>
            </a:r>
            <a:r>
              <a:rPr lang="fr-FR" dirty="0" err="1"/>
              <a:t>access</a:t>
            </a:r>
            <a:r>
              <a:rPr lang="fr-FR" dirty="0"/>
              <a:t> to </a:t>
            </a:r>
            <a:r>
              <a:rPr lang="fr-FR" dirty="0" smtClean="0"/>
              <a:t>the </a:t>
            </a:r>
            <a:r>
              <a:rPr lang="en-US" dirty="0" smtClean="0"/>
              <a:t>results </a:t>
            </a:r>
            <a:r>
              <a:rPr lang="en-US" dirty="0"/>
              <a:t>and benefits arising from biotechnological use </a:t>
            </a:r>
            <a:r>
              <a:rPr lang="en-US" dirty="0" smtClean="0"/>
              <a:t>of </a:t>
            </a:r>
            <a:r>
              <a:rPr lang="fr-FR" dirty="0" smtClean="0"/>
              <a:t>the </a:t>
            </a:r>
            <a:r>
              <a:rPr lang="fr-FR" dirty="0" err="1"/>
              <a:t>genetic</a:t>
            </a:r>
            <a:r>
              <a:rPr lang="fr-FR" dirty="0"/>
              <a:t> </a:t>
            </a:r>
            <a:r>
              <a:rPr lang="fr-FR" dirty="0" err="1"/>
              <a:t>resources</a:t>
            </a:r>
            <a:r>
              <a:rPr lang="fr-FR" dirty="0"/>
              <a:t> </a:t>
            </a:r>
            <a:r>
              <a:rPr lang="fr-FR" dirty="0" err="1"/>
              <a:t>provided</a:t>
            </a: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a:solidFill>
                  <a:srgbClr val="FF0000"/>
                </a:solidFill>
              </a:rPr>
              <a:t>Access to Genetic resources and benefit sharing </a:t>
            </a:r>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smtClean="0"/>
              <a:t>Cont’d</a:t>
            </a:r>
            <a:endParaRPr lang="en-US" dirty="0"/>
          </a:p>
        </p:txBody>
      </p:sp>
    </p:spTree>
    <p:extLst>
      <p:ext uri="{BB962C8B-B14F-4D97-AF65-F5344CB8AC3E}">
        <p14:creationId xmlns:p14="http://schemas.microsoft.com/office/powerpoint/2010/main" val="26560463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594338"/>
            <a:ext cx="10905858" cy="4758335"/>
          </a:xfrm>
          <a:solidFill>
            <a:schemeClr val="bg1">
              <a:lumMod val="95000"/>
            </a:schemeClr>
          </a:solidFill>
        </p:spPr>
        <p:txBody>
          <a:bodyPr/>
          <a:lstStyle/>
          <a:p>
            <a:r>
              <a:rPr lang="en-US" dirty="0"/>
              <a:t> </a:t>
            </a:r>
            <a:r>
              <a:rPr lang="en-US" dirty="0" smtClean="0"/>
              <a:t>to ensure that benefits (monetary and non monetary) from </a:t>
            </a:r>
            <a:r>
              <a:rPr lang="en-US" dirty="0"/>
              <a:t>use of genetic resources are shared fairly and equitably with the countries and communities that provide these </a:t>
            </a:r>
            <a:r>
              <a:rPr lang="en-US" dirty="0" smtClean="0"/>
              <a:t>resources </a:t>
            </a:r>
            <a:endParaRPr lang="en-US" dirty="0"/>
          </a:p>
          <a:p>
            <a:r>
              <a:rPr lang="en-US" dirty="0"/>
              <a:t>to promote the conservation and sustainable use of biodiversity</a:t>
            </a:r>
            <a:r>
              <a:rPr lang="en-US" dirty="0" smtClean="0"/>
              <a:t>.</a:t>
            </a:r>
          </a:p>
          <a:p>
            <a:r>
              <a:rPr lang="en-US" dirty="0" smtClean="0"/>
              <a:t>To protect traditional knowledge held and to ensure that communities are compensated</a:t>
            </a:r>
          </a:p>
          <a:p>
            <a:r>
              <a:rPr lang="en-US" dirty="0" smtClean="0"/>
              <a:t>To enhance legal certainty and transparency for providers and users of Genetic resources;</a:t>
            </a:r>
          </a:p>
          <a:p>
            <a:r>
              <a:rPr lang="en-US" dirty="0" smtClean="0"/>
              <a:t>To ensure global cooperation;</a:t>
            </a:r>
          </a:p>
          <a:p>
            <a:endParaRPr lang="en-US" dirty="0"/>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smtClean="0">
                <a:solidFill>
                  <a:srgbClr val="FF0000"/>
                </a:solidFill>
              </a:rPr>
              <a:t>Why regulate access and benefit sharing?</a:t>
            </a:r>
            <a:endParaRPr lang="en-US" dirty="0">
              <a:solidFill>
                <a:srgbClr val="FF0000"/>
              </a:solidFill>
            </a:endParaRPr>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a:xfrm>
            <a:off x="629649" y="1139326"/>
            <a:ext cx="11169319" cy="126766"/>
          </a:xfrm>
        </p:spPr>
        <p:txBody>
          <a:bodyPr/>
          <a:lstStyle/>
          <a:p>
            <a:endParaRPr lang="en-US" dirty="0"/>
          </a:p>
        </p:txBody>
      </p:sp>
    </p:spTree>
    <p:extLst>
      <p:ext uri="{BB962C8B-B14F-4D97-AF65-F5344CB8AC3E}">
        <p14:creationId xmlns:p14="http://schemas.microsoft.com/office/powerpoint/2010/main" val="10910914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r>
              <a:rPr lang="en-US" dirty="0"/>
              <a:t> </a:t>
            </a:r>
            <a:r>
              <a:rPr lang="fr-FR" dirty="0"/>
              <a:t>T</a:t>
            </a:r>
            <a:r>
              <a:rPr lang="fr-FR" dirty="0" smtClean="0"/>
              <a:t>echnology </a:t>
            </a:r>
            <a:r>
              <a:rPr lang="fr-FR" dirty="0"/>
              <a:t>transfer </a:t>
            </a:r>
            <a:r>
              <a:rPr lang="fr-FR" dirty="0" smtClean="0"/>
              <a:t>is </a:t>
            </a:r>
            <a:r>
              <a:rPr lang="en-US" dirty="0" smtClean="0"/>
              <a:t>the </a:t>
            </a:r>
            <a:r>
              <a:rPr lang="en-US" dirty="0"/>
              <a:t>"transfer of </a:t>
            </a:r>
            <a:r>
              <a:rPr lang="en-US" dirty="0" smtClean="0"/>
              <a:t>systematic </a:t>
            </a:r>
            <a:r>
              <a:rPr lang="en-US" dirty="0"/>
              <a:t>knowledge for the manufacture of a product, for the application of a process or </a:t>
            </a:r>
            <a:r>
              <a:rPr lang="en-US" dirty="0" smtClean="0"/>
              <a:t>for the </a:t>
            </a:r>
            <a:r>
              <a:rPr lang="en-US" dirty="0"/>
              <a:t>rendering of a service" (UNCTAD, 1990).</a:t>
            </a:r>
            <a:endParaRPr lang="en-US" dirty="0" smtClean="0"/>
          </a:p>
          <a:p>
            <a:r>
              <a:rPr lang="en-US" dirty="0" smtClean="0"/>
              <a:t>For contracting Party technology includes Biotechnology</a:t>
            </a:r>
            <a:endParaRPr lang="en-US" dirty="0"/>
          </a:p>
          <a:p>
            <a:pPr lvl="1"/>
            <a:r>
              <a:rPr lang="en-US" dirty="0" smtClean="0"/>
              <a:t>technologies </a:t>
            </a:r>
            <a:r>
              <a:rPr lang="en-US" dirty="0"/>
              <a:t>relevant to the conservation of </a:t>
            </a:r>
            <a:r>
              <a:rPr lang="en-US" dirty="0" smtClean="0"/>
              <a:t>biological </a:t>
            </a:r>
            <a:r>
              <a:rPr lang="fr-FR" dirty="0" smtClean="0"/>
              <a:t>diversity</a:t>
            </a:r>
            <a:r>
              <a:rPr lang="fr-FR" dirty="0"/>
              <a:t>;</a:t>
            </a:r>
          </a:p>
          <a:p>
            <a:pPr lvl="1"/>
            <a:r>
              <a:rPr lang="en-US" dirty="0" smtClean="0"/>
              <a:t>technologies </a:t>
            </a:r>
            <a:r>
              <a:rPr lang="en-US" dirty="0"/>
              <a:t>relevant to the sustainable use of </a:t>
            </a:r>
            <a:r>
              <a:rPr lang="en-US" dirty="0" smtClean="0"/>
              <a:t>its </a:t>
            </a:r>
            <a:r>
              <a:rPr lang="fr-FR" dirty="0" smtClean="0"/>
              <a:t>components</a:t>
            </a:r>
            <a:r>
              <a:rPr lang="fr-FR" dirty="0"/>
              <a:t>; or</a:t>
            </a:r>
          </a:p>
          <a:p>
            <a:pPr lvl="1"/>
            <a:r>
              <a:rPr lang="en-US" dirty="0" smtClean="0"/>
              <a:t>technologies </a:t>
            </a:r>
            <a:r>
              <a:rPr lang="en-US" dirty="0"/>
              <a:t>that make use of genetic </a:t>
            </a:r>
            <a:r>
              <a:rPr lang="en-US" dirty="0" smtClean="0"/>
              <a:t>resources</a:t>
            </a:r>
          </a:p>
          <a:p>
            <a:r>
              <a:rPr lang="en-US" dirty="0" err="1" smtClean="0"/>
              <a:t>xxxxxxxxxxxxxx</a:t>
            </a:r>
            <a:endParaRPr lang="en-US" dirty="0"/>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smtClean="0"/>
              <a:t>Access to and transfer of technology</a:t>
            </a:r>
            <a:endParaRPr lang="en-US" dirty="0"/>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smtClean="0"/>
              <a:t>Art . 16: basic </a:t>
            </a:r>
            <a:r>
              <a:rPr lang="en-US" dirty="0"/>
              <a:t>obligations of each </a:t>
            </a:r>
            <a:r>
              <a:rPr lang="en-US" dirty="0" smtClean="0"/>
              <a:t>Contracting Party</a:t>
            </a:r>
            <a:endParaRPr lang="en-US" dirty="0"/>
          </a:p>
        </p:txBody>
      </p:sp>
    </p:spTree>
    <p:extLst>
      <p:ext uri="{BB962C8B-B14F-4D97-AF65-F5344CB8AC3E}">
        <p14:creationId xmlns:p14="http://schemas.microsoft.com/office/powerpoint/2010/main" val="38335546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r>
              <a:rPr lang="en-US" dirty="0"/>
              <a:t> The Nagoya Protocol will create greater legal certainty and transparency for both providers and users of genetic resources </a:t>
            </a:r>
            <a:r>
              <a:rPr lang="en-US" dirty="0" smtClean="0"/>
              <a:t>by : </a:t>
            </a:r>
          </a:p>
          <a:p>
            <a:pPr lvl="1"/>
            <a:r>
              <a:rPr lang="en-US" dirty="0" smtClean="0"/>
              <a:t>Establishing </a:t>
            </a:r>
            <a:r>
              <a:rPr lang="en-US" dirty="0"/>
              <a:t>more predictable conditions for access to genetic resources.</a:t>
            </a:r>
          </a:p>
          <a:p>
            <a:pPr lvl="1"/>
            <a:r>
              <a:rPr lang="en-US" dirty="0"/>
              <a:t>Helping to ensure benefit-sharing when genetic resources leave the country providing the genetic resources</a:t>
            </a:r>
          </a:p>
          <a:p>
            <a:r>
              <a:rPr lang="en-US" dirty="0" smtClean="0"/>
              <a:t> </a:t>
            </a:r>
            <a:r>
              <a:rPr lang="en-US" dirty="0"/>
              <a:t>The Nagoya Protocol applies to </a:t>
            </a:r>
            <a:endParaRPr lang="en-US" dirty="0" smtClean="0"/>
          </a:p>
          <a:p>
            <a:pPr lvl="1"/>
            <a:r>
              <a:rPr lang="en-US" dirty="0" smtClean="0"/>
              <a:t>genetic </a:t>
            </a:r>
            <a:r>
              <a:rPr lang="en-US" dirty="0"/>
              <a:t>resources that are covered by the CBD, </a:t>
            </a:r>
            <a:endParaRPr lang="en-US" dirty="0" smtClean="0"/>
          </a:p>
          <a:p>
            <a:pPr lvl="1"/>
            <a:r>
              <a:rPr lang="en-US" dirty="0" smtClean="0"/>
              <a:t>covers </a:t>
            </a:r>
            <a:r>
              <a:rPr lang="en-US" dirty="0"/>
              <a:t>traditional knowledge (TK) associated with genetic resources</a:t>
            </a:r>
            <a:endParaRPr lang="en-US" dirty="0" smtClean="0"/>
          </a:p>
          <a:p>
            <a:r>
              <a:rPr lang="en-US" dirty="0"/>
              <a:t>and to the benefits arising from their utilization.</a:t>
            </a:r>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smtClean="0">
                <a:solidFill>
                  <a:srgbClr val="FF0000"/>
                </a:solidFill>
              </a:rPr>
              <a:t>Nagoya Protocol</a:t>
            </a:r>
            <a:endParaRPr lang="en-US" dirty="0">
              <a:solidFill>
                <a:srgbClr val="FF0000"/>
              </a:solidFill>
            </a:endParaRPr>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a:t>Subheading</a:t>
            </a:r>
          </a:p>
        </p:txBody>
      </p:sp>
    </p:spTree>
    <p:extLst>
      <p:ext uri="{BB962C8B-B14F-4D97-AF65-F5344CB8AC3E}">
        <p14:creationId xmlns:p14="http://schemas.microsoft.com/office/powerpoint/2010/main" val="4138446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r>
              <a:rPr lang="fr-FR" dirty="0"/>
              <a:t>The </a:t>
            </a:r>
            <a:r>
              <a:rPr lang="fr-FR" dirty="0" err="1"/>
              <a:t>Executive</a:t>
            </a:r>
            <a:r>
              <a:rPr lang="fr-FR" dirty="0"/>
              <a:t> </a:t>
            </a:r>
            <a:r>
              <a:rPr lang="fr-FR" dirty="0" err="1"/>
              <a:t>Director</a:t>
            </a:r>
            <a:r>
              <a:rPr lang="fr-FR" dirty="0"/>
              <a:t> of UNEP was </a:t>
            </a:r>
            <a:r>
              <a:rPr lang="fr-FR" dirty="0" err="1"/>
              <a:t>authorized</a:t>
            </a:r>
            <a:r>
              <a:rPr lang="fr-FR" dirty="0"/>
              <a:t> and </a:t>
            </a:r>
            <a:r>
              <a:rPr lang="fr-FR" dirty="0" err="1"/>
              <a:t>requested</a:t>
            </a:r>
            <a:r>
              <a:rPr lang="fr-FR" dirty="0"/>
              <a:t> to </a:t>
            </a:r>
            <a:r>
              <a:rPr lang="fr-FR" dirty="0" err="1"/>
              <a:t>prepare</a:t>
            </a:r>
            <a:r>
              <a:rPr lang="fr-FR" dirty="0"/>
              <a:t> international </a:t>
            </a:r>
            <a:r>
              <a:rPr lang="fr-FR" dirty="0" err="1"/>
              <a:t>legal</a:t>
            </a:r>
            <a:r>
              <a:rPr lang="fr-FR" dirty="0"/>
              <a:t> instruments </a:t>
            </a:r>
            <a:r>
              <a:rPr lang="fr-FR" dirty="0" err="1"/>
              <a:t>ready</a:t>
            </a:r>
            <a:r>
              <a:rPr lang="fr-FR" dirty="0"/>
              <a:t> for </a:t>
            </a:r>
            <a:r>
              <a:rPr lang="fr-FR" dirty="0" smtClean="0"/>
              <a:t>adoption</a:t>
            </a:r>
          </a:p>
          <a:p>
            <a:r>
              <a:rPr lang="fr-FR" dirty="0"/>
              <a:t>The </a:t>
            </a:r>
            <a:r>
              <a:rPr lang="fr-FR" dirty="0" err="1"/>
              <a:t>agreed</a:t>
            </a:r>
            <a:r>
              <a:rPr lang="fr-FR" dirty="0"/>
              <a:t> </a:t>
            </a:r>
            <a:r>
              <a:rPr lang="fr-FR" dirty="0" err="1"/>
              <a:t>text</a:t>
            </a:r>
            <a:r>
              <a:rPr lang="fr-FR" dirty="0"/>
              <a:t> of CBD was </a:t>
            </a:r>
            <a:r>
              <a:rPr lang="fr-FR" dirty="0" err="1"/>
              <a:t>adopted</a:t>
            </a:r>
            <a:r>
              <a:rPr lang="fr-FR" dirty="0"/>
              <a:t> by the </a:t>
            </a:r>
            <a:r>
              <a:rPr lang="fr-FR" dirty="0" err="1"/>
              <a:t>Conference</a:t>
            </a:r>
            <a:r>
              <a:rPr lang="fr-FR" dirty="0"/>
              <a:t> of UNEP on 22 May, 1992 in Nairobi, Kenya. </a:t>
            </a:r>
            <a:endParaRPr lang="fr-FR" dirty="0" smtClean="0"/>
          </a:p>
          <a:p>
            <a:r>
              <a:rPr lang="fr-FR" dirty="0" err="1"/>
              <a:t>Decision</a:t>
            </a:r>
            <a:r>
              <a:rPr lang="fr-FR" dirty="0"/>
              <a:t> was made to open CBD </a:t>
            </a:r>
            <a:r>
              <a:rPr lang="fr-FR" dirty="0" err="1"/>
              <a:t>adopted</a:t>
            </a:r>
            <a:r>
              <a:rPr lang="fr-FR" dirty="0"/>
              <a:t> </a:t>
            </a:r>
            <a:r>
              <a:rPr lang="fr-FR" dirty="0" err="1"/>
              <a:t>text</a:t>
            </a:r>
            <a:r>
              <a:rPr lang="fr-FR" dirty="0"/>
              <a:t> for signature </a:t>
            </a:r>
            <a:r>
              <a:rPr lang="fr-FR" dirty="0" err="1"/>
              <a:t>during</a:t>
            </a:r>
            <a:r>
              <a:rPr lang="fr-FR" dirty="0"/>
              <a:t> the </a:t>
            </a:r>
            <a:r>
              <a:rPr lang="fr-FR" dirty="0" err="1"/>
              <a:t>Conference</a:t>
            </a:r>
            <a:r>
              <a:rPr lang="fr-FR" dirty="0"/>
              <a:t> on the Convention on </a:t>
            </a:r>
            <a:r>
              <a:rPr lang="fr-FR" dirty="0" err="1"/>
              <a:t>Biological</a:t>
            </a:r>
            <a:r>
              <a:rPr lang="fr-FR" dirty="0"/>
              <a:t> Diversity, </a:t>
            </a:r>
            <a:r>
              <a:rPr lang="fr-FR" dirty="0" err="1"/>
              <a:t>convened</a:t>
            </a:r>
            <a:r>
              <a:rPr lang="fr-FR" dirty="0"/>
              <a:t> at the time of the United Nations </a:t>
            </a:r>
            <a:r>
              <a:rPr lang="fr-FR" dirty="0" err="1"/>
              <a:t>Conference</a:t>
            </a:r>
            <a:r>
              <a:rPr lang="fr-FR" dirty="0"/>
              <a:t> on </a:t>
            </a:r>
            <a:r>
              <a:rPr lang="fr-FR" dirty="0" err="1"/>
              <a:t>Environment</a:t>
            </a:r>
            <a:r>
              <a:rPr lang="fr-FR" dirty="0"/>
              <a:t> and </a:t>
            </a:r>
            <a:r>
              <a:rPr lang="fr-FR" dirty="0" err="1"/>
              <a:t>Development</a:t>
            </a:r>
            <a:r>
              <a:rPr lang="fr-FR" dirty="0"/>
              <a:t> (UNCED) in Rio de Janeiro , </a:t>
            </a:r>
            <a:r>
              <a:rPr lang="fr-FR" dirty="0" err="1"/>
              <a:t>Brazil</a:t>
            </a:r>
            <a:r>
              <a:rPr lang="fr-FR" dirty="0"/>
              <a:t> on 5 </a:t>
            </a:r>
            <a:r>
              <a:rPr lang="fr-FR" dirty="0" err="1"/>
              <a:t>June</a:t>
            </a:r>
            <a:r>
              <a:rPr lang="fr-FR" dirty="0"/>
              <a:t>, 1992 (The </a:t>
            </a:r>
            <a:r>
              <a:rPr lang="fr-FR" dirty="0" err="1"/>
              <a:t>Earth</a:t>
            </a:r>
            <a:r>
              <a:rPr lang="fr-FR" dirty="0"/>
              <a:t> </a:t>
            </a:r>
            <a:r>
              <a:rPr lang="fr-FR" dirty="0" err="1"/>
              <a:t>Summit</a:t>
            </a:r>
            <a:r>
              <a:rPr lang="fr-FR" dirty="0"/>
              <a:t>) </a:t>
            </a:r>
            <a:endParaRPr lang="fr-FR" dirty="0" smtClean="0"/>
          </a:p>
          <a:p>
            <a:r>
              <a:rPr lang="fr-FR" sz="3200" dirty="0" err="1" smtClean="0"/>
              <a:t>Entered</a:t>
            </a:r>
            <a:r>
              <a:rPr lang="fr-FR" sz="3200" dirty="0" smtClean="0"/>
              <a:t> </a:t>
            </a:r>
            <a:r>
              <a:rPr lang="fr-FR" sz="3200" dirty="0" err="1" smtClean="0"/>
              <a:t>into</a:t>
            </a:r>
            <a:r>
              <a:rPr lang="fr-FR" sz="3200" dirty="0" smtClean="0"/>
              <a:t> force on 29 </a:t>
            </a:r>
            <a:r>
              <a:rPr lang="fr-FR" sz="3200" dirty="0" err="1" smtClean="0"/>
              <a:t>December</a:t>
            </a:r>
            <a:r>
              <a:rPr lang="fr-FR" sz="3200" dirty="0" smtClean="0"/>
              <a:t> 1993 90 </a:t>
            </a:r>
            <a:r>
              <a:rPr lang="fr-FR" sz="3200" dirty="0" err="1" smtClean="0"/>
              <a:t>days</a:t>
            </a:r>
            <a:r>
              <a:rPr lang="fr-FR" sz="3200" dirty="0" smtClean="0"/>
              <a:t> </a:t>
            </a:r>
            <a:r>
              <a:rPr lang="fr-FR" sz="3200" dirty="0" err="1" smtClean="0"/>
              <a:t>after</a:t>
            </a:r>
            <a:r>
              <a:rPr lang="fr-FR" sz="3200" dirty="0" smtClean="0"/>
              <a:t> the 30th ratification</a:t>
            </a:r>
            <a:endParaRPr lang="fr-FR" sz="3200" dirty="0"/>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normAutofit/>
          </a:bodyPr>
          <a:lstStyle/>
          <a:p>
            <a:r>
              <a:rPr lang="en-US" dirty="0" smtClean="0"/>
              <a:t>CBD</a:t>
            </a:r>
            <a:endParaRPr lang="en-US" dirty="0"/>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smtClean="0"/>
              <a:t>Short History</a:t>
            </a:r>
            <a:endParaRPr lang="en-US" dirty="0"/>
          </a:p>
        </p:txBody>
      </p:sp>
    </p:spTree>
    <p:extLst>
      <p:ext uri="{BB962C8B-B14F-4D97-AF65-F5344CB8AC3E}">
        <p14:creationId xmlns:p14="http://schemas.microsoft.com/office/powerpoint/2010/main" val="13479369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49" y="1913020"/>
            <a:ext cx="10983231" cy="4487780"/>
          </a:xfrm>
          <a:solidFill>
            <a:schemeClr val="bg1">
              <a:lumMod val="95000"/>
            </a:schemeClr>
          </a:solidFill>
        </p:spPr>
        <p:txBody>
          <a:bodyPr/>
          <a:lstStyle/>
          <a:p>
            <a:r>
              <a:rPr lang="en-US" dirty="0"/>
              <a:t> </a:t>
            </a:r>
            <a:r>
              <a:rPr lang="en-US" dirty="0" smtClean="0"/>
              <a:t>Art 27 of the Convention: </a:t>
            </a:r>
          </a:p>
          <a:p>
            <a:pPr lvl="1"/>
            <a:r>
              <a:rPr lang="en-US" dirty="0" smtClean="0"/>
              <a:t>cooperative </a:t>
            </a:r>
            <a:r>
              <a:rPr lang="en-US" dirty="0"/>
              <a:t>procedures and institutional mechanisms to promote compliance with the provisions of this Protocol and to address cases of non-compliance. These procedures and mechanisms shall include provisions to offer advice or assistance, where appropriate. </a:t>
            </a:r>
            <a:endParaRPr lang="en-US" dirty="0" smtClean="0"/>
          </a:p>
          <a:p>
            <a:endParaRPr lang="en-US" dirty="0"/>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smtClean="0"/>
              <a:t>Compliance, Liability and dispute settlement</a:t>
            </a:r>
            <a:endParaRPr lang="en-US" dirty="0"/>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a:xfrm>
            <a:off x="629649" y="1139326"/>
            <a:ext cx="11169319" cy="327967"/>
          </a:xfrm>
        </p:spPr>
        <p:txBody>
          <a:bodyPr/>
          <a:lstStyle/>
          <a:p>
            <a:r>
              <a:rPr lang="en-US" dirty="0"/>
              <a:t>Subheading</a:t>
            </a:r>
          </a:p>
        </p:txBody>
      </p:sp>
    </p:spTree>
    <p:extLst>
      <p:ext uri="{BB962C8B-B14F-4D97-AF65-F5344CB8AC3E}">
        <p14:creationId xmlns:p14="http://schemas.microsoft.com/office/powerpoint/2010/main" val="16446523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r>
              <a:rPr lang="en-US" dirty="0"/>
              <a:t>The CHM is a key mechanism for supporting implementation of the Convention, i.e. </a:t>
            </a:r>
            <a:r>
              <a:rPr lang="en-US" dirty="0" smtClean="0"/>
              <a:t>for helping </a:t>
            </a:r>
            <a:r>
              <a:rPr lang="en-US" dirty="0"/>
              <a:t>to overcome the barriers to implementation by promoting and </a:t>
            </a:r>
            <a:r>
              <a:rPr lang="en-US" dirty="0" smtClean="0"/>
              <a:t>facilitating technical </a:t>
            </a:r>
            <a:r>
              <a:rPr lang="en-US" dirty="0"/>
              <a:t>and scientific cooperation</a:t>
            </a:r>
            <a:r>
              <a:rPr lang="en-US" dirty="0" smtClean="0"/>
              <a:t>.</a:t>
            </a:r>
          </a:p>
          <a:p>
            <a:r>
              <a:rPr lang="en-US" dirty="0"/>
              <a:t>aims to facilitate technical and scientific cooperation, knowledge sharing, and information exchange among parties to the convention.</a:t>
            </a:r>
          </a:p>
          <a:p>
            <a:r>
              <a:rPr lang="en-US" dirty="0"/>
              <a:t> The CHM’s role is to foster scientific and technical </a:t>
            </a:r>
            <a:r>
              <a:rPr lang="en-US" dirty="0" smtClean="0"/>
              <a:t>cooperation at </a:t>
            </a:r>
            <a:r>
              <a:rPr lang="en-US" dirty="0"/>
              <a:t>national, bilateral, regional or global scales</a:t>
            </a:r>
            <a:r>
              <a:rPr lang="en-US" dirty="0" smtClean="0"/>
              <a:t>.</a:t>
            </a:r>
          </a:p>
          <a:p>
            <a:r>
              <a:rPr lang="en-US" dirty="0" err="1" smtClean="0"/>
              <a:t>xxxxxxxxxxxxxx</a:t>
            </a:r>
            <a:endParaRPr lang="en-US" dirty="0"/>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smtClean="0"/>
              <a:t>Institutional Arrangement and the CHM</a:t>
            </a:r>
            <a:endParaRPr lang="en-US" dirty="0"/>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a:t>Subheading</a:t>
            </a:r>
          </a:p>
        </p:txBody>
      </p:sp>
    </p:spTree>
    <p:extLst>
      <p:ext uri="{BB962C8B-B14F-4D97-AF65-F5344CB8AC3E}">
        <p14:creationId xmlns:p14="http://schemas.microsoft.com/office/powerpoint/2010/main" val="24620996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r>
              <a:rPr lang="en-US" dirty="0"/>
              <a:t> </a:t>
            </a:r>
            <a:r>
              <a:rPr lang="fr-FR" b="1" i="0" dirty="0" smtClean="0">
                <a:solidFill>
                  <a:srgbClr val="111111"/>
                </a:solidFill>
                <a:effectLst/>
                <a:latin typeface="Times New Roman" panose="02020603050405020304" pitchFamily="18" charset="0"/>
                <a:cs typeface="Times New Roman" panose="02020603050405020304" pitchFamily="18" charset="0"/>
              </a:rPr>
              <a:t>National Focal Points (</a:t>
            </a:r>
            <a:r>
              <a:rPr lang="fr-FR" b="1" i="0" dirty="0" err="1" smtClean="0">
                <a:solidFill>
                  <a:srgbClr val="111111"/>
                </a:solidFill>
                <a:effectLst/>
                <a:latin typeface="Times New Roman" panose="02020603050405020304" pitchFamily="18" charset="0"/>
                <a:cs typeface="Times New Roman" panose="02020603050405020304" pitchFamily="18" charset="0"/>
              </a:rPr>
              <a:t>NFPs</a:t>
            </a:r>
            <a:r>
              <a:rPr lang="fr-FR" b="1" i="0" dirty="0" smtClean="0">
                <a:solidFill>
                  <a:srgbClr val="111111"/>
                </a:solidFill>
                <a:effectLst/>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p>
          <a:p>
            <a:r>
              <a:rPr lang="fr-FR" b="1" dirty="0" smtClean="0">
                <a:latin typeface="Times New Roman" panose="02020603050405020304" pitchFamily="18" charset="0"/>
                <a:cs typeface="Times New Roman" panose="02020603050405020304" pitchFamily="18" charset="0"/>
              </a:rPr>
              <a:t>Inter-</a:t>
            </a:r>
            <a:r>
              <a:rPr lang="fr-FR" b="1" dirty="0" err="1" smtClean="0">
                <a:latin typeface="Times New Roman" panose="02020603050405020304" pitchFamily="18" charset="0"/>
                <a:cs typeface="Times New Roman" panose="02020603050405020304" pitchFamily="18" charset="0"/>
              </a:rPr>
              <a:t>Institutional</a:t>
            </a:r>
            <a:r>
              <a:rPr lang="fr-FR" b="1" dirty="0" smtClean="0">
                <a:latin typeface="Times New Roman" panose="02020603050405020304" pitchFamily="18" charset="0"/>
                <a:cs typeface="Times New Roman" panose="02020603050405020304" pitchFamily="18" charset="0"/>
              </a:rPr>
              <a:t> Coordination</a:t>
            </a:r>
            <a:r>
              <a:rPr lang="fr-FR" dirty="0" smtClean="0">
                <a:latin typeface="Times New Roman" panose="02020603050405020304" pitchFamily="18" charset="0"/>
                <a:cs typeface="Times New Roman" panose="02020603050405020304" pitchFamily="18" charset="0"/>
              </a:rPr>
              <a:t> </a:t>
            </a:r>
            <a:r>
              <a:rPr lang="fr-FR" dirty="0" err="1" smtClean="0">
                <a:latin typeface="Times New Roman" panose="02020603050405020304" pitchFamily="18" charset="0"/>
                <a:cs typeface="Times New Roman" panose="02020603050405020304" pitchFamily="18" charset="0"/>
              </a:rPr>
              <a:t>among</a:t>
            </a:r>
            <a:r>
              <a:rPr lang="fr-FR" dirty="0" smtClean="0">
                <a:latin typeface="Times New Roman" panose="02020603050405020304" pitchFamily="18" charset="0"/>
                <a:cs typeface="Times New Roman" panose="02020603050405020304" pitchFamily="18" charset="0"/>
              </a:rPr>
              <a:t> </a:t>
            </a:r>
            <a:r>
              <a:rPr lang="fr-FR" dirty="0" err="1" smtClean="0">
                <a:latin typeface="Times New Roman" panose="02020603050405020304" pitchFamily="18" charset="0"/>
                <a:cs typeface="Times New Roman" panose="02020603050405020304" pitchFamily="18" charset="0"/>
              </a:rPr>
              <a:t>various</a:t>
            </a:r>
            <a:r>
              <a:rPr lang="fr-FR" dirty="0" smtClean="0">
                <a:latin typeface="Times New Roman" panose="02020603050405020304" pitchFamily="18" charset="0"/>
                <a:cs typeface="Times New Roman" panose="02020603050405020304" pitchFamily="18" charset="0"/>
              </a:rPr>
              <a:t> institutions, This coordination </a:t>
            </a:r>
            <a:r>
              <a:rPr lang="fr-FR" dirty="0" err="1" smtClean="0">
                <a:latin typeface="Times New Roman" panose="02020603050405020304" pitchFamily="18" charset="0"/>
                <a:cs typeface="Times New Roman" panose="02020603050405020304" pitchFamily="18" charset="0"/>
              </a:rPr>
              <a:t>helps</a:t>
            </a:r>
            <a:r>
              <a:rPr lang="fr-FR" dirty="0" smtClean="0">
                <a:latin typeface="Times New Roman" panose="02020603050405020304" pitchFamily="18" charset="0"/>
                <a:cs typeface="Times New Roman" panose="02020603050405020304" pitchFamily="18" charset="0"/>
              </a:rPr>
              <a:t> in </a:t>
            </a:r>
            <a:r>
              <a:rPr lang="fr-FR" dirty="0" err="1" smtClean="0">
                <a:latin typeface="Times New Roman" panose="02020603050405020304" pitchFamily="18" charset="0"/>
                <a:cs typeface="Times New Roman" panose="02020603050405020304" pitchFamily="18" charset="0"/>
              </a:rPr>
              <a:t>pooling</a:t>
            </a:r>
            <a:r>
              <a:rPr lang="fr-FR" dirty="0" smtClean="0">
                <a:latin typeface="Times New Roman" panose="02020603050405020304" pitchFamily="18" charset="0"/>
                <a:cs typeface="Times New Roman" panose="02020603050405020304" pitchFamily="18" charset="0"/>
              </a:rPr>
              <a:t> </a:t>
            </a:r>
            <a:r>
              <a:rPr lang="fr-FR" dirty="0" err="1" smtClean="0">
                <a:latin typeface="Times New Roman" panose="02020603050405020304" pitchFamily="18" charset="0"/>
                <a:cs typeface="Times New Roman" panose="02020603050405020304" pitchFamily="18" charset="0"/>
              </a:rPr>
              <a:t>resources</a:t>
            </a:r>
            <a:r>
              <a:rPr lang="fr-FR" dirty="0" smtClean="0">
                <a:latin typeface="Times New Roman" panose="02020603050405020304" pitchFamily="18" charset="0"/>
                <a:cs typeface="Times New Roman" panose="02020603050405020304" pitchFamily="18" charset="0"/>
              </a:rPr>
              <a:t>, sharing expertise and </a:t>
            </a:r>
            <a:r>
              <a:rPr lang="fr-FR" dirty="0" err="1" smtClean="0">
                <a:latin typeface="Times New Roman" panose="02020603050405020304" pitchFamily="18" charset="0"/>
                <a:cs typeface="Times New Roman" panose="02020603050405020304" pitchFamily="18" charset="0"/>
              </a:rPr>
              <a:t>ensuring</a:t>
            </a:r>
            <a:r>
              <a:rPr lang="fr-FR" dirty="0" smtClean="0">
                <a:latin typeface="Times New Roman" panose="02020603050405020304" pitchFamily="18" charset="0"/>
                <a:cs typeface="Times New Roman" panose="02020603050405020304" pitchFamily="18" charset="0"/>
              </a:rPr>
              <a:t> </a:t>
            </a:r>
            <a:r>
              <a:rPr lang="fr-FR" dirty="0" err="1" smtClean="0">
                <a:latin typeface="Times New Roman" panose="02020603050405020304" pitchFamily="18" charset="0"/>
                <a:cs typeface="Times New Roman" panose="02020603050405020304" pitchFamily="18" charset="0"/>
              </a:rPr>
              <a:t>accessibility</a:t>
            </a:r>
            <a:r>
              <a:rPr lang="fr-FR" dirty="0" smtClean="0">
                <a:latin typeface="Times New Roman" panose="02020603050405020304" pitchFamily="18" charset="0"/>
                <a:cs typeface="Times New Roman" panose="02020603050405020304" pitchFamily="18" charset="0"/>
              </a:rPr>
              <a:t> and use of information</a:t>
            </a:r>
            <a:endParaRPr lang="fr-FR" b="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Capacity building </a:t>
            </a:r>
            <a:r>
              <a:rPr lang="en-US" dirty="0" smtClean="0">
                <a:latin typeface="Times New Roman" panose="02020603050405020304" pitchFamily="18" charset="0"/>
                <a:cs typeface="Times New Roman" panose="02020603050405020304" pitchFamily="18" charset="0"/>
              </a:rPr>
              <a:t>: to enhance skills and knowledge and maintain CHM activities</a:t>
            </a:r>
          </a:p>
          <a:p>
            <a:r>
              <a:rPr lang="en-US" b="1" dirty="0" smtClean="0">
                <a:latin typeface="Times New Roman" panose="02020603050405020304" pitchFamily="18" charset="0"/>
                <a:cs typeface="Times New Roman" panose="02020603050405020304" pitchFamily="18" charset="0"/>
              </a:rPr>
              <a:t>Sustainability Planning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intrgrate</a:t>
            </a:r>
            <a:r>
              <a:rPr lang="en-US" dirty="0" smtClean="0">
                <a:latin typeface="Times New Roman" panose="02020603050405020304" pitchFamily="18" charset="0"/>
                <a:cs typeface="Times New Roman" panose="02020603050405020304" pitchFamily="18" charset="0"/>
              </a:rPr>
              <a:t> CHM activities into national biodiversity planning</a:t>
            </a:r>
            <a:endParaRPr lang="en-US"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smtClean="0"/>
              <a:t>Institutional Arrangement and the CHM</a:t>
            </a:r>
            <a:endParaRPr lang="en-US" dirty="0"/>
          </a:p>
        </p:txBody>
      </p:sp>
    </p:spTree>
    <p:extLst>
      <p:ext uri="{BB962C8B-B14F-4D97-AF65-F5344CB8AC3E}">
        <p14:creationId xmlns:p14="http://schemas.microsoft.com/office/powerpoint/2010/main" val="35346820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6794" y="1611637"/>
            <a:ext cx="6096000" cy="646331"/>
          </a:xfrm>
          <a:prstGeom prst="rect">
            <a:avLst/>
          </a:prstGeom>
          <a:ln>
            <a:solidFill>
              <a:srgbClr val="92D050"/>
            </a:solidFill>
          </a:ln>
        </p:spPr>
        <p:txBody>
          <a:bodyPr>
            <a:spAutoFit/>
          </a:bodyPr>
          <a:lstStyle/>
          <a:p>
            <a:pPr marL="342900" indent="-342900" algn="ctr">
              <a:lnSpc>
                <a:spcPct val="100000"/>
              </a:lnSpc>
              <a:spcBef>
                <a:spcPts val="0"/>
              </a:spcBef>
              <a:spcAft>
                <a:spcPts val="0"/>
              </a:spcAft>
              <a:buClr>
                <a:srgbClr val="000066"/>
              </a:buClr>
              <a:buSzPct val="25000"/>
              <a:buNone/>
            </a:pPr>
            <a:r>
              <a:rPr lang="en-US" sz="3600" dirty="0">
                <a:solidFill>
                  <a:srgbClr val="00B050"/>
                </a:solidFill>
                <a:latin typeface="Arial"/>
                <a:ea typeface="Arial"/>
                <a:cs typeface="Arial"/>
                <a:sym typeface="Arial"/>
              </a:rPr>
              <a:t>Thank you !</a:t>
            </a:r>
          </a:p>
        </p:txBody>
      </p:sp>
      <p:sp>
        <p:nvSpPr>
          <p:cNvPr id="6" name="Shape 314"/>
          <p:cNvSpPr txBox="1">
            <a:spLocks/>
          </p:cNvSpPr>
          <p:nvPr/>
        </p:nvSpPr>
        <p:spPr>
          <a:xfrm>
            <a:off x="1763481" y="3429000"/>
            <a:ext cx="6677891" cy="1495953"/>
          </a:xfrm>
          <a:prstGeom prst="rect">
            <a:avLst/>
          </a:prstGeom>
          <a:noFill/>
          <a:ln w="9525" cap="flat" cmpd="sng">
            <a:solidFill>
              <a:srgbClr val="00B0F0"/>
            </a:solidFill>
            <a:prstDash val="solid"/>
            <a:miter lim="524288"/>
            <a:headEnd type="none" w="med" len="med"/>
            <a:tailEnd type="none" w="med" len="med"/>
          </a:ln>
        </p:spPr>
        <p:txBody>
          <a:bodyPr vert="horz" wrap="square" lIns="91425" tIns="45700" rIns="91425" bIns="45700" rtlCol="0" anchor="t" anchorCtr="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600" kern="1200">
                <a:solidFill>
                  <a:schemeClr val="tx1"/>
                </a:solidFill>
                <a:latin typeface="+mn-lt"/>
                <a:ea typeface="+mn-ea"/>
                <a:cs typeface="+mn-cs"/>
              </a:defRPr>
            </a:lvl1pPr>
            <a:lvl2pPr marL="461963" indent="-115888" algn="l" defTabSz="914400" rtl="0" eaLnBrk="1" latinLnBrk="0" hangingPunct="1">
              <a:lnSpc>
                <a:spcPct val="90000"/>
              </a:lnSpc>
              <a:spcBef>
                <a:spcPts val="200"/>
              </a:spcBef>
              <a:spcAft>
                <a:spcPts val="400"/>
              </a:spcAft>
              <a:buClr>
                <a:schemeClr val="accent1"/>
              </a:buClr>
              <a:buFont typeface="Wingdings 3" pitchFamily="18" charset="2"/>
              <a:buChar char=""/>
              <a:defRPr sz="2200" kern="1200">
                <a:solidFill>
                  <a:schemeClr val="tx1"/>
                </a:solidFill>
                <a:latin typeface="+mn-lt"/>
                <a:ea typeface="+mn-ea"/>
                <a:cs typeface="+mn-cs"/>
              </a:defRPr>
            </a:lvl2pPr>
            <a:lvl3pPr marL="568325" indent="-58738"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682625" indent="-5715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6288" indent="-34925"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342900" indent="-342900" algn="ctr">
              <a:lnSpc>
                <a:spcPct val="100000"/>
              </a:lnSpc>
              <a:spcBef>
                <a:spcPts val="0"/>
              </a:spcBef>
              <a:spcAft>
                <a:spcPts val="0"/>
              </a:spcAft>
              <a:buClr>
                <a:srgbClr val="000066"/>
              </a:buClr>
              <a:buSzPct val="25000"/>
              <a:buFont typeface="Tw Cen MT" panose="020B0602020104020603" pitchFamily="34" charset="0"/>
              <a:buNone/>
            </a:pPr>
            <a:r>
              <a:rPr lang="en-US" sz="3200" dirty="0">
                <a:solidFill>
                  <a:srgbClr val="00B0F0"/>
                </a:solidFill>
                <a:latin typeface="Arial"/>
                <a:ea typeface="Arial"/>
                <a:cs typeface="Arial"/>
                <a:sym typeface="Arial"/>
              </a:rPr>
              <a:t>For more information, please email</a:t>
            </a:r>
            <a:endParaRPr lang="en-US" sz="2200" dirty="0">
              <a:solidFill>
                <a:srgbClr val="00B0F0"/>
              </a:solidFill>
              <a:latin typeface="Arial"/>
              <a:ea typeface="Arial"/>
              <a:cs typeface="Arial"/>
              <a:sym typeface="Arial"/>
            </a:endParaRPr>
          </a:p>
          <a:p>
            <a:pPr marL="342900" indent="-342900" algn="ctr">
              <a:lnSpc>
                <a:spcPct val="100000"/>
              </a:lnSpc>
              <a:spcBef>
                <a:spcPts val="440"/>
              </a:spcBef>
              <a:spcAft>
                <a:spcPts val="0"/>
              </a:spcAft>
              <a:buClr>
                <a:schemeClr val="dk1"/>
              </a:buClr>
              <a:buSzPct val="25000"/>
              <a:buFont typeface="Tw Cen MT" panose="020B0602020104020603" pitchFamily="34" charset="0"/>
              <a:buNone/>
            </a:pPr>
            <a:endParaRPr lang="en-US" sz="2200" dirty="0">
              <a:solidFill>
                <a:srgbClr val="FFFF00"/>
              </a:solidFill>
              <a:latin typeface="Arial"/>
              <a:ea typeface="Arial"/>
              <a:cs typeface="Arial"/>
              <a:sym typeface="Arial"/>
            </a:endParaRPr>
          </a:p>
          <a:p>
            <a:pPr marL="342900" indent="-342900" algn="ctr">
              <a:lnSpc>
                <a:spcPct val="100000"/>
              </a:lnSpc>
              <a:spcBef>
                <a:spcPts val="440"/>
              </a:spcBef>
              <a:spcAft>
                <a:spcPts val="0"/>
              </a:spcAft>
              <a:buClr>
                <a:schemeClr val="dk1"/>
              </a:buClr>
              <a:buSzPct val="25000"/>
              <a:buFont typeface="Tw Cen MT" panose="020B0602020104020603" pitchFamily="34" charset="0"/>
              <a:buNone/>
            </a:pPr>
            <a:endParaRPr lang="en-US" sz="2200" dirty="0">
              <a:solidFill>
                <a:srgbClr val="000066"/>
              </a:solidFill>
              <a:latin typeface="Arial"/>
              <a:ea typeface="Arial"/>
              <a:cs typeface="Arial"/>
              <a:sym typeface="Arial"/>
            </a:endParaRPr>
          </a:p>
          <a:p>
            <a:pPr marL="342900" indent="-342900">
              <a:lnSpc>
                <a:spcPct val="100000"/>
              </a:lnSpc>
              <a:spcBef>
                <a:spcPts val="440"/>
              </a:spcBef>
              <a:spcAft>
                <a:spcPts val="0"/>
              </a:spcAft>
              <a:buClr>
                <a:srgbClr val="000066"/>
              </a:buClr>
              <a:buSzPct val="25000"/>
              <a:buFont typeface="Tw Cen MT" panose="020B0602020104020603" pitchFamily="34" charset="0"/>
              <a:buNone/>
            </a:pPr>
            <a:r>
              <a:rPr lang="en-US" sz="2200" dirty="0">
                <a:solidFill>
                  <a:srgbClr val="000066"/>
                </a:solidFill>
                <a:latin typeface="Arial"/>
                <a:ea typeface="Arial"/>
                <a:cs typeface="Arial"/>
                <a:sym typeface="Arial"/>
              </a:rPr>
              <a:t> </a:t>
            </a:r>
          </a:p>
          <a:p>
            <a:pPr marL="342900" indent="-342900">
              <a:spcBef>
                <a:spcPts val="440"/>
              </a:spcBef>
              <a:spcAft>
                <a:spcPts val="0"/>
              </a:spcAft>
              <a:buClr>
                <a:schemeClr val="dk1"/>
              </a:buClr>
              <a:buFont typeface="Tw Cen MT" panose="020B0602020104020603" pitchFamily="34" charset="0"/>
              <a:buNone/>
            </a:pPr>
            <a:endParaRPr lang="en-US" sz="2200" dirty="0">
              <a:solidFill>
                <a:srgbClr val="000066"/>
              </a:solidFill>
              <a:latin typeface="Arial"/>
              <a:ea typeface="Arial"/>
              <a:cs typeface="Arial"/>
              <a:sym typeface="Arial"/>
            </a:endParaRPr>
          </a:p>
        </p:txBody>
      </p:sp>
      <p:sp>
        <p:nvSpPr>
          <p:cNvPr id="7" name="Rectangle 6"/>
          <p:cNvSpPr/>
          <p:nvPr/>
        </p:nvSpPr>
        <p:spPr>
          <a:xfrm>
            <a:off x="3869372" y="4191011"/>
            <a:ext cx="4502729" cy="646331"/>
          </a:xfrm>
          <a:prstGeom prst="rect">
            <a:avLst/>
          </a:prstGeom>
          <a:ln>
            <a:solidFill>
              <a:srgbClr val="00B0F0"/>
            </a:solidFill>
          </a:ln>
        </p:spPr>
        <p:txBody>
          <a:bodyPr wrap="square">
            <a:spAutoFit/>
          </a:bodyPr>
          <a:lstStyle/>
          <a:p>
            <a:r>
              <a:rPr lang="en-US" sz="3600" dirty="0">
                <a:solidFill>
                  <a:srgbClr val="00B0F0"/>
                </a:solidFill>
                <a:latin typeface="Arial"/>
                <a:ea typeface="Arial"/>
                <a:cs typeface="Arial"/>
              </a:rPr>
              <a:t>elkawyo@gmail.com</a:t>
            </a:r>
          </a:p>
        </p:txBody>
      </p:sp>
    </p:spTree>
    <p:extLst>
      <p:ext uri="{BB962C8B-B14F-4D97-AF65-F5344CB8AC3E}">
        <p14:creationId xmlns:p14="http://schemas.microsoft.com/office/powerpoint/2010/main" val="31057231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r>
              <a:rPr lang="fr-FR" sz="2800" dirty="0"/>
              <a:t>Do you </a:t>
            </a:r>
            <a:r>
              <a:rPr lang="fr-FR" sz="2800" dirty="0" err="1"/>
              <a:t>breathe</a:t>
            </a:r>
            <a:r>
              <a:rPr lang="fr-FR" sz="2800" dirty="0"/>
              <a:t>? Do you </a:t>
            </a:r>
            <a:r>
              <a:rPr lang="fr-FR" sz="2800" dirty="0" err="1"/>
              <a:t>eat</a:t>
            </a:r>
            <a:r>
              <a:rPr lang="fr-FR" sz="2800" dirty="0"/>
              <a:t>? Do you drink? Do you </a:t>
            </a:r>
            <a:r>
              <a:rPr lang="fr-FR" sz="2800" dirty="0" err="1"/>
              <a:t>dress</a:t>
            </a:r>
            <a:r>
              <a:rPr lang="fr-FR" sz="2800" dirty="0"/>
              <a:t>? And </a:t>
            </a:r>
            <a:r>
              <a:rPr lang="fr-FR" sz="2800" dirty="0" err="1"/>
              <a:t>take</a:t>
            </a:r>
            <a:r>
              <a:rPr lang="fr-FR" sz="2800" dirty="0"/>
              <a:t> care of </a:t>
            </a:r>
            <a:r>
              <a:rPr lang="fr-FR" sz="2800" dirty="0" err="1"/>
              <a:t>yourself</a:t>
            </a:r>
            <a:r>
              <a:rPr lang="fr-FR" sz="2800" dirty="0"/>
              <a:t>? In short, you live. </a:t>
            </a:r>
            <a:r>
              <a:rPr lang="fr-FR" sz="2800" dirty="0" err="1"/>
              <a:t>Without</a:t>
            </a:r>
            <a:r>
              <a:rPr lang="fr-FR" sz="2800" dirty="0"/>
              <a:t> </a:t>
            </a:r>
            <a:r>
              <a:rPr lang="fr-FR" sz="2800" dirty="0" err="1"/>
              <a:t>even</a:t>
            </a:r>
            <a:r>
              <a:rPr lang="fr-FR" sz="2800" dirty="0"/>
              <a:t> </a:t>
            </a:r>
            <a:r>
              <a:rPr lang="fr-FR" sz="2800" dirty="0" err="1"/>
              <a:t>knowing</a:t>
            </a:r>
            <a:r>
              <a:rPr lang="fr-FR" sz="2800" dirty="0"/>
              <a:t> </a:t>
            </a:r>
            <a:r>
              <a:rPr lang="fr-FR" sz="2800" dirty="0" err="1"/>
              <a:t>it</a:t>
            </a:r>
            <a:r>
              <a:rPr lang="fr-FR" sz="2800" dirty="0"/>
              <a:t>, you </a:t>
            </a:r>
            <a:r>
              <a:rPr lang="fr-FR" sz="2800" dirty="0" err="1"/>
              <a:t>breathe</a:t>
            </a:r>
            <a:r>
              <a:rPr lang="fr-FR" sz="2800" dirty="0"/>
              <a:t> </a:t>
            </a:r>
            <a:r>
              <a:rPr lang="fr-FR" sz="2800" dirty="0" err="1"/>
              <a:t>biodiversity</a:t>
            </a:r>
            <a:r>
              <a:rPr lang="fr-FR" sz="2800" dirty="0"/>
              <a:t>, </a:t>
            </a:r>
            <a:r>
              <a:rPr lang="fr-FR" sz="2800" dirty="0" err="1"/>
              <a:t>eat</a:t>
            </a:r>
            <a:r>
              <a:rPr lang="fr-FR" sz="2800" dirty="0"/>
              <a:t> </a:t>
            </a:r>
            <a:r>
              <a:rPr lang="fr-FR" sz="2800" dirty="0" err="1"/>
              <a:t>biodiversity</a:t>
            </a:r>
            <a:r>
              <a:rPr lang="fr-FR" sz="2800" dirty="0"/>
              <a:t>, </a:t>
            </a:r>
            <a:r>
              <a:rPr lang="fr-FR" sz="2800" dirty="0" err="1"/>
              <a:t>dress</a:t>
            </a:r>
            <a:r>
              <a:rPr lang="fr-FR" sz="2800" dirty="0"/>
              <a:t> </a:t>
            </a:r>
            <a:r>
              <a:rPr lang="fr-FR" sz="2800" dirty="0" err="1"/>
              <a:t>biodiversity</a:t>
            </a:r>
            <a:r>
              <a:rPr lang="fr-FR" sz="2800" dirty="0"/>
              <a:t> and care for </a:t>
            </a:r>
            <a:r>
              <a:rPr lang="fr-FR" sz="2800" dirty="0" err="1"/>
              <a:t>biodiversity</a:t>
            </a:r>
            <a:r>
              <a:rPr lang="fr-FR" sz="2800" dirty="0" smtClean="0"/>
              <a:t>!</a:t>
            </a:r>
          </a:p>
          <a:p>
            <a:r>
              <a:rPr lang="fr-FR" sz="2800" dirty="0" err="1" smtClean="0"/>
              <a:t>Biodiversity</a:t>
            </a:r>
            <a:r>
              <a:rPr lang="fr-FR" sz="2800" dirty="0" smtClean="0"/>
              <a:t> or </a:t>
            </a:r>
            <a:r>
              <a:rPr lang="fr-FR" sz="2800" dirty="0" err="1" smtClean="0"/>
              <a:t>Biological</a:t>
            </a:r>
            <a:r>
              <a:rPr lang="fr-FR" sz="2800" dirty="0" smtClean="0"/>
              <a:t> </a:t>
            </a:r>
            <a:r>
              <a:rPr lang="fr-FR" sz="2800" dirty="0"/>
              <a:t>Diversity (BD</a:t>
            </a:r>
            <a:r>
              <a:rPr lang="fr-FR" sz="2800" dirty="0" smtClean="0"/>
              <a:t>) </a:t>
            </a:r>
            <a:r>
              <a:rPr lang="fr-FR" sz="2800" dirty="0" err="1"/>
              <a:t>means</a:t>
            </a:r>
            <a:r>
              <a:rPr lang="fr-FR" sz="2800" dirty="0"/>
              <a:t> </a:t>
            </a:r>
            <a:endParaRPr lang="fr-FR" sz="2800" dirty="0" smtClean="0"/>
          </a:p>
          <a:p>
            <a:pPr lvl="1"/>
            <a:r>
              <a:rPr lang="fr-FR" sz="2800" dirty="0" smtClean="0"/>
              <a:t>the </a:t>
            </a:r>
            <a:r>
              <a:rPr lang="fr-FR" sz="2800" b="1" dirty="0" err="1">
                <a:solidFill>
                  <a:srgbClr val="FF0000"/>
                </a:solidFill>
              </a:rPr>
              <a:t>variability</a:t>
            </a:r>
            <a:r>
              <a:rPr lang="fr-FR" sz="2800" dirty="0"/>
              <a:t> </a:t>
            </a:r>
            <a:r>
              <a:rPr lang="fr-FR" sz="2800" dirty="0" err="1"/>
              <a:t>among</a:t>
            </a:r>
            <a:r>
              <a:rPr lang="fr-FR" sz="2800" dirty="0"/>
              <a:t> living </a:t>
            </a:r>
            <a:r>
              <a:rPr lang="fr-FR" sz="2800" dirty="0" err="1"/>
              <a:t>organisms</a:t>
            </a:r>
            <a:r>
              <a:rPr lang="fr-FR" sz="2800" dirty="0"/>
              <a:t> </a:t>
            </a:r>
            <a:r>
              <a:rPr lang="fr-FR" sz="2800" dirty="0" err="1"/>
              <a:t>from</a:t>
            </a:r>
            <a:r>
              <a:rPr lang="fr-FR" sz="2800" dirty="0"/>
              <a:t> all sources and the </a:t>
            </a:r>
            <a:r>
              <a:rPr lang="fr-FR" sz="2800" dirty="0" err="1"/>
              <a:t>ecosystem</a:t>
            </a:r>
            <a:r>
              <a:rPr lang="fr-FR" sz="2800" dirty="0"/>
              <a:t> of </a:t>
            </a:r>
            <a:r>
              <a:rPr lang="fr-FR" sz="2800" dirty="0" err="1"/>
              <a:t>which</a:t>
            </a:r>
            <a:r>
              <a:rPr lang="fr-FR" sz="2800" dirty="0"/>
              <a:t> </a:t>
            </a:r>
            <a:r>
              <a:rPr lang="fr-FR" sz="2800" dirty="0" err="1"/>
              <a:t>they</a:t>
            </a:r>
            <a:r>
              <a:rPr lang="fr-FR" sz="2800" dirty="0"/>
              <a:t> are part. </a:t>
            </a:r>
            <a:r>
              <a:rPr lang="fr-FR" sz="2800" dirty="0" smtClean="0"/>
              <a:t>This </a:t>
            </a:r>
            <a:r>
              <a:rPr lang="fr-FR" sz="2800" dirty="0" err="1" smtClean="0"/>
              <a:t>includes</a:t>
            </a:r>
            <a:r>
              <a:rPr lang="fr-FR" sz="2800" dirty="0" smtClean="0"/>
              <a:t>:</a:t>
            </a:r>
          </a:p>
          <a:p>
            <a:pPr lvl="1"/>
            <a:r>
              <a:rPr lang="en-US" sz="2800" dirty="0"/>
              <a:t>diversity within species, between species and of ecosystems</a:t>
            </a:r>
            <a:endParaRPr lang="fr-FR" sz="2800" dirty="0" smtClean="0"/>
          </a:p>
          <a:p>
            <a:pPr lvl="1"/>
            <a:r>
              <a:rPr lang="fr-FR" sz="2800" dirty="0" smtClean="0"/>
              <a:t> </a:t>
            </a:r>
            <a:r>
              <a:rPr lang="fr-FR" sz="2800" dirty="0"/>
              <a:t>About 13 million </a:t>
            </a:r>
            <a:r>
              <a:rPr lang="fr-FR" sz="2800" dirty="0" err="1"/>
              <a:t>species</a:t>
            </a:r>
            <a:r>
              <a:rPr lang="fr-FR" sz="2800" dirty="0"/>
              <a:t> are </a:t>
            </a:r>
            <a:r>
              <a:rPr lang="fr-FR" sz="2800" dirty="0" err="1"/>
              <a:t>found</a:t>
            </a:r>
            <a:r>
              <a:rPr lang="fr-FR" sz="2800" dirty="0"/>
              <a:t> and 1.75 million </a:t>
            </a:r>
            <a:r>
              <a:rPr lang="fr-FR" sz="2800" dirty="0" err="1"/>
              <a:t>species</a:t>
            </a:r>
            <a:r>
              <a:rPr lang="fr-FR" sz="2800" dirty="0"/>
              <a:t> </a:t>
            </a:r>
            <a:r>
              <a:rPr lang="fr-FR" sz="2800" dirty="0" err="1"/>
              <a:t>identified</a:t>
            </a:r>
            <a:r>
              <a:rPr lang="fr-FR" sz="2800" dirty="0"/>
              <a:t>. </a:t>
            </a:r>
            <a:endParaRPr lang="fr-FR" sz="2800" dirty="0" smtClean="0"/>
          </a:p>
          <a:p>
            <a:pPr lvl="1"/>
            <a:r>
              <a:rPr lang="fr-FR" sz="2800" dirty="0" smtClean="0"/>
              <a:t> </a:t>
            </a:r>
            <a:r>
              <a:rPr lang="fr-FR" sz="2800" dirty="0" err="1"/>
              <a:t>Biological</a:t>
            </a:r>
            <a:r>
              <a:rPr lang="fr-FR" sz="2800" dirty="0"/>
              <a:t> </a:t>
            </a:r>
            <a:r>
              <a:rPr lang="fr-FR" sz="2800" dirty="0" err="1" smtClean="0"/>
              <a:t>resources</a:t>
            </a:r>
            <a:r>
              <a:rPr lang="fr-FR" sz="2800" dirty="0" smtClean="0"/>
              <a:t> </a:t>
            </a:r>
            <a:r>
              <a:rPr lang="fr-FR" sz="2800" dirty="0"/>
              <a:t>are the </a:t>
            </a:r>
            <a:r>
              <a:rPr lang="fr-FR" sz="2800" dirty="0" err="1"/>
              <a:t>mainstay</a:t>
            </a:r>
            <a:r>
              <a:rPr lang="fr-FR" sz="2800" dirty="0"/>
              <a:t> of </a:t>
            </a:r>
            <a:r>
              <a:rPr lang="fr-FR" sz="2800" dirty="0" err="1"/>
              <a:t>our</a:t>
            </a:r>
            <a:r>
              <a:rPr lang="fr-FR" sz="2800" dirty="0"/>
              <a:t> </a:t>
            </a:r>
            <a:r>
              <a:rPr lang="fr-FR" sz="2800" dirty="0" err="1"/>
              <a:t>economical</a:t>
            </a:r>
            <a:r>
              <a:rPr lang="fr-FR" sz="2800" dirty="0"/>
              <a:t> </a:t>
            </a:r>
            <a:r>
              <a:rPr lang="fr-FR" sz="2800" dirty="0" err="1"/>
              <a:t>development</a:t>
            </a:r>
            <a:r>
              <a:rPr lang="fr-FR" sz="2800" dirty="0"/>
              <a:t>. </a:t>
            </a:r>
          </a:p>
          <a:p>
            <a:r>
              <a:rPr lang="en-US" sz="2800" dirty="0" smtClean="0">
                <a:solidFill>
                  <a:schemeClr val="bg1"/>
                </a:solidFill>
              </a:rPr>
              <a:t>x</a:t>
            </a:r>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smtClean="0"/>
              <a:t>What is Biodiversity</a:t>
            </a:r>
            <a:endParaRPr lang="en-US" dirty="0"/>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smtClean="0"/>
              <a:t>Art.2</a:t>
            </a:r>
            <a:endParaRPr lang="en-US" dirty="0"/>
          </a:p>
        </p:txBody>
      </p:sp>
    </p:spTree>
    <p:extLst>
      <p:ext uri="{BB962C8B-B14F-4D97-AF65-F5344CB8AC3E}">
        <p14:creationId xmlns:p14="http://schemas.microsoft.com/office/powerpoint/2010/main" val="3285542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r>
              <a:rPr lang="en-US" dirty="0"/>
              <a:t>Biodiversity provides services to mankind. These are generally referred to as ‘ecosystem services’, ‘environmental services’ or ‘ecological services’. There are four types of service: provisioning services, regulating services, cultural services and supporting services</a:t>
            </a:r>
            <a:r>
              <a:rPr lang="en-US" dirty="0" smtClean="0"/>
              <a:t>.</a:t>
            </a:r>
          </a:p>
          <a:p>
            <a:endParaRPr lang="en-US" dirty="0"/>
          </a:p>
          <a:p>
            <a:r>
              <a:rPr lang="en-US" b="1" dirty="0" smtClean="0">
                <a:solidFill>
                  <a:srgbClr val="00B050"/>
                </a:solidFill>
              </a:rPr>
              <a:t>Provisioning services </a:t>
            </a:r>
            <a:r>
              <a:rPr lang="en-US" dirty="0"/>
              <a:t>: It is the extraction of products from the environment for consumption or </a:t>
            </a:r>
            <a:r>
              <a:rPr lang="en-US" dirty="0" smtClean="0"/>
              <a:t>use : production of resources like food, timber, water energy resources, and fiber</a:t>
            </a:r>
          </a:p>
          <a:p>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smtClean="0"/>
              <a:t>Biodiversity services</a:t>
            </a:r>
            <a:endParaRPr lang="en-US" dirty="0"/>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smtClean="0"/>
              <a:t>Ecosystem services</a:t>
            </a:r>
            <a:endParaRPr lang="en-US" dirty="0"/>
          </a:p>
        </p:txBody>
      </p:sp>
    </p:spTree>
    <p:extLst>
      <p:ext uri="{BB962C8B-B14F-4D97-AF65-F5344CB8AC3E}">
        <p14:creationId xmlns:p14="http://schemas.microsoft.com/office/powerpoint/2010/main" val="2961808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r>
              <a:rPr lang="en-US" b="1" dirty="0"/>
              <a:t> </a:t>
            </a:r>
            <a:r>
              <a:rPr lang="en-US" b="1" dirty="0">
                <a:solidFill>
                  <a:srgbClr val="00B050"/>
                </a:solidFill>
              </a:rPr>
              <a:t>Regulating services </a:t>
            </a:r>
            <a:r>
              <a:rPr lang="en-US" dirty="0"/>
              <a:t>: It includes all the ecological processes  (non material services) that benefit us by virtue of their regulatory systems, as they help to mitigate certain global and local impacts ; such as climate regulation, water purification / regulating water cycle, improving air quality, reducing damage caused by natural disasters</a:t>
            </a:r>
            <a:r>
              <a:rPr lang="en-US" dirty="0" smtClean="0"/>
              <a:t>…</a:t>
            </a:r>
          </a:p>
          <a:p>
            <a:r>
              <a:rPr lang="en-US" b="1" dirty="0" smtClean="0">
                <a:solidFill>
                  <a:srgbClr val="00B050"/>
                </a:solidFill>
              </a:rPr>
              <a:t>Cultural </a:t>
            </a:r>
            <a:r>
              <a:rPr lang="en-US" b="1" dirty="0">
                <a:solidFill>
                  <a:srgbClr val="00B050"/>
                </a:solidFill>
              </a:rPr>
              <a:t>service </a:t>
            </a:r>
            <a:r>
              <a:rPr lang="en-US" dirty="0"/>
              <a:t>: It covers the non-material benefits that humans receive from ecosystems. </a:t>
            </a:r>
            <a:r>
              <a:rPr lang="en-US" dirty="0" smtClean="0"/>
              <a:t>Educational value, cultural diversity, recreation, </a:t>
            </a:r>
            <a:r>
              <a:rPr lang="en-US" dirty="0"/>
              <a:t>aesthetic enjoyment, spiritual </a:t>
            </a:r>
            <a:r>
              <a:rPr lang="en-US" dirty="0" smtClean="0"/>
              <a:t>and religious values, social relations…</a:t>
            </a:r>
            <a:endParaRPr lang="en-US" dirty="0"/>
          </a:p>
          <a:p>
            <a:r>
              <a:rPr lang="en-US" b="1" dirty="0">
                <a:solidFill>
                  <a:srgbClr val="00B050"/>
                </a:solidFill>
              </a:rPr>
              <a:t>Supporting service </a:t>
            </a:r>
            <a:r>
              <a:rPr lang="en-US" dirty="0"/>
              <a:t>: It refers to the ecological processes that are necessary for the production of the other three ecosystem services: soil formation, photosynthesis, nutrient, water cycling, </a:t>
            </a:r>
            <a:r>
              <a:rPr lang="en-US" dirty="0" smtClean="0"/>
              <a:t>…</a:t>
            </a:r>
            <a:endParaRPr lang="en-US" dirty="0"/>
          </a:p>
          <a:p>
            <a:r>
              <a:rPr lang="en-US" dirty="0"/>
              <a:t> </a:t>
            </a:r>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smtClean="0"/>
              <a:t>Ecosystem services </a:t>
            </a:r>
            <a:endParaRPr lang="en-US" dirty="0"/>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smtClean="0"/>
              <a:t>Cont’d</a:t>
            </a:r>
            <a:endParaRPr lang="en-US" dirty="0"/>
          </a:p>
        </p:txBody>
      </p:sp>
    </p:spTree>
    <p:extLst>
      <p:ext uri="{BB962C8B-B14F-4D97-AF65-F5344CB8AC3E}">
        <p14:creationId xmlns:p14="http://schemas.microsoft.com/office/powerpoint/2010/main" val="23397016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41680" y="1409231"/>
            <a:ext cx="10983230" cy="4944980"/>
          </a:xfrm>
          <a:solidFill>
            <a:schemeClr val="bg1">
              <a:lumMod val="95000"/>
            </a:schemeClr>
          </a:solidFill>
        </p:spPr>
        <p:txBody>
          <a:bodyPr/>
          <a:lstStyle/>
          <a:p>
            <a:r>
              <a:rPr lang="fr-FR" sz="3200" dirty="0" smtClean="0"/>
              <a:t>There are </a:t>
            </a:r>
            <a:r>
              <a:rPr lang="fr-FR" sz="3200" dirty="0" err="1" smtClean="0"/>
              <a:t>several</a:t>
            </a:r>
            <a:r>
              <a:rPr lang="fr-FR" sz="3200" dirty="0" smtClean="0"/>
              <a:t> </a:t>
            </a:r>
            <a:r>
              <a:rPr lang="fr-FR" sz="3200" dirty="0"/>
              <a:t>international conventions and </a:t>
            </a:r>
            <a:r>
              <a:rPr lang="fr-FR" sz="3200" dirty="0" err="1"/>
              <a:t>treaties</a:t>
            </a:r>
            <a:r>
              <a:rPr lang="fr-FR" sz="3200" dirty="0"/>
              <a:t> </a:t>
            </a:r>
            <a:r>
              <a:rPr lang="fr-FR" sz="3200" dirty="0" err="1"/>
              <a:t>related</a:t>
            </a:r>
            <a:r>
              <a:rPr lang="fr-FR" sz="3200" dirty="0"/>
              <a:t> to </a:t>
            </a:r>
            <a:r>
              <a:rPr lang="fr-FR" sz="3200" dirty="0" err="1" smtClean="0"/>
              <a:t>biodiversity</a:t>
            </a:r>
            <a:r>
              <a:rPr lang="fr-FR" sz="3200" dirty="0" smtClean="0"/>
              <a:t>. </a:t>
            </a:r>
          </a:p>
          <a:p>
            <a:r>
              <a:rPr lang="fr-FR" sz="3200" dirty="0" smtClean="0"/>
              <a:t>Convention </a:t>
            </a:r>
            <a:r>
              <a:rPr lang="fr-FR" sz="3200" dirty="0"/>
              <a:t>on </a:t>
            </a:r>
            <a:r>
              <a:rPr lang="fr-FR" sz="3200" dirty="0" err="1"/>
              <a:t>Biological</a:t>
            </a:r>
            <a:r>
              <a:rPr lang="fr-FR" sz="3200" dirty="0"/>
              <a:t> Diversity (CBD), 1992 is the </a:t>
            </a:r>
            <a:r>
              <a:rPr lang="fr-FR" sz="3200" dirty="0" err="1"/>
              <a:t>most</a:t>
            </a:r>
            <a:r>
              <a:rPr lang="fr-FR" sz="3200" dirty="0"/>
              <a:t> important international convention </a:t>
            </a:r>
            <a:r>
              <a:rPr lang="fr-FR" sz="3200" dirty="0" err="1"/>
              <a:t>related</a:t>
            </a:r>
            <a:r>
              <a:rPr lang="fr-FR" sz="3200" dirty="0"/>
              <a:t> to </a:t>
            </a:r>
            <a:r>
              <a:rPr lang="fr-FR" sz="3200" dirty="0" err="1"/>
              <a:t>biodiversity</a:t>
            </a:r>
            <a:r>
              <a:rPr lang="fr-FR" sz="3200" dirty="0" smtClean="0"/>
              <a:t>, </a:t>
            </a:r>
            <a:r>
              <a:rPr lang="fr-FR" sz="3200" dirty="0" err="1" smtClean="0"/>
              <a:t>which</a:t>
            </a:r>
            <a:r>
              <a:rPr lang="fr-FR" sz="3200" dirty="0" smtClean="0"/>
              <a:t> </a:t>
            </a:r>
            <a:r>
              <a:rPr lang="fr-FR" sz="3200" dirty="0" err="1"/>
              <a:t>brought</a:t>
            </a:r>
            <a:r>
              <a:rPr lang="fr-FR" sz="3200" dirty="0"/>
              <a:t> new </a:t>
            </a:r>
            <a:r>
              <a:rPr lang="fr-FR" sz="3200" dirty="0" err="1" smtClean="0"/>
              <a:t>erea</a:t>
            </a:r>
            <a:r>
              <a:rPr lang="fr-FR" sz="3200" dirty="0" smtClean="0"/>
              <a:t> </a:t>
            </a:r>
            <a:r>
              <a:rPr lang="fr-FR" sz="3200" dirty="0"/>
              <a:t>in the </a:t>
            </a:r>
            <a:r>
              <a:rPr lang="fr-FR" sz="3200" dirty="0" err="1"/>
              <a:t>field</a:t>
            </a:r>
            <a:r>
              <a:rPr lang="fr-FR" sz="3200" dirty="0"/>
              <a:t> of </a:t>
            </a:r>
            <a:r>
              <a:rPr lang="fr-FR" sz="3200" dirty="0" err="1" smtClean="0"/>
              <a:t>biodiversity</a:t>
            </a:r>
            <a:endParaRPr lang="fr-FR" sz="3200" dirty="0"/>
          </a:p>
          <a:p>
            <a:r>
              <a:rPr lang="en-US" sz="3200" dirty="0" smtClean="0"/>
              <a:t>It recognizes that setting social and economic goals for the use of biological resources and benefits derived from genetic resources is central to the process of sustainable development and that this in turn will support conservation</a:t>
            </a:r>
            <a:endParaRPr lang="en-US" sz="3200" dirty="0"/>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normAutofit/>
          </a:bodyPr>
          <a:lstStyle/>
          <a:p>
            <a:r>
              <a:rPr lang="en-US" dirty="0" smtClean="0"/>
              <a:t>Convention on Biological Diversity (CBD)</a:t>
            </a:r>
            <a:endParaRPr lang="en-US" dirty="0"/>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pPr marL="0" indent="0">
              <a:buNone/>
            </a:pPr>
            <a:endParaRPr lang="en-US" dirty="0"/>
          </a:p>
        </p:txBody>
      </p:sp>
    </p:spTree>
    <p:extLst>
      <p:ext uri="{BB962C8B-B14F-4D97-AF65-F5344CB8AC3E}">
        <p14:creationId xmlns:p14="http://schemas.microsoft.com/office/powerpoint/2010/main" val="34949367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913020"/>
            <a:ext cx="10983230" cy="4439653"/>
          </a:xfrm>
          <a:solidFill>
            <a:schemeClr val="bg1">
              <a:lumMod val="95000"/>
            </a:schemeClr>
          </a:solidFill>
        </p:spPr>
        <p:txBody>
          <a:bodyPr/>
          <a:lstStyle/>
          <a:p>
            <a:r>
              <a:rPr lang="en-US" dirty="0"/>
              <a:t> The Convention on Biological Diversity </a:t>
            </a:r>
            <a:r>
              <a:rPr lang="en-US" dirty="0" smtClean="0"/>
              <a:t>is a </a:t>
            </a:r>
            <a:r>
              <a:rPr lang="en-US" dirty="0"/>
              <a:t>framework agreement in two </a:t>
            </a:r>
            <a:r>
              <a:rPr lang="en-US" dirty="0" smtClean="0"/>
              <a:t>senses.</a:t>
            </a:r>
          </a:p>
          <a:p>
            <a:pPr lvl="1"/>
            <a:r>
              <a:rPr lang="en-US" dirty="0" smtClean="0"/>
              <a:t>In </a:t>
            </a:r>
            <a:r>
              <a:rPr lang="en-US" dirty="0"/>
              <a:t>the first sense, it leaves it up to individual Parties to determine how most of its </a:t>
            </a:r>
            <a:r>
              <a:rPr lang="en-US" dirty="0" smtClean="0"/>
              <a:t>provisions </a:t>
            </a:r>
            <a:r>
              <a:rPr lang="en-US" dirty="0"/>
              <a:t>are to be </a:t>
            </a:r>
            <a:r>
              <a:rPr lang="en-US" dirty="0" smtClean="0"/>
              <a:t>implemented </a:t>
            </a:r>
          </a:p>
          <a:p>
            <a:pPr lvl="1"/>
            <a:r>
              <a:rPr lang="fr-FR" dirty="0" err="1" smtClean="0"/>
              <a:t>emphasis</a:t>
            </a:r>
            <a:r>
              <a:rPr lang="fr-FR" dirty="0" smtClean="0"/>
              <a:t> </a:t>
            </a:r>
            <a:r>
              <a:rPr lang="fr-FR" dirty="0"/>
              <a:t>is </a:t>
            </a:r>
            <a:r>
              <a:rPr lang="fr-FR" dirty="0" err="1"/>
              <a:t>placed</a:t>
            </a:r>
            <a:r>
              <a:rPr lang="fr-FR" dirty="0"/>
              <a:t> </a:t>
            </a:r>
            <a:r>
              <a:rPr lang="fr-FR" dirty="0" smtClean="0"/>
              <a:t>on t</a:t>
            </a:r>
            <a:r>
              <a:rPr lang="en-US" dirty="0" smtClean="0"/>
              <a:t>he </a:t>
            </a:r>
            <a:r>
              <a:rPr lang="en-US" dirty="0"/>
              <a:t>possibility for the Conference of the Parties to </a:t>
            </a:r>
            <a:r>
              <a:rPr lang="en-US" dirty="0" smtClean="0"/>
              <a:t>further </a:t>
            </a:r>
            <a:r>
              <a:rPr lang="fr-FR" dirty="0" err="1" smtClean="0"/>
              <a:t>negotiate</a:t>
            </a:r>
            <a:r>
              <a:rPr lang="fr-FR" dirty="0" smtClean="0"/>
              <a:t> </a:t>
            </a:r>
            <a:r>
              <a:rPr lang="fr-FR" dirty="0"/>
              <a:t>annexes and </a:t>
            </a:r>
            <a:r>
              <a:rPr lang="fr-FR" dirty="0" err="1"/>
              <a:t>protocols</a:t>
            </a:r>
            <a:r>
              <a:rPr lang="fr-FR" dirty="0"/>
              <a:t>.</a:t>
            </a:r>
            <a:r>
              <a:rPr lang="fr-FR" sz="2800" dirty="0" smtClean="0"/>
              <a:t>.</a:t>
            </a:r>
            <a:r>
              <a:rPr lang="en-US" dirty="0" smtClean="0"/>
              <a:t> </a:t>
            </a:r>
          </a:p>
          <a:p>
            <a:r>
              <a:rPr lang="en-US" dirty="0" smtClean="0"/>
              <a:t>It has 3 main goals:</a:t>
            </a:r>
          </a:p>
          <a:p>
            <a:pPr lvl="1"/>
            <a:r>
              <a:rPr lang="en-US" u="sng" dirty="0">
                <a:hlinkClick r:id="rId2"/>
              </a:rPr>
              <a:t>the conservation of biological diversity, </a:t>
            </a:r>
            <a:endParaRPr lang="en-US" u="sng" dirty="0" smtClean="0">
              <a:hlinkClick r:id="rId2"/>
            </a:endParaRPr>
          </a:p>
          <a:p>
            <a:pPr lvl="1"/>
            <a:r>
              <a:rPr lang="en-US" u="sng" dirty="0" smtClean="0">
                <a:hlinkClick r:id="rId2"/>
              </a:rPr>
              <a:t>the </a:t>
            </a:r>
            <a:r>
              <a:rPr lang="en-US" u="sng" dirty="0">
                <a:hlinkClick r:id="rId2"/>
              </a:rPr>
              <a:t>sustainable use of its components, and </a:t>
            </a:r>
            <a:endParaRPr lang="en-US" u="sng" dirty="0" smtClean="0">
              <a:hlinkClick r:id="rId2"/>
            </a:endParaRPr>
          </a:p>
          <a:p>
            <a:pPr lvl="1"/>
            <a:r>
              <a:rPr lang="en-US" u="sng" dirty="0">
                <a:hlinkClick r:id="rId2"/>
              </a:rPr>
              <a:t>t</a:t>
            </a:r>
            <a:r>
              <a:rPr lang="en-US" u="sng" dirty="0" smtClean="0">
                <a:hlinkClick r:id="rId2"/>
              </a:rPr>
              <a:t>he </a:t>
            </a:r>
            <a:r>
              <a:rPr lang="en-US" u="sng" dirty="0">
                <a:hlinkClick r:id="rId2"/>
              </a:rPr>
              <a:t>fair and equitable sharing of benefits arising from genetic resource</a:t>
            </a:r>
            <a:endParaRPr lang="en-US" u="sng" dirty="0"/>
          </a:p>
          <a:p>
            <a:pPr>
              <a:buNone/>
            </a:pP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smtClean="0"/>
              <a:t>CBD</a:t>
            </a:r>
            <a:endParaRPr lang="en-US" dirty="0"/>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smtClean="0"/>
              <a:t>What is it?</a:t>
            </a:r>
            <a:endParaRPr lang="en-US" dirty="0"/>
          </a:p>
        </p:txBody>
      </p:sp>
    </p:spTree>
    <p:extLst>
      <p:ext uri="{BB962C8B-B14F-4D97-AF65-F5344CB8AC3E}">
        <p14:creationId xmlns:p14="http://schemas.microsoft.com/office/powerpoint/2010/main" val="31530689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29650" y="1527464"/>
            <a:ext cx="10983230" cy="4956463"/>
          </a:xfrm>
          <a:solidFill>
            <a:schemeClr val="bg1">
              <a:lumMod val="95000"/>
            </a:schemeClr>
          </a:solidFill>
        </p:spPr>
        <p:txBody>
          <a:bodyPr/>
          <a:lstStyle/>
          <a:p>
            <a:r>
              <a:rPr lang="en-US" dirty="0"/>
              <a:t> Key aspects of the CBD </a:t>
            </a:r>
            <a:r>
              <a:rPr lang="en-US" dirty="0" smtClean="0"/>
              <a:t>include specialized treaties:</a:t>
            </a:r>
            <a:endParaRPr lang="en-US" dirty="0"/>
          </a:p>
          <a:p>
            <a:r>
              <a:rPr lang="en-US" b="1" dirty="0"/>
              <a:t>Cartagena Protocol on Biosafety</a:t>
            </a:r>
            <a:r>
              <a:rPr lang="en-US" dirty="0"/>
              <a:t>: Focuses on the safe handling, transport, and use of living modified organisms resulting from modern </a:t>
            </a:r>
            <a:r>
              <a:rPr lang="en-US" dirty="0" smtClean="0"/>
              <a:t>biotechnology and its supplementary protocol on liability and redress.</a:t>
            </a:r>
            <a:endParaRPr lang="en-US" dirty="0"/>
          </a:p>
          <a:p>
            <a:r>
              <a:rPr lang="en-US" b="1" dirty="0"/>
              <a:t>Nagoya Protocol on Access and Benefit-sharing</a:t>
            </a:r>
            <a:r>
              <a:rPr lang="en-US" dirty="0"/>
              <a:t>: Addresses the access to genetic resources and the fair sharing of benefits arising from their utilization</a:t>
            </a:r>
            <a:r>
              <a:rPr lang="en-US" dirty="0" smtClean="0"/>
              <a:t>. </a:t>
            </a:r>
          </a:p>
          <a:p>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smtClean="0"/>
              <a:t>Protocols</a:t>
            </a:r>
            <a:endParaRPr lang="en-US" dirty="0"/>
          </a:p>
        </p:txBody>
      </p:sp>
    </p:spTree>
    <p:extLst>
      <p:ext uri="{BB962C8B-B14F-4D97-AF65-F5344CB8AC3E}">
        <p14:creationId xmlns:p14="http://schemas.microsoft.com/office/powerpoint/2010/main" val="12564674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18357</TotalTime>
  <Words>2477</Words>
  <Application>Microsoft Office PowerPoint</Application>
  <PresentationFormat>Grand écran</PresentationFormat>
  <Paragraphs>211</Paragraphs>
  <Slides>33</Slides>
  <Notes>5</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33</vt:i4>
      </vt:variant>
    </vt:vector>
  </HeadingPairs>
  <TitlesOfParts>
    <vt:vector size="43" baseType="lpstr">
      <vt:lpstr>MS PGothic</vt:lpstr>
      <vt:lpstr>Arial</vt:lpstr>
      <vt:lpstr>Calibri</vt:lpstr>
      <vt:lpstr>Calibri Light</vt:lpstr>
      <vt:lpstr>Google Sans</vt:lpstr>
      <vt:lpstr>Sitka Banner Semibold</vt:lpstr>
      <vt:lpstr>Times New Roman</vt:lpstr>
      <vt:lpstr>Tw Cen MT</vt:lpstr>
      <vt:lpstr>Wingdings</vt:lpstr>
      <vt:lpstr>Office Theme</vt:lpstr>
      <vt:lpstr>Présentation PowerPoint</vt:lpstr>
      <vt:lpstr>CBD</vt:lpstr>
      <vt:lpstr>CBD</vt:lpstr>
      <vt:lpstr>What is Biodiversity</vt:lpstr>
      <vt:lpstr>Biodiversity services</vt:lpstr>
      <vt:lpstr>Ecosystem services </vt:lpstr>
      <vt:lpstr>Convention on Biological Diversity (CBD)</vt:lpstr>
      <vt:lpstr>CBD</vt:lpstr>
      <vt:lpstr>Protocols</vt:lpstr>
      <vt:lpstr>General Principles of the CBD</vt:lpstr>
      <vt:lpstr>General Principles of the CBD</vt:lpstr>
      <vt:lpstr>Bodies of the CBD</vt:lpstr>
      <vt:lpstr>Bodies of the CBD</vt:lpstr>
      <vt:lpstr>Mechanisms for implementation</vt:lpstr>
      <vt:lpstr>Conservation and sustainable measures,</vt:lpstr>
      <vt:lpstr>Conservation and sustainable use measures (Annex 1)</vt:lpstr>
      <vt:lpstr>Conservation and sustainable use measures</vt:lpstr>
      <vt:lpstr>Access to and transfer of technology</vt:lpstr>
      <vt:lpstr>Compliance</vt:lpstr>
      <vt:lpstr>Institutional arrangement</vt:lpstr>
      <vt:lpstr>Kunming Montreal Biodiversity Framework</vt:lpstr>
      <vt:lpstr>In situ conservation</vt:lpstr>
      <vt:lpstr>Ex situ conservation</vt:lpstr>
      <vt:lpstr>Sustainable use</vt:lpstr>
      <vt:lpstr>Access to Genetic resources and benefit sharing </vt:lpstr>
      <vt:lpstr>Access to Genetic resources and benefit sharing </vt:lpstr>
      <vt:lpstr>Why regulate access and benefit sharing?</vt:lpstr>
      <vt:lpstr>Access to and transfer of technology</vt:lpstr>
      <vt:lpstr>Nagoya Protocol</vt:lpstr>
      <vt:lpstr>Compliance, Liability and dispute settlement</vt:lpstr>
      <vt:lpstr>Institutional Arrangement and the CHM</vt:lpstr>
      <vt:lpstr>Institutional Arrangement and the CHM</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Ossama</dc:creator>
  <cp:lastModifiedBy>chant andri</cp:lastModifiedBy>
  <cp:revision>193</cp:revision>
  <dcterms:created xsi:type="dcterms:W3CDTF">2020-03-25T07:04:49Z</dcterms:created>
  <dcterms:modified xsi:type="dcterms:W3CDTF">2024-10-07T04:59:20Z</dcterms:modified>
</cp:coreProperties>
</file>