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21"/>
  </p:notesMasterIdLst>
  <p:handoutMasterIdLst>
    <p:handoutMasterId r:id="rId22"/>
  </p:handoutMasterIdLst>
  <p:sldIdLst>
    <p:sldId id="415" r:id="rId2"/>
    <p:sldId id="274" r:id="rId3"/>
    <p:sldId id="275" r:id="rId4"/>
    <p:sldId id="297" r:id="rId5"/>
    <p:sldId id="298" r:id="rId6"/>
    <p:sldId id="966" r:id="rId7"/>
    <p:sldId id="967" r:id="rId8"/>
    <p:sldId id="963" r:id="rId9"/>
    <p:sldId id="968" r:id="rId10"/>
    <p:sldId id="960" r:id="rId11"/>
    <p:sldId id="962" r:id="rId12"/>
    <p:sldId id="964" r:id="rId13"/>
    <p:sldId id="965" r:id="rId14"/>
    <p:sldId id="961" r:id="rId15"/>
    <p:sldId id="300" r:id="rId16"/>
    <p:sldId id="296" r:id="rId17"/>
    <p:sldId id="279" r:id="rId18"/>
    <p:sldId id="289" r:id="rId19"/>
    <p:sldId id="428" r:id="rId20"/>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8" autoAdjust="0"/>
    <p:restoredTop sz="94767" autoAdjust="0"/>
  </p:normalViewPr>
  <p:slideViewPr>
    <p:cSldViewPr>
      <p:cViewPr varScale="1">
        <p:scale>
          <a:sx n="86" d="100"/>
          <a:sy n="86" d="100"/>
        </p:scale>
        <p:origin x="1424" y="192"/>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4/7/24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4/7/24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BC6CF6B-CED2-0266-5474-92E4C885BE7B}"/>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8B314C55-1C96-ACB6-8619-01B5A19B834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ar-LB" altLang="fr-TN">
              <a:latin typeface="Times New Roman" panose="02020603050405020304" pitchFamily="18" charset="0"/>
            </a:endParaRPr>
          </a:p>
        </p:txBody>
      </p:sp>
      <p:sp>
        <p:nvSpPr>
          <p:cNvPr id="21507" name="Slide Number Placeholder 3">
            <a:extLst>
              <a:ext uri="{FF2B5EF4-FFF2-40B4-BE49-F238E27FC236}">
                <a16:creationId xmlns:a16="http://schemas.microsoft.com/office/drawing/2014/main" id="{2911182D-C03E-2A99-641B-04F56F0A075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7B809B2-38FF-C94E-982D-37EB96A96DF6}" type="slidenum">
              <a:rPr kumimoji="0" lang="en-US" altLang="fr-TN" smtClean="0"/>
              <a:pPr>
                <a:spcBef>
                  <a:spcPct val="0"/>
                </a:spcBef>
              </a:pPr>
              <a:t>2</a:t>
            </a:fld>
            <a:endParaRPr kumimoji="0" lang="en-US" altLang="fr-TN"/>
          </a:p>
        </p:txBody>
      </p:sp>
    </p:spTree>
    <p:extLst>
      <p:ext uri="{BB962C8B-B14F-4D97-AF65-F5344CB8AC3E}">
        <p14:creationId xmlns:p14="http://schemas.microsoft.com/office/powerpoint/2010/main" val="358037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30A72C2-C892-97CA-E20B-67C9E45B83BB}"/>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831ACDB0-C2E1-AF6B-CA9E-D0774514AC6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ar-LB" altLang="fr-TN">
              <a:latin typeface="Times New Roman" panose="02020603050405020304" pitchFamily="18" charset="0"/>
            </a:endParaRPr>
          </a:p>
        </p:txBody>
      </p:sp>
      <p:sp>
        <p:nvSpPr>
          <p:cNvPr id="23555" name="Slide Number Placeholder 3">
            <a:extLst>
              <a:ext uri="{FF2B5EF4-FFF2-40B4-BE49-F238E27FC236}">
                <a16:creationId xmlns:a16="http://schemas.microsoft.com/office/drawing/2014/main" id="{6DAC7F4A-F266-7BBF-7828-E45C459BDC8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BEBA68A-A073-A440-B13D-9F034E6D61A6}" type="slidenum">
              <a:rPr kumimoji="0" lang="en-US" altLang="fr-TN" smtClean="0"/>
              <a:pPr>
                <a:spcBef>
                  <a:spcPct val="0"/>
                </a:spcBef>
              </a:pPr>
              <a:t>3</a:t>
            </a:fld>
            <a:endParaRPr kumimoji="0" lang="en-US" altLang="fr-TN"/>
          </a:p>
        </p:txBody>
      </p:sp>
    </p:spTree>
    <p:extLst>
      <p:ext uri="{BB962C8B-B14F-4D97-AF65-F5344CB8AC3E}">
        <p14:creationId xmlns:p14="http://schemas.microsoft.com/office/powerpoint/2010/main" val="183223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a:extLst>
              <a:ext uri="{FF2B5EF4-FFF2-40B4-BE49-F238E27FC236}">
                <a16:creationId xmlns:a16="http://schemas.microsoft.com/office/drawing/2014/main" id="{B9D34EC1-1181-8215-8B31-005360A4CE2B}"/>
              </a:ext>
            </a:extLst>
          </p:cNvPr>
          <p:cNvSpPr>
            <a:spLocks noGrp="1" noRot="1" noChangeAspect="1" noChangeArrowheads="1" noTextEdit="1"/>
          </p:cNvSpPr>
          <p:nvPr>
            <p:ph type="sldImg"/>
          </p:nvPr>
        </p:nvSpPr>
        <p:spPr>
          <a:ln/>
        </p:spPr>
      </p:sp>
      <p:sp>
        <p:nvSpPr>
          <p:cNvPr id="25602" name="Espace réservé des commentaires 2">
            <a:extLst>
              <a:ext uri="{FF2B5EF4-FFF2-40B4-BE49-F238E27FC236}">
                <a16:creationId xmlns:a16="http://schemas.microsoft.com/office/drawing/2014/main" id="{812CE12C-C2E5-31C9-EED8-ADF9A0A4520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fr-TN">
              <a:latin typeface="Times New Roman" panose="02020603050405020304" pitchFamily="18" charset="0"/>
            </a:endParaRPr>
          </a:p>
        </p:txBody>
      </p:sp>
      <p:sp>
        <p:nvSpPr>
          <p:cNvPr id="25603" name="Espace réservé du numéro de diapositive 3">
            <a:extLst>
              <a:ext uri="{FF2B5EF4-FFF2-40B4-BE49-F238E27FC236}">
                <a16:creationId xmlns:a16="http://schemas.microsoft.com/office/drawing/2014/main" id="{09D920F7-1046-2D53-CAF1-D55311C33A6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594D176-06B7-6F49-8A2B-7DC2561B189E}" type="slidenum">
              <a:rPr kumimoji="0" lang="en-US" altLang="fr-TN" smtClean="0"/>
              <a:pPr>
                <a:spcBef>
                  <a:spcPct val="0"/>
                </a:spcBef>
              </a:pPr>
              <a:t>4</a:t>
            </a:fld>
            <a:endParaRPr kumimoji="0" lang="en-US" altLang="fr-TN"/>
          </a:p>
        </p:txBody>
      </p:sp>
    </p:spTree>
    <p:extLst>
      <p:ext uri="{BB962C8B-B14F-4D97-AF65-F5344CB8AC3E}">
        <p14:creationId xmlns:p14="http://schemas.microsoft.com/office/powerpoint/2010/main" val="408896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a:extLst>
              <a:ext uri="{FF2B5EF4-FFF2-40B4-BE49-F238E27FC236}">
                <a16:creationId xmlns:a16="http://schemas.microsoft.com/office/drawing/2014/main" id="{BC74057B-25AA-DF1D-BA23-62149FE6D94A}"/>
              </a:ext>
            </a:extLst>
          </p:cNvPr>
          <p:cNvSpPr>
            <a:spLocks noGrp="1" noRot="1" noChangeAspect="1" noChangeArrowheads="1" noTextEdit="1"/>
          </p:cNvSpPr>
          <p:nvPr>
            <p:ph type="sldImg"/>
          </p:nvPr>
        </p:nvSpPr>
        <p:spPr>
          <a:ln/>
        </p:spPr>
      </p:sp>
      <p:sp>
        <p:nvSpPr>
          <p:cNvPr id="27650" name="Espace réservé des commentaires 2">
            <a:extLst>
              <a:ext uri="{FF2B5EF4-FFF2-40B4-BE49-F238E27FC236}">
                <a16:creationId xmlns:a16="http://schemas.microsoft.com/office/drawing/2014/main" id="{8899EC5A-031F-E515-421C-59EE28B88C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fr-TN">
              <a:latin typeface="Times New Roman" panose="02020603050405020304" pitchFamily="18" charset="0"/>
            </a:endParaRPr>
          </a:p>
        </p:txBody>
      </p:sp>
      <p:sp>
        <p:nvSpPr>
          <p:cNvPr id="27651" name="Espace réservé du numéro de diapositive 3">
            <a:extLst>
              <a:ext uri="{FF2B5EF4-FFF2-40B4-BE49-F238E27FC236}">
                <a16:creationId xmlns:a16="http://schemas.microsoft.com/office/drawing/2014/main" id="{D4459A1C-047E-D9CE-DA1C-45986A12AD1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6E01686-AA2C-F049-AD62-9FC415D03D8B}" type="slidenum">
              <a:rPr kumimoji="0" lang="en-US" altLang="fr-TN" smtClean="0"/>
              <a:pPr>
                <a:spcBef>
                  <a:spcPct val="0"/>
                </a:spcBef>
              </a:pPr>
              <a:t>5</a:t>
            </a:fld>
            <a:endParaRPr kumimoji="0" lang="en-US" altLang="fr-TN"/>
          </a:p>
        </p:txBody>
      </p:sp>
    </p:spTree>
    <p:extLst>
      <p:ext uri="{BB962C8B-B14F-4D97-AF65-F5344CB8AC3E}">
        <p14:creationId xmlns:p14="http://schemas.microsoft.com/office/powerpoint/2010/main" val="162260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a:extLst>
              <a:ext uri="{FF2B5EF4-FFF2-40B4-BE49-F238E27FC236}">
                <a16:creationId xmlns:a16="http://schemas.microsoft.com/office/drawing/2014/main" id="{284D96B6-B246-0CB8-3AB1-123319AC81FF}"/>
              </a:ext>
            </a:extLst>
          </p:cNvPr>
          <p:cNvSpPr>
            <a:spLocks noGrp="1" noRot="1" noChangeAspect="1" noChangeArrowheads="1" noTextEdit="1"/>
          </p:cNvSpPr>
          <p:nvPr>
            <p:ph type="sldImg"/>
          </p:nvPr>
        </p:nvSpPr>
        <p:spPr>
          <a:ln/>
        </p:spPr>
      </p:sp>
      <p:sp>
        <p:nvSpPr>
          <p:cNvPr id="34818" name="Espace réservé des commentaires 2">
            <a:extLst>
              <a:ext uri="{FF2B5EF4-FFF2-40B4-BE49-F238E27FC236}">
                <a16:creationId xmlns:a16="http://schemas.microsoft.com/office/drawing/2014/main" id="{46B2BC04-8392-AEF0-D6AA-4B3BECF09DD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fr-TN">
              <a:latin typeface="Times New Roman" panose="02020603050405020304" pitchFamily="18" charset="0"/>
            </a:endParaRPr>
          </a:p>
        </p:txBody>
      </p:sp>
      <p:sp>
        <p:nvSpPr>
          <p:cNvPr id="34819" name="Espace réservé du numéro de diapositive 3">
            <a:extLst>
              <a:ext uri="{FF2B5EF4-FFF2-40B4-BE49-F238E27FC236}">
                <a16:creationId xmlns:a16="http://schemas.microsoft.com/office/drawing/2014/main" id="{C0549374-703B-84A7-5BC5-6C2CF5574C3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19D3FF9-B6E9-3B4C-8D79-77D54EC77520}" type="slidenum">
              <a:rPr kumimoji="0" lang="en-US" altLang="fr-TN" smtClean="0"/>
              <a:pPr>
                <a:spcBef>
                  <a:spcPct val="0"/>
                </a:spcBef>
              </a:pPr>
              <a:t>16</a:t>
            </a:fld>
            <a:endParaRPr kumimoji="0" lang="en-US" altLang="fr-TN"/>
          </a:p>
        </p:txBody>
      </p:sp>
    </p:spTree>
    <p:extLst>
      <p:ext uri="{BB962C8B-B14F-4D97-AF65-F5344CB8AC3E}">
        <p14:creationId xmlns:p14="http://schemas.microsoft.com/office/powerpoint/2010/main" val="248115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21602CB3-9000-8912-6330-EB6C7A6D96ED}"/>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BA5C594C-77DC-0240-8AA2-0390201E922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ar-LB" altLang="fr-TN">
              <a:latin typeface="Times New Roman" panose="02020603050405020304" pitchFamily="18" charset="0"/>
            </a:endParaRPr>
          </a:p>
        </p:txBody>
      </p:sp>
      <p:sp>
        <p:nvSpPr>
          <p:cNvPr id="29699" name="Slide Number Placeholder 3">
            <a:extLst>
              <a:ext uri="{FF2B5EF4-FFF2-40B4-BE49-F238E27FC236}">
                <a16:creationId xmlns:a16="http://schemas.microsoft.com/office/drawing/2014/main" id="{92BCA9FC-841E-94EF-ACC7-B0AD852B0B4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4575DBC-0EEE-014F-98DD-DCAEB94DE26E}" type="slidenum">
              <a:rPr kumimoji="0" lang="en-US" altLang="fr-TN" smtClean="0"/>
              <a:pPr>
                <a:spcBef>
                  <a:spcPct val="0"/>
                </a:spcBef>
              </a:pPr>
              <a:t>17</a:t>
            </a:fld>
            <a:endParaRPr kumimoji="0" lang="en-US" altLang="fr-TN"/>
          </a:p>
        </p:txBody>
      </p:sp>
    </p:spTree>
    <p:extLst>
      <p:ext uri="{BB962C8B-B14F-4D97-AF65-F5344CB8AC3E}">
        <p14:creationId xmlns:p14="http://schemas.microsoft.com/office/powerpoint/2010/main" val="24240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177EFC3-1A02-15BD-50EE-0A6A1B1CEE83}"/>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BB6FC0D2-C79D-9C31-BF91-5CD4491F04A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fr-FR" altLang="fr-TN">
              <a:latin typeface="Times New Roman" panose="02020603050405020304" pitchFamily="18" charset="0"/>
            </a:endParaRPr>
          </a:p>
        </p:txBody>
      </p:sp>
      <p:sp>
        <p:nvSpPr>
          <p:cNvPr id="36867" name="Slide Number Placeholder 3">
            <a:extLst>
              <a:ext uri="{FF2B5EF4-FFF2-40B4-BE49-F238E27FC236}">
                <a16:creationId xmlns:a16="http://schemas.microsoft.com/office/drawing/2014/main" id="{0442B016-FC00-9EE8-086C-C1BC705A72D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7937033-3555-0746-BFB6-2C1E09D24565}" type="slidenum">
              <a:rPr kumimoji="0" lang="en-US" altLang="fr-TN" smtClean="0"/>
              <a:pPr>
                <a:spcBef>
                  <a:spcPct val="0"/>
                </a:spcBef>
              </a:pPr>
              <a:t>18</a:t>
            </a:fld>
            <a:endParaRPr kumimoji="0" lang="en-US" altLang="fr-TN"/>
          </a:p>
        </p:txBody>
      </p:sp>
    </p:spTree>
    <p:extLst>
      <p:ext uri="{BB962C8B-B14F-4D97-AF65-F5344CB8AC3E}">
        <p14:creationId xmlns:p14="http://schemas.microsoft.com/office/powerpoint/2010/main" val="238168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19</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pic>
        <p:nvPicPr>
          <p:cNvPr id="2" name="Shape 77">
            <a:extLst>
              <a:ext uri="{FF2B5EF4-FFF2-40B4-BE49-F238E27FC236}">
                <a16:creationId xmlns:a16="http://schemas.microsoft.com/office/drawing/2014/main" id="{24C0AF4E-F822-4F98-D5A3-1D9B546D7714}"/>
              </a:ext>
            </a:extLst>
          </p:cNvPr>
          <p:cNvPicPr preferRelativeResize="0">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92562" y="2393362"/>
            <a:ext cx="3014662"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a:extLst>
              <a:ext uri="{28A0092B-C50C-407E-A947-70E740481C1C}">
                <a14:useLocalDpi xmlns:a14="http://schemas.microsoft.com/office/drawing/2010/main" val="0"/>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a:extLst>
              <a:ext uri="{28A0092B-C50C-407E-A947-70E740481C1C}">
                <a14:useLocalDpi xmlns:a14="http://schemas.microsoft.com/office/drawing/2010/main" val="0"/>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23706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a:extLst>
              <a:ext uri="{28A0092B-C50C-407E-A947-70E740481C1C}">
                <a14:useLocalDpi xmlns:a14="http://schemas.microsoft.com/office/drawing/2010/main" val="0"/>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ch3-vle.unep.org/" TargetMode="External"/><Relationship Id="rId2" Type="http://schemas.openxmlformats.org/officeDocument/2006/relationships/hyperlink" Target="http://bch.cbd.int/" TargetMode="Externa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nti.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forms.gle/nEByHdUjtCY9CfFN6"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Mohamed.kchouk1@un.org" TargetMode="External"/><Relationship Id="rId5" Type="http://schemas.openxmlformats.org/officeDocument/2006/relationships/hyperlink" Target="mailto:florence.bagui@un.org" TargetMode="External"/><Relationship Id="rId4" Type="http://schemas.openxmlformats.org/officeDocument/2006/relationships/hyperlink" Target="mailto:shaban.magili@un.or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mailto:shaban.magili@un.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bch3-vle.unep.org/" TargetMode="External"/><Relationship Id="rId2" Type="http://schemas.openxmlformats.org/officeDocument/2006/relationships/hyperlink" Target="https://forms.gle/Vbvyr7CQYByM5S1H8" TargetMode="External"/><Relationship Id="rId1" Type="http://schemas.openxmlformats.org/officeDocument/2006/relationships/slideLayout" Target="../slideLayouts/slideLayout6.xml"/><Relationship Id="rId5" Type="http://schemas.openxmlformats.org/officeDocument/2006/relationships/hyperlink" Target="https://html.onlineviewer.net/" TargetMode="External"/><Relationship Id="rId4" Type="http://schemas.openxmlformats.org/officeDocument/2006/relationships/hyperlink" Target="https://bch.cbd.i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nEByHdUjtCY9CfFN6" TargetMode="External"/><Relationship Id="rId2" Type="http://schemas.openxmlformats.org/officeDocument/2006/relationships/hyperlink" Target="https://forms.gle/Vbvyr7CQYByM5S1H8"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dirty="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a:t>Projet PNUE-FEM de renforcement durable des capacités pour une participation efficace au Centre d'échange pour la prévention des risques biotechnologiques (CEPRB)</a:t>
            </a:r>
            <a:endParaRPr lang="fr-FR" sz="1800" b="1" i="1" kern="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4-5 Juillet 2024</a:t>
            </a:r>
          </a:p>
          <a:p>
            <a:pPr algn="ctr"/>
            <a:r>
              <a:rPr lang="fr-FR" altLang="en-US" dirty="0"/>
              <a:t>Libreville, Gabon</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729F35-45D5-CF92-AA38-D98D5E6D76E3}"/>
              </a:ext>
            </a:extLst>
          </p:cNvPr>
          <p:cNvSpPr>
            <a:spLocks noGrp="1"/>
          </p:cNvSpPr>
          <p:nvPr>
            <p:ph type="title"/>
          </p:nvPr>
        </p:nvSpPr>
        <p:spPr>
          <a:xfrm>
            <a:off x="21204" y="4166"/>
            <a:ext cx="7287100" cy="803183"/>
          </a:xfrm>
        </p:spPr>
        <p:txBody>
          <a:bodyPr>
            <a:normAutofit/>
          </a:bodyPr>
          <a:lstStyle/>
          <a:p>
            <a:r>
              <a:rPr lang="fr-TN" sz="4000" dirty="0"/>
              <a:t>Nous allons travailler sur 2 sites </a:t>
            </a:r>
          </a:p>
        </p:txBody>
      </p:sp>
      <p:sp>
        <p:nvSpPr>
          <p:cNvPr id="6" name="Espace réservé du texte 5">
            <a:extLst>
              <a:ext uri="{FF2B5EF4-FFF2-40B4-BE49-F238E27FC236}">
                <a16:creationId xmlns:a16="http://schemas.microsoft.com/office/drawing/2014/main" id="{35C0F9DB-4182-A8E5-94B0-DBC03F7D4F9B}"/>
              </a:ext>
            </a:extLst>
          </p:cNvPr>
          <p:cNvSpPr>
            <a:spLocks noGrp="1"/>
          </p:cNvSpPr>
          <p:nvPr>
            <p:ph type="body" idx="1"/>
          </p:nvPr>
        </p:nvSpPr>
        <p:spPr>
          <a:xfrm>
            <a:off x="323528" y="806549"/>
            <a:ext cx="3868737" cy="1325564"/>
          </a:xfrm>
        </p:spPr>
        <p:txBody>
          <a:bodyPr>
            <a:noAutofit/>
          </a:bodyPr>
          <a:lstStyle/>
          <a:p>
            <a:r>
              <a:rPr lang="fr-FR" sz="2800" b="0" dirty="0">
                <a:solidFill>
                  <a:schemeClr val="tx1"/>
                </a:solidFill>
                <a:latin typeface="Arial" pitchFamily="34" charset="0"/>
                <a:cs typeface="Arial" pitchFamily="34" charset="0"/>
              </a:rPr>
              <a:t>Site web du </a:t>
            </a:r>
            <a:r>
              <a:rPr lang="fr-FR" sz="2800" dirty="0">
                <a:solidFill>
                  <a:schemeClr val="tx1"/>
                </a:solidFill>
                <a:latin typeface="Arial" pitchFamily="34" charset="0"/>
                <a:cs typeface="Arial" pitchFamily="34" charset="0"/>
              </a:rPr>
              <a:t>CEPRB</a:t>
            </a:r>
            <a:r>
              <a:rPr lang="fr-FR" sz="2800" b="0" dirty="0">
                <a:solidFill>
                  <a:schemeClr val="tx1"/>
                </a:solidFill>
                <a:latin typeface="Arial" pitchFamily="34" charset="0"/>
                <a:cs typeface="Arial" pitchFamily="34" charset="0"/>
              </a:rPr>
              <a:t> (</a:t>
            </a:r>
            <a:r>
              <a:rPr lang="fr-FR" sz="2800" b="0" dirty="0" err="1">
                <a:solidFill>
                  <a:schemeClr val="tx1"/>
                </a:solidFill>
                <a:latin typeface="Arial" pitchFamily="34" charset="0"/>
                <a:cs typeface="Arial" pitchFamily="34" charset="0"/>
              </a:rPr>
              <a:t>Biosafety</a:t>
            </a:r>
            <a:r>
              <a:rPr lang="fr-FR" sz="2800" b="0" dirty="0">
                <a:solidFill>
                  <a:schemeClr val="tx1"/>
                </a:solidFill>
                <a:latin typeface="Arial" pitchFamily="34" charset="0"/>
                <a:cs typeface="Arial" pitchFamily="34" charset="0"/>
              </a:rPr>
              <a:t> Clearing House, </a:t>
            </a:r>
            <a:r>
              <a:rPr lang="fr-FR" sz="2800" dirty="0">
                <a:solidFill>
                  <a:schemeClr val="tx1"/>
                </a:solidFill>
                <a:latin typeface="Arial" pitchFamily="34" charset="0"/>
                <a:cs typeface="Arial" pitchFamily="34" charset="0"/>
              </a:rPr>
              <a:t>BCH</a:t>
            </a:r>
            <a:r>
              <a:rPr lang="fr-FR" sz="2800" b="0" dirty="0">
                <a:solidFill>
                  <a:schemeClr val="tx1"/>
                </a:solidFill>
                <a:latin typeface="Arial" pitchFamily="34" charset="0"/>
                <a:cs typeface="Arial" pitchFamily="34" charset="0"/>
              </a:rPr>
              <a:t>)</a:t>
            </a:r>
            <a:endParaRPr lang="be-BY" sz="2800" b="0" dirty="0">
              <a:solidFill>
                <a:schemeClr val="tx1"/>
              </a:solidFill>
              <a:latin typeface="Arial" pitchFamily="34" charset="0"/>
              <a:cs typeface="Arial" pitchFamily="34" charset="0"/>
            </a:endParaRPr>
          </a:p>
        </p:txBody>
      </p:sp>
      <p:sp>
        <p:nvSpPr>
          <p:cNvPr id="7" name="Espace réservé du contenu 6">
            <a:extLst>
              <a:ext uri="{FF2B5EF4-FFF2-40B4-BE49-F238E27FC236}">
                <a16:creationId xmlns:a16="http://schemas.microsoft.com/office/drawing/2014/main" id="{BA6B1ED7-11C6-2C2B-6A76-DFAF11F38EB9}"/>
              </a:ext>
            </a:extLst>
          </p:cNvPr>
          <p:cNvSpPr>
            <a:spLocks noGrp="1"/>
          </p:cNvSpPr>
          <p:nvPr>
            <p:ph sz="half" idx="2"/>
          </p:nvPr>
        </p:nvSpPr>
        <p:spPr>
          <a:xfrm>
            <a:off x="323527" y="2115836"/>
            <a:ext cx="3868737" cy="1152129"/>
          </a:xfrm>
        </p:spPr>
        <p:txBody>
          <a:bodyPr/>
          <a:lstStyle/>
          <a:p>
            <a:pPr marL="0" indent="0">
              <a:buNone/>
            </a:pPr>
            <a:endParaRPr lang="en-US" sz="2800" dirty="0">
              <a:solidFill>
                <a:schemeClr val="tx1"/>
              </a:solidFill>
              <a:latin typeface="Arial" pitchFamily="34" charset="0"/>
              <a:cs typeface="Arial" pitchFamily="34" charset="0"/>
              <a:hlinkClick r:id="rId2"/>
            </a:endParaRPr>
          </a:p>
          <a:p>
            <a:pPr marL="0" indent="0">
              <a:buNone/>
            </a:pPr>
            <a:r>
              <a:rPr lang="en-US" sz="2800" dirty="0">
                <a:solidFill>
                  <a:schemeClr val="tx1"/>
                </a:solidFill>
                <a:latin typeface="Arial" pitchFamily="34" charset="0"/>
                <a:cs typeface="Arial" pitchFamily="34" charset="0"/>
                <a:hlinkClick r:id="rId2"/>
              </a:rPr>
              <a:t>http://bch.cbd.int/</a:t>
            </a:r>
            <a:r>
              <a:rPr lang="en-US" sz="2800" dirty="0">
                <a:solidFill>
                  <a:schemeClr val="tx1"/>
                </a:solidFill>
                <a:latin typeface="Arial" pitchFamily="34" charset="0"/>
                <a:cs typeface="Arial" pitchFamily="34" charset="0"/>
              </a:rPr>
              <a:t> </a:t>
            </a:r>
            <a:endParaRPr lang="be-BY" sz="2800" dirty="0">
              <a:solidFill>
                <a:schemeClr val="tx1"/>
              </a:solidFill>
              <a:latin typeface="Arial" pitchFamily="34" charset="0"/>
              <a:cs typeface="Arial" pitchFamily="34" charset="0"/>
            </a:endParaRPr>
          </a:p>
        </p:txBody>
      </p:sp>
      <p:sp>
        <p:nvSpPr>
          <p:cNvPr id="8" name="Espace réservé du texte 7">
            <a:extLst>
              <a:ext uri="{FF2B5EF4-FFF2-40B4-BE49-F238E27FC236}">
                <a16:creationId xmlns:a16="http://schemas.microsoft.com/office/drawing/2014/main" id="{ACB204FD-90DE-A13D-1C5A-CA1CC00A0DBA}"/>
              </a:ext>
            </a:extLst>
          </p:cNvPr>
          <p:cNvSpPr>
            <a:spLocks noGrp="1"/>
          </p:cNvSpPr>
          <p:nvPr>
            <p:ph type="body" sz="quarter" idx="3"/>
          </p:nvPr>
        </p:nvSpPr>
        <p:spPr>
          <a:xfrm>
            <a:off x="4629150" y="850626"/>
            <a:ext cx="4514850" cy="2448353"/>
          </a:xfrm>
        </p:spPr>
        <p:txBody>
          <a:bodyPr>
            <a:noAutofit/>
          </a:bodyPr>
          <a:lstStyle/>
          <a:p>
            <a:r>
              <a:rPr lang="fr-FR" sz="2800" b="0" dirty="0">
                <a:solidFill>
                  <a:schemeClr val="tx1"/>
                </a:solidFill>
                <a:latin typeface="Arial" pitchFamily="34" charset="0"/>
                <a:cs typeface="Arial" pitchFamily="34" charset="0"/>
              </a:rPr>
              <a:t>Site web de </a:t>
            </a:r>
            <a:r>
              <a:rPr lang="fr-FR" sz="2800" dirty="0">
                <a:solidFill>
                  <a:schemeClr val="tx1"/>
                </a:solidFill>
                <a:latin typeface="Arial" pitchFamily="34" charset="0"/>
                <a:cs typeface="Arial" pitchFamily="34" charset="0"/>
              </a:rPr>
              <a:t>l’Environnement d’Apprentissage Virtuel </a:t>
            </a:r>
            <a:r>
              <a:rPr lang="fr-FR" sz="2800" b="0" dirty="0">
                <a:solidFill>
                  <a:schemeClr val="tx1"/>
                </a:solidFill>
                <a:latin typeface="Arial" pitchFamily="34" charset="0"/>
                <a:cs typeface="Arial" pitchFamily="34" charset="0"/>
              </a:rPr>
              <a:t>du  CEPRB (Virtual Learning </a:t>
            </a:r>
            <a:r>
              <a:rPr lang="fr-FR" sz="2800" b="0" dirty="0" err="1">
                <a:solidFill>
                  <a:schemeClr val="tx1"/>
                </a:solidFill>
                <a:latin typeface="Arial" pitchFamily="34" charset="0"/>
                <a:cs typeface="Arial" pitchFamily="34" charset="0"/>
              </a:rPr>
              <a:t>Environment</a:t>
            </a:r>
            <a:r>
              <a:rPr lang="fr-FR" sz="2800" b="0" dirty="0">
                <a:solidFill>
                  <a:schemeClr val="tx1"/>
                </a:solidFill>
                <a:latin typeface="Arial" pitchFamily="34" charset="0"/>
                <a:cs typeface="Arial" pitchFamily="34" charset="0"/>
              </a:rPr>
              <a:t>, </a:t>
            </a:r>
            <a:r>
              <a:rPr lang="fr-FR" sz="2800" dirty="0">
                <a:solidFill>
                  <a:schemeClr val="tx1"/>
                </a:solidFill>
                <a:latin typeface="Arial" pitchFamily="34" charset="0"/>
                <a:cs typeface="Arial" pitchFamily="34" charset="0"/>
              </a:rPr>
              <a:t>VLE</a:t>
            </a:r>
            <a:r>
              <a:rPr lang="fr-FR" sz="2800" b="0" dirty="0">
                <a:solidFill>
                  <a:schemeClr val="tx1"/>
                </a:solidFill>
                <a:latin typeface="Arial" pitchFamily="34" charset="0"/>
                <a:cs typeface="Arial" pitchFamily="34" charset="0"/>
              </a:rPr>
              <a:t>)</a:t>
            </a:r>
            <a:endParaRPr lang="be-BY" sz="2800" b="0" dirty="0">
              <a:solidFill>
                <a:schemeClr val="tx1"/>
              </a:solidFill>
              <a:latin typeface="Arial" pitchFamily="34" charset="0"/>
              <a:cs typeface="Arial" pitchFamily="34" charset="0"/>
            </a:endParaRPr>
          </a:p>
        </p:txBody>
      </p:sp>
      <p:sp>
        <p:nvSpPr>
          <p:cNvPr id="9" name="Espace réservé du contenu 8">
            <a:extLst>
              <a:ext uri="{FF2B5EF4-FFF2-40B4-BE49-F238E27FC236}">
                <a16:creationId xmlns:a16="http://schemas.microsoft.com/office/drawing/2014/main" id="{77E9FFE7-1639-82D1-DC5E-77C86E3E5C37}"/>
              </a:ext>
            </a:extLst>
          </p:cNvPr>
          <p:cNvSpPr>
            <a:spLocks noGrp="1"/>
          </p:cNvSpPr>
          <p:nvPr>
            <p:ph sz="quarter" idx="4"/>
          </p:nvPr>
        </p:nvSpPr>
        <p:spPr>
          <a:xfrm>
            <a:off x="4629150" y="3267965"/>
            <a:ext cx="4191322" cy="1203833"/>
          </a:xfrm>
        </p:spPr>
        <p:txBody>
          <a:bodyPr/>
          <a:lstStyle/>
          <a:p>
            <a:pPr marL="0" indent="0">
              <a:buNone/>
            </a:pPr>
            <a:endParaRPr lang="en-US" sz="2800" dirty="0">
              <a:solidFill>
                <a:schemeClr val="tx1"/>
              </a:solidFill>
              <a:latin typeface="Arial" pitchFamily="34" charset="0"/>
              <a:cs typeface="Arial" pitchFamily="34" charset="0"/>
              <a:hlinkClick r:id="rId3"/>
            </a:endParaRPr>
          </a:p>
          <a:p>
            <a:pPr marL="0" indent="0">
              <a:buNone/>
            </a:pPr>
            <a:r>
              <a:rPr lang="en-US" sz="2800" dirty="0">
                <a:solidFill>
                  <a:schemeClr val="tx1"/>
                </a:solidFill>
                <a:latin typeface="Arial" pitchFamily="34" charset="0"/>
                <a:cs typeface="Arial" pitchFamily="34" charset="0"/>
                <a:hlinkClick r:id="rId3"/>
              </a:rPr>
              <a:t>https://bch3-vle.unep.org</a:t>
            </a:r>
            <a:r>
              <a:rPr lang="en-US" sz="2800" dirty="0">
                <a:solidFill>
                  <a:schemeClr val="tx1"/>
                </a:solidFill>
                <a:latin typeface="Arial" pitchFamily="34" charset="0"/>
                <a:cs typeface="Arial" pitchFamily="34" charset="0"/>
              </a:rPr>
              <a:t> </a:t>
            </a:r>
            <a:endParaRPr lang="be-BY" sz="2800" dirty="0">
              <a:solidFill>
                <a:schemeClr val="tx1"/>
              </a:solidFill>
              <a:latin typeface="Arial" pitchFamily="34" charset="0"/>
              <a:cs typeface="Arial" pitchFamily="34" charset="0"/>
            </a:endParaRPr>
          </a:p>
        </p:txBody>
      </p:sp>
      <p:sp>
        <p:nvSpPr>
          <p:cNvPr id="2" name="Espace réservé du pied de page 1">
            <a:extLst>
              <a:ext uri="{FF2B5EF4-FFF2-40B4-BE49-F238E27FC236}">
                <a16:creationId xmlns:a16="http://schemas.microsoft.com/office/drawing/2014/main" id="{B2246768-3594-CACA-25C8-CD6445767C66}"/>
              </a:ext>
            </a:extLst>
          </p:cNvPr>
          <p:cNvSpPr>
            <a:spLocks noGrp="1"/>
          </p:cNvSpPr>
          <p:nvPr>
            <p:ph type="ftr" sz="quarter" idx="11"/>
          </p:nvPr>
        </p:nvSpPr>
        <p:spPr/>
        <p:txBody>
          <a:bodyPr/>
          <a:lstStyle/>
          <a:p>
            <a:r>
              <a:rPr lang="en-US"/>
              <a:t>xx</a:t>
            </a:r>
          </a:p>
        </p:txBody>
      </p:sp>
      <p:pic>
        <p:nvPicPr>
          <p:cNvPr id="11" name="Image 10">
            <a:extLst>
              <a:ext uri="{FF2B5EF4-FFF2-40B4-BE49-F238E27FC236}">
                <a16:creationId xmlns:a16="http://schemas.microsoft.com/office/drawing/2014/main" id="{443080B7-F1EB-BA3A-024B-A24CEE03F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52" y="4595274"/>
            <a:ext cx="3779912" cy="2126201"/>
          </a:xfrm>
          <a:prstGeom prst="rect">
            <a:avLst/>
          </a:prstGeom>
        </p:spPr>
      </p:pic>
      <p:pic>
        <p:nvPicPr>
          <p:cNvPr id="13" name="Image 12">
            <a:extLst>
              <a:ext uri="{FF2B5EF4-FFF2-40B4-BE49-F238E27FC236}">
                <a16:creationId xmlns:a16="http://schemas.microsoft.com/office/drawing/2014/main" id="{06F2BCFE-13E0-8AA1-380B-B0DEF1BBC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854" y="4595274"/>
            <a:ext cx="3779913" cy="2126201"/>
          </a:xfrm>
          <a:prstGeom prst="rect">
            <a:avLst/>
          </a:prstGeom>
        </p:spPr>
      </p:pic>
    </p:spTree>
    <p:extLst>
      <p:ext uri="{BB962C8B-B14F-4D97-AF65-F5344CB8AC3E}">
        <p14:creationId xmlns:p14="http://schemas.microsoft.com/office/powerpoint/2010/main" val="36688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822994-B6BD-BAC5-E33F-F07F6A2B7C17}"/>
              </a:ext>
            </a:extLst>
          </p:cNvPr>
          <p:cNvSpPr>
            <a:spLocks noGrp="1"/>
          </p:cNvSpPr>
          <p:nvPr>
            <p:ph type="title"/>
          </p:nvPr>
        </p:nvSpPr>
        <p:spPr/>
        <p:txBody>
          <a:bodyPr/>
          <a:lstStyle/>
          <a:p>
            <a:r>
              <a:rPr lang="fr-TN" dirty="0"/>
              <a:t>Inscriptions au CEPRB et au VLE</a:t>
            </a:r>
          </a:p>
        </p:txBody>
      </p:sp>
      <p:sp>
        <p:nvSpPr>
          <p:cNvPr id="8" name="Espace réservé du contenu 7">
            <a:extLst>
              <a:ext uri="{FF2B5EF4-FFF2-40B4-BE49-F238E27FC236}">
                <a16:creationId xmlns:a16="http://schemas.microsoft.com/office/drawing/2014/main" id="{C2C4FA31-0672-6ECC-78EF-61985C09E1F8}"/>
              </a:ext>
            </a:extLst>
          </p:cNvPr>
          <p:cNvSpPr>
            <a:spLocks noGrp="1"/>
          </p:cNvSpPr>
          <p:nvPr>
            <p:ph idx="1"/>
          </p:nvPr>
        </p:nvSpPr>
        <p:spPr/>
        <p:txBody>
          <a:bodyPr/>
          <a:lstStyle/>
          <a:p>
            <a:r>
              <a:rPr lang="fr-FR" dirty="0"/>
              <a:t>L</a:t>
            </a:r>
            <a:r>
              <a:rPr lang="fr-TN" dirty="0"/>
              <a:t>’accès au CEPRB (BCH) et au VLE est </a:t>
            </a:r>
            <a:r>
              <a:rPr lang="fr-TN" b="1" dirty="0"/>
              <a:t>LIBRE</a:t>
            </a:r>
          </a:p>
          <a:p>
            <a:r>
              <a:rPr lang="fr-FR" dirty="0"/>
              <a:t>M</a:t>
            </a:r>
            <a:r>
              <a:rPr lang="fr-TN" dirty="0"/>
              <a:t>ais pour participer et bénéficier de certaines fonctionnalités: </a:t>
            </a:r>
            <a:r>
              <a:rPr lang="fr-TN" b="1" dirty="0"/>
              <a:t>IL FAUT ETRE INSCRIT; </a:t>
            </a:r>
            <a:br>
              <a:rPr lang="fr-TN" b="1" dirty="0"/>
            </a:br>
            <a:r>
              <a:rPr lang="fr-TN" dirty="0"/>
              <a:t>Chacun doit donc avoir:</a:t>
            </a:r>
          </a:p>
          <a:p>
            <a:pPr lvl="1"/>
            <a:r>
              <a:rPr lang="fr-TN" b="1" u="sng" dirty="0">
                <a:solidFill>
                  <a:srgbClr val="FF0000"/>
                </a:solidFill>
              </a:rPr>
              <a:t>un compte CEPRB</a:t>
            </a:r>
            <a:r>
              <a:rPr lang="fr-TN" dirty="0"/>
              <a:t> (BCH) </a:t>
            </a:r>
          </a:p>
          <a:p>
            <a:pPr lvl="1"/>
            <a:r>
              <a:rPr lang="fr-TN" dirty="0"/>
              <a:t>et </a:t>
            </a:r>
            <a:r>
              <a:rPr lang="fr-TN" b="1" u="sng" dirty="0">
                <a:solidFill>
                  <a:schemeClr val="accent5">
                    <a:lumMod val="75000"/>
                  </a:schemeClr>
                </a:solidFill>
              </a:rPr>
              <a:t>un compte VLE</a:t>
            </a:r>
          </a:p>
        </p:txBody>
      </p:sp>
      <p:sp>
        <p:nvSpPr>
          <p:cNvPr id="7" name="Espace réservé du pied de page 6">
            <a:extLst>
              <a:ext uri="{FF2B5EF4-FFF2-40B4-BE49-F238E27FC236}">
                <a16:creationId xmlns:a16="http://schemas.microsoft.com/office/drawing/2014/main" id="{3D5C56AE-10D8-33B7-F7A5-2703B8F2697B}"/>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389039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B30105-FCF9-E40F-AAC6-1B17C50A7438}"/>
              </a:ext>
            </a:extLst>
          </p:cNvPr>
          <p:cNvSpPr>
            <a:spLocks noGrp="1"/>
          </p:cNvSpPr>
          <p:nvPr>
            <p:ph type="title"/>
          </p:nvPr>
        </p:nvSpPr>
        <p:spPr/>
        <p:txBody>
          <a:bodyPr/>
          <a:lstStyle/>
          <a:p>
            <a:r>
              <a:rPr lang="fr-TN" dirty="0"/>
              <a:t>Inscription au VLE</a:t>
            </a:r>
          </a:p>
        </p:txBody>
      </p:sp>
      <p:sp>
        <p:nvSpPr>
          <p:cNvPr id="4" name="Espace réservé du pied de page 3">
            <a:extLst>
              <a:ext uri="{FF2B5EF4-FFF2-40B4-BE49-F238E27FC236}">
                <a16:creationId xmlns:a16="http://schemas.microsoft.com/office/drawing/2014/main" id="{33DC179A-0AF8-86F0-397F-5D441A3B9931}"/>
              </a:ext>
            </a:extLst>
          </p:cNvPr>
          <p:cNvSpPr>
            <a:spLocks noGrp="1"/>
          </p:cNvSpPr>
          <p:nvPr>
            <p:ph type="ftr" sz="quarter" idx="11"/>
          </p:nvPr>
        </p:nvSpPr>
        <p:spPr/>
        <p:txBody>
          <a:bodyPr/>
          <a:lstStyle/>
          <a:p>
            <a:r>
              <a:rPr lang="en-US"/>
              <a:t>xx</a:t>
            </a:r>
          </a:p>
        </p:txBody>
      </p:sp>
      <p:sp>
        <p:nvSpPr>
          <p:cNvPr id="9" name="Espace réservé du contenu 8">
            <a:extLst>
              <a:ext uri="{FF2B5EF4-FFF2-40B4-BE49-F238E27FC236}">
                <a16:creationId xmlns:a16="http://schemas.microsoft.com/office/drawing/2014/main" id="{3199FEF7-B8A0-81C3-B9A9-18F584A00CED}"/>
              </a:ext>
            </a:extLst>
          </p:cNvPr>
          <p:cNvSpPr>
            <a:spLocks noGrp="1"/>
          </p:cNvSpPr>
          <p:nvPr>
            <p:ph idx="1"/>
          </p:nvPr>
        </p:nvSpPr>
        <p:spPr/>
        <p:txBody>
          <a:bodyPr/>
          <a:lstStyle/>
          <a:p>
            <a:endParaRPr lang="fr-TN"/>
          </a:p>
        </p:txBody>
      </p:sp>
    </p:spTree>
    <p:extLst>
      <p:ext uri="{BB962C8B-B14F-4D97-AF65-F5344CB8AC3E}">
        <p14:creationId xmlns:p14="http://schemas.microsoft.com/office/powerpoint/2010/main" val="195115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1F3DB84-B602-7BAB-C232-8614C2AE89F2}"/>
              </a:ext>
            </a:extLst>
          </p:cNvPr>
          <p:cNvSpPr>
            <a:spLocks noGrp="1"/>
          </p:cNvSpPr>
          <p:nvPr>
            <p:ph type="title"/>
          </p:nvPr>
        </p:nvSpPr>
        <p:spPr/>
        <p:txBody>
          <a:bodyPr/>
          <a:lstStyle/>
          <a:p>
            <a:r>
              <a:rPr lang="fr-TN" dirty="0"/>
              <a:t>Inscription au CEPRB (BCH)</a:t>
            </a:r>
          </a:p>
        </p:txBody>
      </p:sp>
      <p:sp>
        <p:nvSpPr>
          <p:cNvPr id="2" name="Espace réservé du pied de page 1">
            <a:extLst>
              <a:ext uri="{FF2B5EF4-FFF2-40B4-BE49-F238E27FC236}">
                <a16:creationId xmlns:a16="http://schemas.microsoft.com/office/drawing/2014/main" id="{AACC75E0-C931-501F-6A48-66543A79A22B}"/>
              </a:ext>
            </a:extLst>
          </p:cNvPr>
          <p:cNvSpPr>
            <a:spLocks noGrp="1"/>
          </p:cNvSpPr>
          <p:nvPr>
            <p:ph type="ftr" sz="quarter" idx="11"/>
          </p:nvPr>
        </p:nvSpPr>
        <p:spPr/>
        <p:txBody>
          <a:bodyPr/>
          <a:lstStyle/>
          <a:p>
            <a:r>
              <a:rPr lang="en-US"/>
              <a:t>xx</a:t>
            </a:r>
          </a:p>
        </p:txBody>
      </p:sp>
      <p:sp>
        <p:nvSpPr>
          <p:cNvPr id="7" name="Espace réservé du contenu 6">
            <a:extLst>
              <a:ext uri="{FF2B5EF4-FFF2-40B4-BE49-F238E27FC236}">
                <a16:creationId xmlns:a16="http://schemas.microsoft.com/office/drawing/2014/main" id="{7B2FD103-C5E5-99EA-299A-5519814C6904}"/>
              </a:ext>
            </a:extLst>
          </p:cNvPr>
          <p:cNvSpPr>
            <a:spLocks noGrp="1"/>
          </p:cNvSpPr>
          <p:nvPr>
            <p:ph idx="1"/>
          </p:nvPr>
        </p:nvSpPr>
        <p:spPr/>
        <p:txBody>
          <a:bodyPr/>
          <a:lstStyle/>
          <a:p>
            <a:endParaRPr lang="fr-TN"/>
          </a:p>
        </p:txBody>
      </p:sp>
    </p:spTree>
    <p:extLst>
      <p:ext uri="{BB962C8B-B14F-4D97-AF65-F5344CB8AC3E}">
        <p14:creationId xmlns:p14="http://schemas.microsoft.com/office/powerpoint/2010/main" val="214426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4C2B0752-7350-008C-F17C-4611D22E5A6A}"/>
              </a:ext>
            </a:extLst>
          </p:cNvPr>
          <p:cNvSpPr>
            <a:spLocks noGrp="1"/>
          </p:cNvSpPr>
          <p:nvPr>
            <p:ph type="title"/>
          </p:nvPr>
        </p:nvSpPr>
        <p:spPr/>
        <p:txBody>
          <a:bodyPr>
            <a:normAutofit fontScale="90000"/>
          </a:bodyPr>
          <a:lstStyle/>
          <a:p>
            <a:r>
              <a:rPr lang="fr-TN" dirty="0"/>
              <a:t>Nous utiliserons un </a:t>
            </a:r>
            <a:r>
              <a:rPr lang="fr-FR" sz="4400" b="1" dirty="0"/>
              <a:t>Bloc interactif « Question-Réponse »</a:t>
            </a:r>
            <a:endParaRPr lang="fr-TN" dirty="0"/>
          </a:p>
        </p:txBody>
      </p:sp>
      <p:sp>
        <p:nvSpPr>
          <p:cNvPr id="11" name="Espace réservé du texte 10">
            <a:extLst>
              <a:ext uri="{FF2B5EF4-FFF2-40B4-BE49-F238E27FC236}">
                <a16:creationId xmlns:a16="http://schemas.microsoft.com/office/drawing/2014/main" id="{371C11E2-ACBD-7CEC-1CDC-733448E95503}"/>
              </a:ext>
            </a:extLst>
          </p:cNvPr>
          <p:cNvSpPr>
            <a:spLocks noGrp="1"/>
          </p:cNvSpPr>
          <p:nvPr>
            <p:ph type="body" idx="1"/>
          </p:nvPr>
        </p:nvSpPr>
        <p:spPr/>
        <p:txBody>
          <a:bodyPr/>
          <a:lstStyle/>
          <a:p>
            <a:r>
              <a:rPr lang="fr-TN" dirty="0"/>
              <a:t>Adresse du site</a:t>
            </a:r>
          </a:p>
        </p:txBody>
      </p:sp>
      <p:sp>
        <p:nvSpPr>
          <p:cNvPr id="12" name="Espace réservé du contenu 11">
            <a:extLst>
              <a:ext uri="{FF2B5EF4-FFF2-40B4-BE49-F238E27FC236}">
                <a16:creationId xmlns:a16="http://schemas.microsoft.com/office/drawing/2014/main" id="{3A20EF1A-9225-71C7-593C-5A6249D31FE4}"/>
              </a:ext>
            </a:extLst>
          </p:cNvPr>
          <p:cNvSpPr>
            <a:spLocks noGrp="1"/>
          </p:cNvSpPr>
          <p:nvPr>
            <p:ph sz="half" idx="2"/>
          </p:nvPr>
        </p:nvSpPr>
        <p:spPr>
          <a:xfrm>
            <a:off x="630238" y="2505075"/>
            <a:ext cx="3868737" cy="501651"/>
          </a:xfrm>
        </p:spPr>
        <p:txBody>
          <a:bodyPr>
            <a:normAutofit/>
          </a:bodyPr>
          <a:lstStyle/>
          <a:p>
            <a:pPr marL="0" indent="0">
              <a:buNone/>
            </a:pPr>
            <a:r>
              <a:rPr lang="fr-FR" dirty="0">
                <a:hlinkClick r:id="rId2"/>
              </a:rPr>
              <a:t>https://www.menti.com/</a:t>
            </a:r>
            <a:r>
              <a:rPr lang="fr-FR" dirty="0"/>
              <a:t> </a:t>
            </a:r>
            <a:endParaRPr lang="fr-TN" dirty="0"/>
          </a:p>
        </p:txBody>
      </p:sp>
      <p:sp>
        <p:nvSpPr>
          <p:cNvPr id="13" name="Espace réservé du texte 12">
            <a:extLst>
              <a:ext uri="{FF2B5EF4-FFF2-40B4-BE49-F238E27FC236}">
                <a16:creationId xmlns:a16="http://schemas.microsoft.com/office/drawing/2014/main" id="{98995F9D-4BE9-9ED0-AE0B-1BF2DCDA83C7}"/>
              </a:ext>
            </a:extLst>
          </p:cNvPr>
          <p:cNvSpPr>
            <a:spLocks noGrp="1"/>
          </p:cNvSpPr>
          <p:nvPr>
            <p:ph type="body" sz="quarter" idx="3"/>
          </p:nvPr>
        </p:nvSpPr>
        <p:spPr/>
        <p:txBody>
          <a:bodyPr/>
          <a:lstStyle/>
          <a:p>
            <a:r>
              <a:rPr lang="fr-FR" dirty="0"/>
              <a:t>Il faut entrer le code suivant</a:t>
            </a:r>
            <a:endParaRPr lang="fr-TN" dirty="0"/>
          </a:p>
        </p:txBody>
      </p:sp>
      <p:sp>
        <p:nvSpPr>
          <p:cNvPr id="14" name="Espace réservé du contenu 13">
            <a:extLst>
              <a:ext uri="{FF2B5EF4-FFF2-40B4-BE49-F238E27FC236}">
                <a16:creationId xmlns:a16="http://schemas.microsoft.com/office/drawing/2014/main" id="{BAB73033-D09C-6E11-B796-6C0EDBAF4EE5}"/>
              </a:ext>
            </a:extLst>
          </p:cNvPr>
          <p:cNvSpPr>
            <a:spLocks noGrp="1"/>
          </p:cNvSpPr>
          <p:nvPr>
            <p:ph sz="quarter" idx="4"/>
          </p:nvPr>
        </p:nvSpPr>
        <p:spPr>
          <a:xfrm>
            <a:off x="4629150" y="2505075"/>
            <a:ext cx="3887788" cy="501651"/>
          </a:xfrm>
        </p:spPr>
        <p:txBody>
          <a:bodyPr>
            <a:normAutofit/>
          </a:bodyPr>
          <a:lstStyle/>
          <a:p>
            <a:pPr marL="0" indent="0" algn="ctr">
              <a:buNone/>
            </a:pPr>
            <a:endParaRPr lang="fr-TN" dirty="0">
              <a:solidFill>
                <a:srgbClr val="FF0000"/>
              </a:solidFill>
            </a:endParaRPr>
          </a:p>
        </p:txBody>
      </p:sp>
      <p:sp>
        <p:nvSpPr>
          <p:cNvPr id="7" name="Espace réservé du pied de page 6">
            <a:extLst>
              <a:ext uri="{FF2B5EF4-FFF2-40B4-BE49-F238E27FC236}">
                <a16:creationId xmlns:a16="http://schemas.microsoft.com/office/drawing/2014/main" id="{189A1256-40C3-C754-2A98-B077CE039E9B}"/>
              </a:ext>
            </a:extLst>
          </p:cNvPr>
          <p:cNvSpPr>
            <a:spLocks noGrp="1"/>
          </p:cNvSpPr>
          <p:nvPr>
            <p:ph type="ftr" sz="quarter" idx="11"/>
          </p:nvPr>
        </p:nvSpPr>
        <p:spPr/>
        <p:txBody>
          <a:bodyPr/>
          <a:lstStyle/>
          <a:p>
            <a:r>
              <a:rPr lang="en-US"/>
              <a:t>xx</a:t>
            </a:r>
          </a:p>
        </p:txBody>
      </p:sp>
      <p:pic>
        <p:nvPicPr>
          <p:cNvPr id="20" name="Image 19">
            <a:extLst>
              <a:ext uri="{FF2B5EF4-FFF2-40B4-BE49-F238E27FC236}">
                <a16:creationId xmlns:a16="http://schemas.microsoft.com/office/drawing/2014/main" id="{6188EB8D-D881-45E8-6A47-13A7E5151BB2}"/>
              </a:ext>
            </a:extLst>
          </p:cNvPr>
          <p:cNvPicPr>
            <a:picLocks noChangeAspect="1"/>
          </p:cNvPicPr>
          <p:nvPr/>
        </p:nvPicPr>
        <p:blipFill rotWithShape="1">
          <a:blip r:embed="rId3">
            <a:extLst>
              <a:ext uri="{28A0092B-C50C-407E-A947-70E740481C1C}">
                <a14:useLocalDpi xmlns:a14="http://schemas.microsoft.com/office/drawing/2010/main" val="0"/>
              </a:ext>
            </a:extLst>
          </a:blip>
          <a:srcRect l="32408" t="26785" r="34788" b="23606"/>
          <a:stretch/>
        </p:blipFill>
        <p:spPr>
          <a:xfrm>
            <a:off x="2555776" y="3006726"/>
            <a:ext cx="4392488" cy="3736410"/>
          </a:xfrm>
          <a:prstGeom prst="rect">
            <a:avLst/>
          </a:prstGeom>
        </p:spPr>
      </p:pic>
    </p:spTree>
    <p:extLst>
      <p:ext uri="{BB962C8B-B14F-4D97-AF65-F5344CB8AC3E}">
        <p14:creationId xmlns:p14="http://schemas.microsoft.com/office/powerpoint/2010/main" val="363404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AA080FFD-B5A1-9C2A-B569-6C9E9A7B08DC}"/>
              </a:ext>
            </a:extLst>
          </p:cNvPr>
          <p:cNvSpPr>
            <a:spLocks noGrp="1" noChangeArrowheads="1"/>
          </p:cNvSpPr>
          <p:nvPr>
            <p:ph type="title"/>
          </p:nvPr>
        </p:nvSpPr>
        <p:spPr>
          <a:xfrm>
            <a:off x="628650" y="365125"/>
            <a:ext cx="6480000" cy="1325563"/>
          </a:xfrm>
        </p:spPr>
        <p:txBody>
          <a:bodyPr/>
          <a:lstStyle/>
          <a:p>
            <a:r>
              <a:rPr lang="fr-FR" altLang="fr-TN"/>
              <a:t>Evaluations</a:t>
            </a:r>
          </a:p>
        </p:txBody>
      </p:sp>
      <p:sp>
        <p:nvSpPr>
          <p:cNvPr id="32770" name="Espace réservé du contenu 2">
            <a:extLst>
              <a:ext uri="{FF2B5EF4-FFF2-40B4-BE49-F238E27FC236}">
                <a16:creationId xmlns:a16="http://schemas.microsoft.com/office/drawing/2014/main" id="{4796024B-AD1B-B6EC-23F0-04A774CC3115}"/>
              </a:ext>
            </a:extLst>
          </p:cNvPr>
          <p:cNvSpPr>
            <a:spLocks noGrp="1" noChangeArrowheads="1"/>
          </p:cNvSpPr>
          <p:nvPr>
            <p:ph idx="1"/>
          </p:nvPr>
        </p:nvSpPr>
        <p:spPr>
          <a:xfrm>
            <a:off x="628650" y="1825625"/>
            <a:ext cx="7886700" cy="4351338"/>
          </a:xfrm>
        </p:spPr>
        <p:txBody>
          <a:bodyPr/>
          <a:lstStyle/>
          <a:p>
            <a:r>
              <a:rPr lang="fr-FR" altLang="fr-TN" dirty="0"/>
              <a:t>Evaluation des connaissances</a:t>
            </a:r>
          </a:p>
          <a:p>
            <a:pPr lvl="1"/>
            <a:r>
              <a:rPr lang="fr-FR" altLang="fr-TN" dirty="0"/>
              <a:t>Avant l’atelier </a:t>
            </a:r>
            <a:r>
              <a:rPr lang="fr-FR" sz="3600" dirty="0">
                <a:solidFill>
                  <a:srgbClr val="FF0000"/>
                </a:solidFill>
                <a:effectLst/>
                <a:latin typeface="Helvetica Neue" panose="02000503000000020004" pitchFamily="2" charset="0"/>
                <a:hlinkClick r:id="rId2">
                  <a:extLst>
                    <a:ext uri="{A12FA001-AC4F-418D-AE19-62706E023703}">
                      <ahyp:hlinkClr xmlns:ahyp="http://schemas.microsoft.com/office/drawing/2018/hyperlinkcolor" val="tx"/>
                    </a:ext>
                  </a:extLst>
                </a:hlinkClick>
              </a:rPr>
              <a:t>https://forms.gle/nEByHdUjtCY9CfFN6</a:t>
            </a:r>
            <a:endParaRPr lang="fr-FR" dirty="0">
              <a:solidFill>
                <a:srgbClr val="FF0000"/>
              </a:solidFill>
              <a:effectLst/>
              <a:latin typeface="Helvetica Neue" panose="02000503000000020004" pitchFamily="2" charset="0"/>
            </a:endParaRPr>
          </a:p>
          <a:p>
            <a:pPr lvl="1"/>
            <a:endParaRPr lang="fr-FR" altLang="fr-TN" dirty="0"/>
          </a:p>
          <a:p>
            <a:pPr lvl="1"/>
            <a:r>
              <a:rPr lang="fr-FR" altLang="fr-TN" dirty="0"/>
              <a:t>À la fin de l’atelier</a:t>
            </a:r>
          </a:p>
          <a:p>
            <a:pPr marL="457200" lvl="1" indent="0">
              <a:buNone/>
            </a:pPr>
            <a:r>
              <a:rPr lang="fr-FR" altLang="fr-TN" dirty="0">
                <a:solidFill>
                  <a:srgbClr val="FF0000"/>
                </a:solidFill>
              </a:rPr>
              <a:t>Sur le VLE BANSHDKDKDLLNCN …….</a:t>
            </a:r>
          </a:p>
          <a:p>
            <a:pPr lvl="1"/>
            <a:endParaRPr lang="fr-FR" altLang="fr-TN" dirty="0"/>
          </a:p>
          <a:p>
            <a:r>
              <a:rPr lang="fr-FR" altLang="fr-TN" dirty="0"/>
              <a:t>Evaluation de l’Atelier:</a:t>
            </a:r>
          </a:p>
          <a:p>
            <a:pPr lvl="1"/>
            <a:r>
              <a:rPr lang="fr-FR" altLang="fr-TN" dirty="0">
                <a:solidFill>
                  <a:srgbClr val="FF0000"/>
                </a:solidFill>
              </a:rPr>
              <a:t>Sur le VLE</a:t>
            </a:r>
          </a:p>
        </p:txBody>
      </p:sp>
    </p:spTree>
    <p:extLst>
      <p:ext uri="{BB962C8B-B14F-4D97-AF65-F5344CB8AC3E}">
        <p14:creationId xmlns:p14="http://schemas.microsoft.com/office/powerpoint/2010/main" val="36099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B7FB26D9-8AF9-26CC-DC39-01F03026E5AA}"/>
              </a:ext>
            </a:extLst>
          </p:cNvPr>
          <p:cNvSpPr>
            <a:spLocks noGrp="1" noChangeArrowheads="1"/>
          </p:cNvSpPr>
          <p:nvPr>
            <p:ph type="title"/>
          </p:nvPr>
        </p:nvSpPr>
        <p:spPr>
          <a:xfrm>
            <a:off x="628650" y="365125"/>
            <a:ext cx="6480000" cy="1325563"/>
          </a:xfrm>
        </p:spPr>
        <p:txBody>
          <a:bodyPr>
            <a:normAutofit/>
          </a:bodyPr>
          <a:lstStyle/>
          <a:p>
            <a:r>
              <a:rPr lang="fr-FR" altLang="fr-TN"/>
              <a:t>Présentations et Attentes</a:t>
            </a:r>
            <a:r>
              <a:rPr lang="en-US" altLang="fr-TN"/>
              <a:t> des Participants</a:t>
            </a:r>
            <a:endParaRPr lang="fr-FR" altLang="fr-TN"/>
          </a:p>
        </p:txBody>
      </p:sp>
      <p:sp>
        <p:nvSpPr>
          <p:cNvPr id="33794" name="Espace réservé du contenu 2">
            <a:extLst>
              <a:ext uri="{FF2B5EF4-FFF2-40B4-BE49-F238E27FC236}">
                <a16:creationId xmlns:a16="http://schemas.microsoft.com/office/drawing/2014/main" id="{0F4F749D-FF4E-979F-6733-5D945181B0B9}"/>
              </a:ext>
            </a:extLst>
          </p:cNvPr>
          <p:cNvSpPr>
            <a:spLocks noGrp="1" noChangeArrowheads="1"/>
          </p:cNvSpPr>
          <p:nvPr>
            <p:ph idx="1"/>
          </p:nvPr>
        </p:nvSpPr>
        <p:spPr>
          <a:xfrm>
            <a:off x="628650" y="1825625"/>
            <a:ext cx="7886700" cy="4351338"/>
          </a:xfrm>
        </p:spPr>
        <p:txBody>
          <a:bodyPr/>
          <a:lstStyle/>
          <a:p>
            <a:r>
              <a:rPr lang="fr-FR" altLang="fr-TN" dirty="0"/>
              <a:t>Allez à </a:t>
            </a:r>
            <a:r>
              <a:rPr lang="fr-FR" altLang="fr-TN" sz="4800" dirty="0">
                <a:hlinkClick r:id="rId3"/>
              </a:rPr>
              <a:t>https://www.menti.com</a:t>
            </a:r>
            <a:r>
              <a:rPr lang="fr-FR" altLang="fr-TN" sz="4800" dirty="0"/>
              <a:t> </a:t>
            </a:r>
          </a:p>
          <a:p>
            <a:endParaRPr lang="fr-FR" altLang="fr-TN" dirty="0"/>
          </a:p>
          <a:p>
            <a:endParaRPr lang="fr-FR" altLang="fr-TN" dirty="0"/>
          </a:p>
          <a:p>
            <a:r>
              <a:rPr lang="fr-FR" altLang="fr-TN" dirty="0"/>
              <a:t>Mettez le code: </a:t>
            </a:r>
            <a:r>
              <a:rPr lang="fr-TN" sz="4400" b="1" i="0" u="none" strike="noStrike" dirty="0">
                <a:solidFill>
                  <a:srgbClr val="FF0000"/>
                </a:solidFill>
                <a:effectLst/>
                <a:latin typeface="MentiText"/>
              </a:rPr>
              <a:t>5277 2017</a:t>
            </a:r>
            <a:r>
              <a:rPr lang="fr-TN" sz="4400" b="0" i="0" u="none" strike="noStrike" dirty="0">
                <a:solidFill>
                  <a:srgbClr val="FF0000"/>
                </a:solidFill>
                <a:effectLst/>
                <a:latin typeface="MentiText"/>
              </a:rPr>
              <a:t> </a:t>
            </a:r>
            <a:endParaRPr lang="fr-FR" altLang="fr-TN" sz="1400" dirty="0">
              <a:solidFill>
                <a:srgbClr val="FF0000"/>
              </a:solidFill>
            </a:endParaRPr>
          </a:p>
          <a:p>
            <a:endParaRPr lang="fr-FR" altLang="fr-TN" dirty="0"/>
          </a:p>
        </p:txBody>
      </p:sp>
    </p:spTree>
    <p:extLst>
      <p:ext uri="{BB962C8B-B14F-4D97-AF65-F5344CB8AC3E}">
        <p14:creationId xmlns:p14="http://schemas.microsoft.com/office/powerpoint/2010/main" val="196206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6D6F113-6C9C-2EEF-4CF1-52E7255A29E8}"/>
              </a:ext>
            </a:extLst>
          </p:cNvPr>
          <p:cNvSpPr>
            <a:spLocks noGrp="1" noChangeArrowheads="1"/>
          </p:cNvSpPr>
          <p:nvPr>
            <p:ph type="title"/>
          </p:nvPr>
        </p:nvSpPr>
        <p:spPr>
          <a:xfrm>
            <a:off x="628650" y="365125"/>
            <a:ext cx="6480000" cy="1325563"/>
          </a:xfrm>
        </p:spPr>
        <p:txBody>
          <a:bodyPr/>
          <a:lstStyle/>
          <a:p>
            <a:r>
              <a:rPr lang="fr-FR" altLang="fr-TN"/>
              <a:t>Qui sommes-nous?</a:t>
            </a:r>
          </a:p>
        </p:txBody>
      </p:sp>
      <p:sp>
        <p:nvSpPr>
          <p:cNvPr id="28674" name="Content Placeholder 2">
            <a:extLst>
              <a:ext uri="{FF2B5EF4-FFF2-40B4-BE49-F238E27FC236}">
                <a16:creationId xmlns:a16="http://schemas.microsoft.com/office/drawing/2014/main" id="{01389643-DAE8-0E67-8EDE-90846EF01A1E}"/>
              </a:ext>
            </a:extLst>
          </p:cNvPr>
          <p:cNvSpPr>
            <a:spLocks noGrp="1" noChangeArrowheads="1"/>
          </p:cNvSpPr>
          <p:nvPr>
            <p:ph idx="1"/>
          </p:nvPr>
        </p:nvSpPr>
        <p:spPr>
          <a:xfrm>
            <a:off x="628650" y="1825625"/>
            <a:ext cx="7886700" cy="4351338"/>
          </a:xfrm>
        </p:spPr>
        <p:txBody>
          <a:bodyPr>
            <a:normAutofit lnSpcReduction="10000"/>
          </a:bodyPr>
          <a:lstStyle/>
          <a:p>
            <a:r>
              <a:rPr lang="fr-FR" altLang="fr-TN" dirty="0"/>
              <a:t>Equipe du CEPRB au PNUE Nairobi:</a:t>
            </a:r>
          </a:p>
          <a:p>
            <a:pPr lvl="1"/>
            <a:r>
              <a:rPr lang="fr-FR" altLang="fr-TN" dirty="0"/>
              <a:t>Emmanuel </a:t>
            </a:r>
            <a:r>
              <a:rPr lang="fr-FR" altLang="fr-TN" dirty="0" err="1"/>
              <a:t>Adonsou</a:t>
            </a:r>
            <a:r>
              <a:rPr lang="fr-FR" altLang="fr-TN" dirty="0"/>
              <a:t>, </a:t>
            </a:r>
            <a:r>
              <a:rPr lang="fr-FR" dirty="0"/>
              <a:t>Programme </a:t>
            </a:r>
            <a:r>
              <a:rPr lang="fr-FR" dirty="0" err="1"/>
              <a:t>Officer</a:t>
            </a:r>
            <a:r>
              <a:rPr lang="fr-FR" altLang="fr-TN" dirty="0"/>
              <a:t> </a:t>
            </a:r>
            <a:r>
              <a:rPr lang="fr-FR" altLang="fr-TN" dirty="0">
                <a:hlinkClick r:id="rId3"/>
              </a:rPr>
              <a:t>emmanuel.adonsou@un.org</a:t>
            </a:r>
            <a:r>
              <a:rPr lang="fr-FR" altLang="fr-TN" dirty="0"/>
              <a:t> </a:t>
            </a:r>
          </a:p>
          <a:p>
            <a:pPr lvl="1"/>
            <a:r>
              <a:rPr lang="fr-FR" altLang="fr-TN" dirty="0" err="1"/>
              <a:t>Shaban</a:t>
            </a:r>
            <a:r>
              <a:rPr lang="fr-FR" altLang="fr-TN" dirty="0"/>
              <a:t> </a:t>
            </a:r>
            <a:r>
              <a:rPr lang="fr-FR" altLang="fr-TN" dirty="0" err="1"/>
              <a:t>Magili</a:t>
            </a:r>
            <a:r>
              <a:rPr lang="fr-FR" altLang="fr-TN" dirty="0"/>
              <a:t>, </a:t>
            </a:r>
            <a:r>
              <a:rPr lang="fr-FR" altLang="fr-TN" dirty="0">
                <a:hlinkClick r:id="rId4"/>
              </a:rPr>
              <a:t>shaban.magili@un.org</a:t>
            </a:r>
            <a:r>
              <a:rPr lang="fr-FR" altLang="fr-TN" dirty="0"/>
              <a:t>  </a:t>
            </a:r>
          </a:p>
          <a:p>
            <a:pPr lvl="1"/>
            <a:r>
              <a:rPr lang="fr-FR" altLang="fr-TN" dirty="0"/>
              <a:t>Florence </a:t>
            </a:r>
            <a:r>
              <a:rPr lang="fr-FR" altLang="fr-TN" dirty="0" err="1"/>
              <a:t>Bagui</a:t>
            </a:r>
            <a:r>
              <a:rPr lang="fr-FR" altLang="fr-TN" dirty="0"/>
              <a:t>, </a:t>
            </a:r>
            <a:r>
              <a:rPr lang="fr-FR" altLang="fr-TN" dirty="0">
                <a:hlinkClick r:id="rId5"/>
              </a:rPr>
              <a:t>florence.bagui@un.org</a:t>
            </a:r>
            <a:r>
              <a:rPr lang="fr-FR" altLang="fr-TN" dirty="0"/>
              <a:t> </a:t>
            </a:r>
          </a:p>
          <a:p>
            <a:r>
              <a:rPr lang="fr-FR" altLang="fr-TN" dirty="0"/>
              <a:t>Conseillers Régionaux:</a:t>
            </a:r>
          </a:p>
          <a:p>
            <a:pPr lvl="1"/>
            <a:r>
              <a:rPr lang="fr-FR" altLang="fr-TN" dirty="0"/>
              <a:t>Chantal </a:t>
            </a:r>
            <a:r>
              <a:rPr lang="fr-FR" altLang="fr-TN" dirty="0" err="1"/>
              <a:t>Andrianarivo</a:t>
            </a:r>
            <a:r>
              <a:rPr lang="fr-FR" altLang="fr-TN" dirty="0"/>
              <a:t> (Madagascar)</a:t>
            </a:r>
          </a:p>
          <a:p>
            <a:pPr lvl="1"/>
            <a:r>
              <a:rPr lang="fr-FR" altLang="fr-TN" dirty="0"/>
              <a:t>Charles Aubin Kouassi, Lamine Sano, Patrick Kouassi (Côte d’Ivoire)</a:t>
            </a:r>
          </a:p>
          <a:p>
            <a:pPr lvl="1"/>
            <a:r>
              <a:rPr lang="fr-FR" altLang="fr-TN" dirty="0"/>
              <a:t>Mohamed Elyes KCHOUK (Tunisie), </a:t>
            </a:r>
            <a:r>
              <a:rPr lang="fr-FR" altLang="fr-TN" dirty="0">
                <a:hlinkClick r:id="rId6"/>
              </a:rPr>
              <a:t>Mohamed.kchouk1@un.org</a:t>
            </a:r>
            <a:r>
              <a:rPr lang="fr-FR" altLang="fr-TN" dirty="0"/>
              <a:t>, Tél. Portable: +216 98 34 03 31</a:t>
            </a:r>
          </a:p>
        </p:txBody>
      </p:sp>
    </p:spTree>
    <p:extLst>
      <p:ext uri="{BB962C8B-B14F-4D97-AF65-F5344CB8AC3E}">
        <p14:creationId xmlns:p14="http://schemas.microsoft.com/office/powerpoint/2010/main" val="270474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36F8BAAB-20CA-44C4-37AF-A74C5CA0FCFB}"/>
              </a:ext>
            </a:extLst>
          </p:cNvPr>
          <p:cNvSpPr>
            <a:spLocks noGrp="1" noChangeArrowheads="1"/>
          </p:cNvSpPr>
          <p:nvPr>
            <p:ph type="title"/>
          </p:nvPr>
        </p:nvSpPr>
        <p:spPr>
          <a:xfrm>
            <a:off x="628650" y="365125"/>
            <a:ext cx="6480000" cy="1325563"/>
          </a:xfrm>
        </p:spPr>
        <p:txBody>
          <a:bodyPr/>
          <a:lstStyle/>
          <a:p>
            <a:r>
              <a:rPr lang="fr-FR" altLang="fr-TN"/>
              <a:t>Informations pratiques</a:t>
            </a:r>
          </a:p>
        </p:txBody>
      </p:sp>
      <p:sp>
        <p:nvSpPr>
          <p:cNvPr id="35842" name="Content Placeholder 2">
            <a:extLst>
              <a:ext uri="{FF2B5EF4-FFF2-40B4-BE49-F238E27FC236}">
                <a16:creationId xmlns:a16="http://schemas.microsoft.com/office/drawing/2014/main" id="{B036AE58-C1E2-33F0-03DB-F60C7D8CF6AF}"/>
              </a:ext>
            </a:extLst>
          </p:cNvPr>
          <p:cNvSpPr>
            <a:spLocks noGrp="1" noChangeArrowheads="1"/>
          </p:cNvSpPr>
          <p:nvPr>
            <p:ph idx="1"/>
          </p:nvPr>
        </p:nvSpPr>
        <p:spPr>
          <a:xfrm>
            <a:off x="628650" y="1825625"/>
            <a:ext cx="7886700" cy="4351338"/>
          </a:xfrm>
        </p:spPr>
        <p:txBody>
          <a:bodyPr/>
          <a:lstStyle/>
          <a:p>
            <a:r>
              <a:rPr lang="fr-FR" altLang="fr-TN" dirty="0"/>
              <a:t>Pause-café</a:t>
            </a:r>
          </a:p>
          <a:p>
            <a:r>
              <a:rPr lang="fr-FR" altLang="fr-TN" dirty="0"/>
              <a:t>Pause-déjeuner</a:t>
            </a:r>
          </a:p>
        </p:txBody>
      </p:sp>
      <p:pic>
        <p:nvPicPr>
          <p:cNvPr id="35843" name="Image 4" descr="geant_pictogram_restaurant.svg.hi.png">
            <a:extLst>
              <a:ext uri="{FF2B5EF4-FFF2-40B4-BE49-F238E27FC236}">
                <a16:creationId xmlns:a16="http://schemas.microsoft.com/office/drawing/2014/main" id="{943ECE1C-D05D-D668-9068-B79FBD200259}"/>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4019550" y="2889250"/>
            <a:ext cx="1104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88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dirty="0"/>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336629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F0B0E53-07B8-F022-58C6-342F4EB8872A}"/>
              </a:ext>
            </a:extLst>
          </p:cNvPr>
          <p:cNvSpPr>
            <a:spLocks noGrp="1" noChangeArrowheads="1"/>
          </p:cNvSpPr>
          <p:nvPr>
            <p:ph type="title"/>
          </p:nvPr>
        </p:nvSpPr>
        <p:spPr>
          <a:xfrm>
            <a:off x="628650" y="365125"/>
            <a:ext cx="6480000" cy="1325563"/>
          </a:xfrm>
        </p:spPr>
        <p:txBody>
          <a:bodyPr/>
          <a:lstStyle/>
          <a:p>
            <a:r>
              <a:rPr lang="fr-FR" altLang="fr-TN" dirty="0"/>
              <a:t>Sommaire</a:t>
            </a:r>
          </a:p>
        </p:txBody>
      </p:sp>
      <p:sp>
        <p:nvSpPr>
          <p:cNvPr id="20482" name="Rectangle 3">
            <a:extLst>
              <a:ext uri="{FF2B5EF4-FFF2-40B4-BE49-F238E27FC236}">
                <a16:creationId xmlns:a16="http://schemas.microsoft.com/office/drawing/2014/main" id="{F3EB151B-63A5-55C7-93FB-E1B1E3C0CA8F}"/>
              </a:ext>
            </a:extLst>
          </p:cNvPr>
          <p:cNvSpPr>
            <a:spLocks noGrp="1" noChangeArrowheads="1"/>
          </p:cNvSpPr>
          <p:nvPr>
            <p:ph idx="1"/>
          </p:nvPr>
        </p:nvSpPr>
        <p:spPr>
          <a:xfrm>
            <a:off x="628650" y="1825625"/>
            <a:ext cx="7886700" cy="4351338"/>
          </a:xfrm>
        </p:spPr>
        <p:txBody>
          <a:bodyPr/>
          <a:lstStyle/>
          <a:p>
            <a:r>
              <a:rPr lang="fr-FR" altLang="fr-TN" dirty="0">
                <a:hlinkClick r:id="" action="ppaction://hlinkshowjump?jump=nextslide"/>
              </a:rPr>
              <a:t>Objectifs de l’Atelier</a:t>
            </a:r>
            <a:endParaRPr lang="fr-FR" altLang="fr-TN" dirty="0"/>
          </a:p>
          <a:p>
            <a:pPr lvl="1"/>
            <a:r>
              <a:rPr lang="fr-FR" altLang="fr-TN" dirty="0"/>
              <a:t>Objectifs immédiats</a:t>
            </a:r>
          </a:p>
          <a:p>
            <a:pPr lvl="1"/>
            <a:r>
              <a:rPr lang="fr-FR" altLang="fr-TN" dirty="0"/>
              <a:t>Objectifs connexes</a:t>
            </a:r>
          </a:p>
          <a:p>
            <a:r>
              <a:rPr lang="fr-FR" altLang="fr-TN" dirty="0">
                <a:hlinkClick r:id="rId3" action="ppaction://hlinksldjump"/>
              </a:rPr>
              <a:t>Programme de travail </a:t>
            </a:r>
            <a:r>
              <a:rPr lang="fr-FR" altLang="fr-TN" dirty="0"/>
              <a:t>&amp; </a:t>
            </a:r>
            <a:r>
              <a:rPr lang="fr-FR" altLang="fr-TN" dirty="0">
                <a:hlinkClick r:id="rId4" action="ppaction://hlinksldjump"/>
              </a:rPr>
              <a:t>méthodologie</a:t>
            </a:r>
            <a:endParaRPr lang="fr-FR" altLang="fr-TN" dirty="0"/>
          </a:p>
          <a:p>
            <a:r>
              <a:rPr lang="fr-FR" altLang="fr-TN" dirty="0">
                <a:hlinkClick r:id="rId5" action="ppaction://hlinksldjump"/>
              </a:rPr>
              <a:t>Qui sommes-nous?</a:t>
            </a:r>
            <a:endParaRPr lang="fr-FR" altLang="fr-TN" dirty="0"/>
          </a:p>
          <a:p>
            <a:r>
              <a:rPr lang="fr-FR" altLang="fr-TN" dirty="0">
                <a:hlinkClick r:id="rId6" action="ppaction://hlinksldjump"/>
              </a:rPr>
              <a:t>Attentes des Participants</a:t>
            </a:r>
            <a:endParaRPr lang="fr-FR" altLang="fr-TN" dirty="0"/>
          </a:p>
          <a:p>
            <a:r>
              <a:rPr lang="fr-FR" altLang="fr-TN" dirty="0">
                <a:hlinkClick r:id="rId7" action="ppaction://hlinksldjump"/>
              </a:rPr>
              <a:t>Informations pratiques</a:t>
            </a:r>
            <a:endParaRPr lang="fr-FR" altLang="fr-TN" dirty="0"/>
          </a:p>
        </p:txBody>
      </p:sp>
    </p:spTree>
    <p:extLst>
      <p:ext uri="{BB962C8B-B14F-4D97-AF65-F5344CB8AC3E}">
        <p14:creationId xmlns:p14="http://schemas.microsoft.com/office/powerpoint/2010/main" val="39141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7C2C6ACE-9814-541C-9479-A6841EC70C91}"/>
              </a:ext>
            </a:extLst>
          </p:cNvPr>
          <p:cNvSpPr>
            <a:spLocks noGrp="1" noChangeArrowheads="1"/>
          </p:cNvSpPr>
          <p:nvPr>
            <p:ph type="title"/>
          </p:nvPr>
        </p:nvSpPr>
        <p:spPr>
          <a:xfrm>
            <a:off x="628650" y="365125"/>
            <a:ext cx="6480000" cy="1325563"/>
          </a:xfrm>
        </p:spPr>
        <p:txBody>
          <a:bodyPr/>
          <a:lstStyle/>
          <a:p>
            <a:r>
              <a:rPr lang="fr-FR" altLang="fr-TN"/>
              <a:t>Objectifs de l’Atelier</a:t>
            </a:r>
          </a:p>
        </p:txBody>
      </p:sp>
      <p:sp>
        <p:nvSpPr>
          <p:cNvPr id="17411" name="Content Placeholder 2">
            <a:extLst>
              <a:ext uri="{FF2B5EF4-FFF2-40B4-BE49-F238E27FC236}">
                <a16:creationId xmlns:a16="http://schemas.microsoft.com/office/drawing/2014/main" id="{AE931A9B-4C33-91F1-708F-684FBD273E51}"/>
              </a:ext>
            </a:extLst>
          </p:cNvPr>
          <p:cNvSpPr>
            <a:spLocks noGrp="1"/>
          </p:cNvSpPr>
          <p:nvPr>
            <p:ph idx="1"/>
          </p:nvPr>
        </p:nvSpPr>
        <p:spPr>
          <a:xfrm>
            <a:off x="628650" y="1825625"/>
            <a:ext cx="7886700" cy="4351338"/>
          </a:xfrm>
        </p:spPr>
        <p:txBody>
          <a:bodyPr/>
          <a:lstStyle/>
          <a:p>
            <a:r>
              <a:rPr lang="fr-FR" dirty="0"/>
              <a:t>Objectif général</a:t>
            </a:r>
          </a:p>
          <a:p>
            <a:pPr lvl="1"/>
            <a:r>
              <a:rPr lang="fr-FR" dirty="0"/>
              <a:t>Présenter aux participants une explication claire sur  </a:t>
            </a:r>
          </a:p>
          <a:p>
            <a:pPr lvl="2"/>
            <a:r>
              <a:rPr lang="fr-FR" dirty="0"/>
              <a:t>le Format des dossiers du CEPRB (BCH)</a:t>
            </a:r>
          </a:p>
          <a:p>
            <a:pPr lvl="2"/>
            <a:r>
              <a:rPr lang="fr-FR" dirty="0"/>
              <a:t>La recherche d’informations sur le CEPRB</a:t>
            </a:r>
          </a:p>
          <a:p>
            <a:pPr lvl="2"/>
            <a:r>
              <a:rPr lang="fr-FR" dirty="0"/>
              <a:t>Les procédures de soumission et de publication des décisions relatives à la Biosécurité</a:t>
            </a:r>
          </a:p>
          <a:p>
            <a:pPr marL="457200" lvl="1" indent="0">
              <a:buNone/>
            </a:pPr>
            <a:endParaRPr lang="fr-FR" dirty="0"/>
          </a:p>
          <a:p>
            <a:pPr lvl="1"/>
            <a:r>
              <a:rPr lang="fr-FR" dirty="0"/>
              <a:t>Définir ensemble les meilleurs moyens de participer au Centre d’Echanges sur la Prévention des Risques Biotechnologiques (=CEPRB=BCH)</a:t>
            </a:r>
          </a:p>
        </p:txBody>
      </p:sp>
    </p:spTree>
    <p:extLst>
      <p:ext uri="{BB962C8B-B14F-4D97-AF65-F5344CB8AC3E}">
        <p14:creationId xmlns:p14="http://schemas.microsoft.com/office/powerpoint/2010/main" val="263379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a:extLst>
              <a:ext uri="{FF2B5EF4-FFF2-40B4-BE49-F238E27FC236}">
                <a16:creationId xmlns:a16="http://schemas.microsoft.com/office/drawing/2014/main" id="{C14012FE-9275-CC4B-2A85-2950EC28C576}"/>
              </a:ext>
            </a:extLst>
          </p:cNvPr>
          <p:cNvSpPr>
            <a:spLocks noGrp="1" noChangeArrowheads="1"/>
          </p:cNvSpPr>
          <p:nvPr>
            <p:ph type="title"/>
          </p:nvPr>
        </p:nvSpPr>
        <p:spPr>
          <a:xfrm>
            <a:off x="628650" y="365125"/>
            <a:ext cx="6480000" cy="1325563"/>
          </a:xfrm>
        </p:spPr>
        <p:txBody>
          <a:bodyPr>
            <a:normAutofit/>
          </a:bodyPr>
          <a:lstStyle/>
          <a:p>
            <a:r>
              <a:rPr lang="fr-FR" altLang="fr-TN"/>
              <a:t>Objectifs immédiats de cet atelier</a:t>
            </a:r>
          </a:p>
        </p:txBody>
      </p:sp>
      <p:sp>
        <p:nvSpPr>
          <p:cNvPr id="24578" name="Espace réservé du contenu 2">
            <a:extLst>
              <a:ext uri="{FF2B5EF4-FFF2-40B4-BE49-F238E27FC236}">
                <a16:creationId xmlns:a16="http://schemas.microsoft.com/office/drawing/2014/main" id="{30FDA46D-53FF-65AE-77C0-DED7DB65E49B}"/>
              </a:ext>
            </a:extLst>
          </p:cNvPr>
          <p:cNvSpPr>
            <a:spLocks noGrp="1" noChangeArrowheads="1"/>
          </p:cNvSpPr>
          <p:nvPr>
            <p:ph idx="1"/>
          </p:nvPr>
        </p:nvSpPr>
        <p:spPr>
          <a:xfrm>
            <a:off x="0" y="1825624"/>
            <a:ext cx="9144000" cy="5032375"/>
          </a:xfrm>
        </p:spPr>
        <p:txBody>
          <a:bodyPr>
            <a:normAutofit fontScale="92500" lnSpcReduction="10000"/>
          </a:bodyPr>
          <a:lstStyle/>
          <a:p>
            <a:r>
              <a:rPr lang="fr-FR" altLang="fr-TN" dirty="0"/>
              <a:t>Améliorer les connaissances du CEPRB des représentants clés du gouvernement ayant des responsabilités dans la mise en œuvre du Protocole de Cartagena sur la Biosécurité (le Point Focal National BCH et les Utilisateurs Nationaux Autorisés)</a:t>
            </a:r>
          </a:p>
          <a:p>
            <a:r>
              <a:rPr lang="fr-FR" altLang="fr-TN" dirty="0"/>
              <a:t>Améliorer la soumission de l’information Nationale sur le CEPRB et l’interaction des institutions gouvernementales responsables de la mise en œuvre du Protocole (entre PFN et UNA; et entre UNA-UNA)</a:t>
            </a:r>
          </a:p>
          <a:p>
            <a:r>
              <a:rPr lang="fr-FR" altLang="fr-TN" dirty="0"/>
              <a:t>Mettre à jour et compléter éventuellement les dossiers nationaux sur le CEPRB (Contacts Nationaux – Point Focaux, et contacts, lois et Réglementations, décisions, déclarations, rapports d’évaluation des risques)</a:t>
            </a:r>
          </a:p>
          <a:p>
            <a:r>
              <a:rPr lang="fr-FR" altLang="fr-TN" dirty="0"/>
              <a:t>Présenter les nouveaux outils pour l’affichage de l’information (la fonction « partage » du CEPRB, « BIOLAND »)</a:t>
            </a:r>
          </a:p>
        </p:txBody>
      </p:sp>
    </p:spTree>
    <p:extLst>
      <p:ext uri="{BB962C8B-B14F-4D97-AF65-F5344CB8AC3E}">
        <p14:creationId xmlns:p14="http://schemas.microsoft.com/office/powerpoint/2010/main" val="57513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a:extLst>
              <a:ext uri="{FF2B5EF4-FFF2-40B4-BE49-F238E27FC236}">
                <a16:creationId xmlns:a16="http://schemas.microsoft.com/office/drawing/2014/main" id="{81A6055B-F247-9D8B-A55D-BE65B035A88A}"/>
              </a:ext>
            </a:extLst>
          </p:cNvPr>
          <p:cNvSpPr>
            <a:spLocks noGrp="1" noChangeArrowheads="1"/>
          </p:cNvSpPr>
          <p:nvPr>
            <p:ph type="title"/>
          </p:nvPr>
        </p:nvSpPr>
        <p:spPr>
          <a:xfrm>
            <a:off x="628650" y="365125"/>
            <a:ext cx="6480000" cy="1325563"/>
          </a:xfrm>
        </p:spPr>
        <p:txBody>
          <a:bodyPr/>
          <a:lstStyle/>
          <a:p>
            <a:r>
              <a:rPr lang="fr-FR" altLang="fr-TN" dirty="0"/>
              <a:t>Objectifs connexes</a:t>
            </a:r>
          </a:p>
        </p:txBody>
      </p:sp>
      <p:sp>
        <p:nvSpPr>
          <p:cNvPr id="26626" name="Espace réservé du contenu 2">
            <a:extLst>
              <a:ext uri="{FF2B5EF4-FFF2-40B4-BE49-F238E27FC236}">
                <a16:creationId xmlns:a16="http://schemas.microsoft.com/office/drawing/2014/main" id="{AC5B8D64-5794-5D00-BB2D-03276A06F8DA}"/>
              </a:ext>
            </a:extLst>
          </p:cNvPr>
          <p:cNvSpPr>
            <a:spLocks noGrp="1" noChangeArrowheads="1"/>
          </p:cNvSpPr>
          <p:nvPr>
            <p:ph idx="1"/>
          </p:nvPr>
        </p:nvSpPr>
        <p:spPr>
          <a:xfrm>
            <a:off x="0" y="1690688"/>
            <a:ext cx="9144000" cy="5167311"/>
          </a:xfrm>
        </p:spPr>
        <p:txBody>
          <a:bodyPr>
            <a:normAutofit/>
          </a:bodyPr>
          <a:lstStyle/>
          <a:p>
            <a:r>
              <a:rPr lang="fr-FR" altLang="fr-TN" dirty="0"/>
              <a:t>Coordonner les activités de Biosécurité du SCBD et du CEPRB dans le pays, et encourager le Point Focal du CEPRB à s’engager pour intégrer la création de capacités du CEPRB avec la mise en œuvre du Cadre National de Biosécurité</a:t>
            </a:r>
          </a:p>
          <a:p>
            <a:r>
              <a:rPr lang="fr-FR" altLang="fr-TN" dirty="0"/>
              <a:t>Encourager le Point Focal National à désigner (si ce n’est déjà fait) de nouveaux Utilisateurs Nationaux Autorisés</a:t>
            </a:r>
          </a:p>
          <a:p>
            <a:r>
              <a:rPr lang="fr-FR" altLang="fr-TN" dirty="0"/>
              <a:t>Engager le(s) Autorité(s) Nationale(s) Compétente(s) à développer des procédures organisationnelles pour la soumission d’information dans le CEPRB</a:t>
            </a:r>
          </a:p>
          <a:p>
            <a:r>
              <a:rPr lang="fr-FR" altLang="fr-TN" dirty="0"/>
              <a:t>Intégrer les tâches du Point Focal du CEPRB dans la description officielle de la fonction du Point Focal désigné</a:t>
            </a:r>
          </a:p>
        </p:txBody>
      </p:sp>
    </p:spTree>
    <p:extLst>
      <p:ext uri="{BB962C8B-B14F-4D97-AF65-F5344CB8AC3E}">
        <p14:creationId xmlns:p14="http://schemas.microsoft.com/office/powerpoint/2010/main" val="160031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F4A76-63F8-C235-B1CC-ACC04DA6C2A7}"/>
              </a:ext>
            </a:extLst>
          </p:cNvPr>
          <p:cNvSpPr>
            <a:spLocks noGrp="1"/>
          </p:cNvSpPr>
          <p:nvPr>
            <p:ph type="title"/>
          </p:nvPr>
        </p:nvSpPr>
        <p:spPr/>
        <p:txBody>
          <a:bodyPr/>
          <a:lstStyle/>
          <a:p>
            <a:r>
              <a:rPr lang="fr-TN" dirty="0"/>
              <a:t>Programme de travail</a:t>
            </a:r>
          </a:p>
        </p:txBody>
      </p:sp>
      <p:sp>
        <p:nvSpPr>
          <p:cNvPr id="3" name="Espace réservé du contenu 2">
            <a:extLst>
              <a:ext uri="{FF2B5EF4-FFF2-40B4-BE49-F238E27FC236}">
                <a16:creationId xmlns:a16="http://schemas.microsoft.com/office/drawing/2014/main" id="{7D514335-B46D-B452-49C0-323A3004F951}"/>
              </a:ext>
            </a:extLst>
          </p:cNvPr>
          <p:cNvSpPr>
            <a:spLocks noGrp="1"/>
          </p:cNvSpPr>
          <p:nvPr>
            <p:ph idx="1"/>
          </p:nvPr>
        </p:nvSpPr>
        <p:spPr/>
        <p:txBody>
          <a:bodyPr/>
          <a:lstStyle/>
          <a:p>
            <a:pPr marL="0" indent="0">
              <a:buNone/>
            </a:pPr>
            <a:r>
              <a:rPr lang="fr-FR" dirty="0"/>
              <a:t>1</a:t>
            </a:r>
            <a:r>
              <a:rPr lang="fr-FR" baseline="30000" dirty="0"/>
              <a:t>er</a:t>
            </a:r>
            <a:r>
              <a:rPr lang="fr-FR" dirty="0"/>
              <a:t> Jour </a:t>
            </a:r>
          </a:p>
          <a:p>
            <a:pPr marL="971550" lvl="1" indent="-514350">
              <a:buFont typeface="+mj-lt"/>
              <a:buAutoNum type="arabicPeriod"/>
            </a:pPr>
            <a:r>
              <a:rPr lang="fr-FR" dirty="0"/>
              <a:t>Généralités: Protocole de Cartagena, Centre d'Echanges pour la Prévention des Risques Biotechnologiques (CEPRB), </a:t>
            </a:r>
          </a:p>
          <a:p>
            <a:pPr marL="971550" lvl="1" indent="-514350">
              <a:buFont typeface="+mj-lt"/>
              <a:buAutoNum type="arabicPeriod"/>
            </a:pPr>
            <a:r>
              <a:rPr lang="fr-FR" dirty="0"/>
              <a:t>Recherche d'information sur le CEPRB</a:t>
            </a:r>
          </a:p>
          <a:p>
            <a:pPr marL="0" indent="0">
              <a:buNone/>
            </a:pPr>
            <a:r>
              <a:rPr lang="fr-FR" dirty="0"/>
              <a:t>2</a:t>
            </a:r>
            <a:r>
              <a:rPr lang="fr-FR" baseline="30000" dirty="0"/>
              <a:t>ème</a:t>
            </a:r>
            <a:r>
              <a:rPr lang="fr-FR" dirty="0"/>
              <a:t> Jour</a:t>
            </a:r>
          </a:p>
          <a:p>
            <a:pPr marL="971550" lvl="1" indent="-514350">
              <a:buFont typeface="+mj-lt"/>
              <a:buAutoNum type="arabicPeriod"/>
            </a:pPr>
            <a:r>
              <a:rPr lang="fr-FR" dirty="0"/>
              <a:t>Le Centre de Gestion du CEPRB </a:t>
            </a:r>
          </a:p>
          <a:p>
            <a:pPr marL="971550" lvl="1" indent="-514350">
              <a:buFont typeface="+mj-lt"/>
              <a:buAutoNum type="arabicPeriod"/>
            </a:pPr>
            <a:r>
              <a:rPr lang="fr-FR" dirty="0"/>
              <a:t>Soumission de Dossiers au CEPRB</a:t>
            </a:r>
          </a:p>
          <a:p>
            <a:pPr marL="1428750" lvl="2" indent="-514350">
              <a:buFont typeface="+mj-lt"/>
              <a:buAutoNum type="arabicPeriod"/>
            </a:pPr>
            <a:r>
              <a:rPr lang="fr-FR" dirty="0"/>
              <a:t>Les Formats Communs</a:t>
            </a:r>
          </a:p>
          <a:p>
            <a:pPr marL="1428750" lvl="2" indent="-514350">
              <a:buFont typeface="+mj-lt"/>
              <a:buAutoNum type="arabicPeriod"/>
            </a:pPr>
            <a:r>
              <a:rPr lang="fr-FR" dirty="0"/>
              <a:t>Les dossiers nationaux</a:t>
            </a:r>
          </a:p>
          <a:p>
            <a:pPr marL="1428750" lvl="2" indent="-514350">
              <a:buFont typeface="+mj-lt"/>
              <a:buAutoNum type="arabicPeriod"/>
            </a:pPr>
            <a:r>
              <a:rPr lang="fr-FR" dirty="0"/>
              <a:t>Les dossiers de référence</a:t>
            </a:r>
            <a:endParaRPr lang="fr-TN" dirty="0"/>
          </a:p>
        </p:txBody>
      </p:sp>
      <p:sp>
        <p:nvSpPr>
          <p:cNvPr id="4" name="Espace réservé du pied de page 3">
            <a:extLst>
              <a:ext uri="{FF2B5EF4-FFF2-40B4-BE49-F238E27FC236}">
                <a16:creationId xmlns:a16="http://schemas.microsoft.com/office/drawing/2014/main" id="{AC591018-A070-9597-62BF-E90559BD235D}"/>
              </a:ext>
            </a:extLst>
          </p:cNvPr>
          <p:cNvSpPr>
            <a:spLocks noGrp="1"/>
          </p:cNvSpPr>
          <p:nvPr>
            <p:ph type="ftr" sz="quarter" idx="11"/>
          </p:nvPr>
        </p:nvSpPr>
        <p:spPr/>
        <p:txBody>
          <a:bodyPr/>
          <a:lstStyle/>
          <a:p>
            <a:r>
              <a:rPr lang="en-US"/>
              <a:t>xx</a:t>
            </a:r>
          </a:p>
        </p:txBody>
      </p:sp>
    </p:spTree>
    <p:extLst>
      <p:ext uri="{BB962C8B-B14F-4D97-AF65-F5344CB8AC3E}">
        <p14:creationId xmlns:p14="http://schemas.microsoft.com/office/powerpoint/2010/main" val="13389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5F52F-F781-3A8B-F420-2F5184B1E21B}"/>
              </a:ext>
            </a:extLst>
          </p:cNvPr>
          <p:cNvSpPr>
            <a:spLocks noGrp="1"/>
          </p:cNvSpPr>
          <p:nvPr>
            <p:ph type="title"/>
          </p:nvPr>
        </p:nvSpPr>
        <p:spPr>
          <a:xfrm>
            <a:off x="25381" y="1"/>
            <a:ext cx="6480000" cy="692696"/>
          </a:xfrm>
        </p:spPr>
        <p:txBody>
          <a:bodyPr>
            <a:normAutofit fontScale="90000"/>
          </a:bodyPr>
          <a:lstStyle/>
          <a:p>
            <a:r>
              <a:rPr lang="fr-TN" dirty="0"/>
              <a:t>Méthodologies</a:t>
            </a:r>
          </a:p>
        </p:txBody>
      </p:sp>
      <p:sp>
        <p:nvSpPr>
          <p:cNvPr id="4" name="Espace réservé du pied de page 3">
            <a:extLst>
              <a:ext uri="{FF2B5EF4-FFF2-40B4-BE49-F238E27FC236}">
                <a16:creationId xmlns:a16="http://schemas.microsoft.com/office/drawing/2014/main" id="{35740D18-6FEA-EE16-9869-03898CF862E5}"/>
              </a:ext>
            </a:extLst>
          </p:cNvPr>
          <p:cNvSpPr>
            <a:spLocks noGrp="1"/>
          </p:cNvSpPr>
          <p:nvPr>
            <p:ph type="ftr" sz="quarter" idx="11"/>
          </p:nvPr>
        </p:nvSpPr>
        <p:spPr/>
        <p:txBody>
          <a:bodyPr/>
          <a:lstStyle/>
          <a:p>
            <a:r>
              <a:rPr lang="en-US"/>
              <a:t>xx</a:t>
            </a:r>
          </a:p>
        </p:txBody>
      </p:sp>
      <p:graphicFrame>
        <p:nvGraphicFramePr>
          <p:cNvPr id="5" name="Tableau 4">
            <a:extLst>
              <a:ext uri="{FF2B5EF4-FFF2-40B4-BE49-F238E27FC236}">
                <a16:creationId xmlns:a16="http://schemas.microsoft.com/office/drawing/2014/main" id="{54135D60-9DC4-6FD1-AE0D-B6599BE3B550}"/>
              </a:ext>
            </a:extLst>
          </p:cNvPr>
          <p:cNvGraphicFramePr>
            <a:graphicFrameLocks noGrp="1"/>
          </p:cNvGraphicFramePr>
          <p:nvPr>
            <p:extLst>
              <p:ext uri="{D42A27DB-BD31-4B8C-83A1-F6EECF244321}">
                <p14:modId xmlns:p14="http://schemas.microsoft.com/office/powerpoint/2010/main" val="282868566"/>
              </p:ext>
            </p:extLst>
          </p:nvPr>
        </p:nvGraphicFramePr>
        <p:xfrm>
          <a:off x="74921" y="908720"/>
          <a:ext cx="9082689" cy="7377430"/>
        </p:xfrm>
        <a:graphic>
          <a:graphicData uri="http://schemas.openxmlformats.org/drawingml/2006/table">
            <a:tbl>
              <a:tblPr firstRow="1" bandRow="1">
                <a:tableStyleId>{5C22544A-7EE6-4342-B048-85BDC9FD1C3A}</a:tableStyleId>
              </a:tblPr>
              <a:tblGrid>
                <a:gridCol w="2048807">
                  <a:extLst>
                    <a:ext uri="{9D8B030D-6E8A-4147-A177-3AD203B41FA5}">
                      <a16:colId xmlns:a16="http://schemas.microsoft.com/office/drawing/2014/main" val="3365544276"/>
                    </a:ext>
                  </a:extLst>
                </a:gridCol>
                <a:gridCol w="4176464">
                  <a:extLst>
                    <a:ext uri="{9D8B030D-6E8A-4147-A177-3AD203B41FA5}">
                      <a16:colId xmlns:a16="http://schemas.microsoft.com/office/drawing/2014/main" val="1653428197"/>
                    </a:ext>
                  </a:extLst>
                </a:gridCol>
                <a:gridCol w="2857418">
                  <a:extLst>
                    <a:ext uri="{9D8B030D-6E8A-4147-A177-3AD203B41FA5}">
                      <a16:colId xmlns:a16="http://schemas.microsoft.com/office/drawing/2014/main" val="1836548321"/>
                    </a:ext>
                  </a:extLst>
                </a:gridCol>
              </a:tblGrid>
              <a:tr h="473075">
                <a:tc>
                  <a:txBody>
                    <a:bodyPr/>
                    <a:lstStyle/>
                    <a:p>
                      <a:r>
                        <a:rPr lang="fr-TN" sz="2000" dirty="0"/>
                        <a:t>Nom de l’outil utilisé</a:t>
                      </a:r>
                    </a:p>
                  </a:txBody>
                  <a:tcPr/>
                </a:tc>
                <a:tc>
                  <a:txBody>
                    <a:bodyPr/>
                    <a:lstStyle/>
                    <a:p>
                      <a:r>
                        <a:rPr lang="fr-FR" sz="2000" dirty="0"/>
                        <a:t>À</a:t>
                      </a:r>
                      <a:r>
                        <a:rPr lang="fr-TN" sz="2000" dirty="0"/>
                        <a:t> quoi ça va servir</a:t>
                      </a:r>
                    </a:p>
                  </a:txBody>
                  <a:tcPr/>
                </a:tc>
                <a:tc>
                  <a:txBody>
                    <a:bodyPr/>
                    <a:lstStyle/>
                    <a:p>
                      <a:r>
                        <a:rPr lang="fr-TN" sz="2000" dirty="0"/>
                        <a:t>adresse</a:t>
                      </a:r>
                    </a:p>
                  </a:txBody>
                  <a:tcPr/>
                </a:tc>
                <a:extLst>
                  <a:ext uri="{0D108BD9-81ED-4DB2-BD59-A6C34878D82A}">
                    <a16:rowId xmlns:a16="http://schemas.microsoft.com/office/drawing/2014/main" val="3977152338"/>
                  </a:ext>
                </a:extLst>
              </a:tr>
              <a:tr h="473075">
                <a:tc>
                  <a:txBody>
                    <a:bodyPr/>
                    <a:lstStyle/>
                    <a:p>
                      <a:r>
                        <a:rPr lang="fr-TN" sz="2000"/>
                        <a:t>MS Teams</a:t>
                      </a:r>
                      <a:endParaRPr lang="fr-TN" sz="2000" dirty="0"/>
                    </a:p>
                  </a:txBody>
                  <a:tcPr/>
                </a:tc>
                <a:tc>
                  <a:txBody>
                    <a:bodyPr/>
                    <a:lstStyle/>
                    <a:p>
                      <a:r>
                        <a:rPr lang="fr-TN" sz="2000" dirty="0"/>
                        <a:t>Présentation, discussions à distance</a:t>
                      </a:r>
                    </a:p>
                  </a:txBody>
                  <a:tcPr/>
                </a:tc>
                <a:tc>
                  <a:txBody>
                    <a:bodyPr/>
                    <a:lstStyle/>
                    <a:p>
                      <a:r>
                        <a:rPr lang="fr-FR" sz="2000" dirty="0"/>
                        <a:t>A</a:t>
                      </a:r>
                      <a:r>
                        <a:rPr lang="fr-TN" sz="2000" dirty="0"/>
                        <a:t>pplication </a:t>
                      </a:r>
                    </a:p>
                  </a:txBody>
                  <a:tcPr/>
                </a:tc>
                <a:extLst>
                  <a:ext uri="{0D108BD9-81ED-4DB2-BD59-A6C34878D82A}">
                    <a16:rowId xmlns:a16="http://schemas.microsoft.com/office/drawing/2014/main" val="237222064"/>
                  </a:ext>
                </a:extLst>
              </a:tr>
              <a:tr h="47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TN" sz="2000" dirty="0"/>
                        <a:t>Google forms</a:t>
                      </a:r>
                    </a:p>
                  </a:txBody>
                  <a:tcPr/>
                </a:tc>
                <a:tc>
                  <a:txBody>
                    <a:bodyPr/>
                    <a:lstStyle/>
                    <a:p>
                      <a:r>
                        <a:rPr lang="fr-FR" sz="2000" dirty="0"/>
                        <a:t>I</a:t>
                      </a:r>
                      <a:r>
                        <a:rPr lang="fr-TN" sz="2000" dirty="0"/>
                        <a:t>nscriptions,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mn-lt"/>
                          <a:ea typeface="+mn-ea"/>
                          <a:cs typeface="+mn-cs"/>
                          <a:hlinkClick r:id="rId2"/>
                        </a:rPr>
                        <a:t>https://forms.gle/Vbvyr7CQYByM5S1H8</a:t>
                      </a:r>
                      <a:r>
                        <a:rPr lang="fr-FR" sz="2000" kern="1200" dirty="0">
                          <a:solidFill>
                            <a:schemeClr val="dk1"/>
                          </a:solidFill>
                          <a:effectLst/>
                          <a:latin typeface="+mn-lt"/>
                          <a:ea typeface="+mn-ea"/>
                          <a:cs typeface="+mn-cs"/>
                        </a:rPr>
                        <a:t> </a:t>
                      </a:r>
                    </a:p>
                    <a:p>
                      <a:endParaRPr lang="fr-TN" sz="2000" dirty="0"/>
                    </a:p>
                  </a:txBody>
                  <a:tcPr/>
                </a:tc>
                <a:extLst>
                  <a:ext uri="{0D108BD9-81ED-4DB2-BD59-A6C34878D82A}">
                    <a16:rowId xmlns:a16="http://schemas.microsoft.com/office/drawing/2014/main" val="67730648"/>
                  </a:ext>
                </a:extLst>
              </a:tr>
              <a:tr h="47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TN" sz="2000" dirty="0"/>
                    </a:p>
                  </a:txBody>
                  <a:tcPr/>
                </a:tc>
                <a:tc>
                  <a:txBody>
                    <a:bodyPr/>
                    <a:lstStyle/>
                    <a:p>
                      <a:r>
                        <a:rPr lang="fr-FR" sz="2000" dirty="0" err="1"/>
                        <a:t>T</a:t>
                      </a:r>
                      <a:r>
                        <a:rPr lang="fr-TN" sz="2000" dirty="0"/>
                        <a:t>est INITIAL d’Evaluation des connaissances</a:t>
                      </a:r>
                    </a:p>
                  </a:txBody>
                  <a:tcPr/>
                </a:tc>
                <a:tc>
                  <a:txBody>
                    <a:bodyPr/>
                    <a:lstStyle/>
                    <a:p>
                      <a:endParaRPr lang="fr-TN" sz="2000" dirty="0"/>
                    </a:p>
                  </a:txBody>
                  <a:tcPr/>
                </a:tc>
                <a:extLst>
                  <a:ext uri="{0D108BD9-81ED-4DB2-BD59-A6C34878D82A}">
                    <a16:rowId xmlns:a16="http://schemas.microsoft.com/office/drawing/2014/main" val="75507981"/>
                  </a:ext>
                </a:extLst>
              </a:tr>
              <a:tr h="47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err="1"/>
                        <a:t>Mentimeter.com</a:t>
                      </a:r>
                      <a:r>
                        <a:rPr lang="fr-FR" sz="2000" dirty="0"/>
                        <a:t> (présentateur)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M</a:t>
                      </a:r>
                      <a:r>
                        <a:rPr lang="fr-TN" sz="2000" dirty="0"/>
                        <a:t>enti.com (participants)</a:t>
                      </a:r>
                    </a:p>
                  </a:txBody>
                  <a:tcPr/>
                </a:tc>
                <a:tc>
                  <a:txBody>
                    <a:bodyPr/>
                    <a:lstStyle/>
                    <a:p>
                      <a:r>
                        <a:rPr lang="fr-FR" sz="2000" dirty="0"/>
                        <a:t>D</a:t>
                      </a:r>
                      <a:r>
                        <a:rPr lang="fr-TN" sz="2000" dirty="0"/>
                        <a:t>iscussions, analyses</a:t>
                      </a:r>
                    </a:p>
                    <a:p>
                      <a:r>
                        <a:rPr lang="fr-FR" sz="2000" dirty="0"/>
                        <a:t>B</a:t>
                      </a:r>
                      <a:r>
                        <a:rPr lang="fr-TN" sz="2000" dirty="0"/>
                        <a:t>loc interactif « Questions-Réponses »</a:t>
                      </a:r>
                    </a:p>
                  </a:txBody>
                  <a:tcPr/>
                </a:tc>
                <a:tc>
                  <a:txBody>
                    <a:bodyPr/>
                    <a:lstStyle/>
                    <a:p>
                      <a:r>
                        <a:rPr lang="fr-FR" sz="2000" dirty="0"/>
                        <a:t>M</a:t>
                      </a:r>
                      <a:r>
                        <a:rPr lang="fr-TN" sz="2000" dirty="0"/>
                        <a:t>enti.com</a:t>
                      </a:r>
                    </a:p>
                    <a:p>
                      <a:r>
                        <a:rPr lang="fr-FR" sz="2000" b="1" dirty="0">
                          <a:solidFill>
                            <a:srgbClr val="FF0000"/>
                          </a:solidFill>
                        </a:rPr>
                        <a:t>C</a:t>
                      </a:r>
                      <a:r>
                        <a:rPr lang="fr-TN" sz="2000" b="1" dirty="0">
                          <a:solidFill>
                            <a:srgbClr val="FF0000"/>
                          </a:solidFill>
                        </a:rPr>
                        <a:t>ode: </a:t>
                      </a:r>
                      <a:r>
                        <a:rPr lang="fr-TN" sz="3200" b="1" i="0" u="none" strike="noStrike" kern="1200" dirty="0">
                          <a:solidFill>
                            <a:srgbClr val="FF0000"/>
                          </a:solidFill>
                          <a:effectLst/>
                          <a:latin typeface="+mn-lt"/>
                          <a:ea typeface="+mn-ea"/>
                          <a:cs typeface="+mn-cs"/>
                        </a:rPr>
                        <a:t>5277 2017 </a:t>
                      </a:r>
                      <a:endParaRPr lang="fr-TN" sz="2000" b="1" dirty="0">
                        <a:solidFill>
                          <a:srgbClr val="FF0000"/>
                        </a:solidFill>
                      </a:endParaRPr>
                    </a:p>
                  </a:txBody>
                  <a:tcPr/>
                </a:tc>
                <a:extLst>
                  <a:ext uri="{0D108BD9-81ED-4DB2-BD59-A6C34878D82A}">
                    <a16:rowId xmlns:a16="http://schemas.microsoft.com/office/drawing/2014/main" val="79811839"/>
                  </a:ext>
                </a:extLst>
              </a:tr>
              <a:tr h="47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TN" sz="2000" dirty="0"/>
                        <a:t>VLE</a:t>
                      </a:r>
                    </a:p>
                    <a:p>
                      <a:endParaRPr lang="fr-TN" sz="2000" dirty="0"/>
                    </a:p>
                  </a:txBody>
                  <a:tcPr/>
                </a:tc>
                <a:tc>
                  <a:txBody>
                    <a:bodyPr/>
                    <a:lstStyle/>
                    <a:p>
                      <a:r>
                        <a:rPr lang="fr-TN" sz="2000" dirty="0"/>
                        <a:t>Plateforme du Projet BCH3</a:t>
                      </a:r>
                    </a:p>
                    <a:p>
                      <a:r>
                        <a:rPr lang="fr-TN" sz="2000" dirty="0"/>
                        <a:t>Contient tous les matériels de formation</a:t>
                      </a:r>
                    </a:p>
                  </a:txBody>
                  <a:tcPr/>
                </a:tc>
                <a:tc>
                  <a:txBody>
                    <a:bodyPr/>
                    <a:lstStyle/>
                    <a:p>
                      <a:r>
                        <a:rPr lang="fr-TN" sz="2000" dirty="0">
                          <a:hlinkClick r:id="rId3"/>
                        </a:rPr>
                        <a:t>https://bch3-vle.unep.org</a:t>
                      </a:r>
                      <a:r>
                        <a:rPr lang="fr-TN" sz="2000" dirty="0"/>
                        <a:t> </a:t>
                      </a:r>
                    </a:p>
                    <a:p>
                      <a:r>
                        <a:rPr lang="fr-FR" sz="2000" dirty="0"/>
                        <a:t>C</a:t>
                      </a:r>
                      <a:r>
                        <a:rPr lang="fr-TN" sz="2000" dirty="0"/>
                        <a:t>ours: GABON</a:t>
                      </a:r>
                    </a:p>
                    <a:p>
                      <a:r>
                        <a:rPr lang="fr-FR" sz="2000" b="1" dirty="0">
                          <a:solidFill>
                            <a:srgbClr val="FF0000"/>
                          </a:solidFill>
                        </a:rPr>
                        <a:t>C</a:t>
                      </a:r>
                      <a:r>
                        <a:rPr lang="fr-TN" sz="2000" b="1" dirty="0">
                          <a:solidFill>
                            <a:srgbClr val="FF0000"/>
                          </a:solidFill>
                        </a:rPr>
                        <a:t>ode : BCH3-GB</a:t>
                      </a:r>
                    </a:p>
                  </a:txBody>
                  <a:tcPr/>
                </a:tc>
                <a:extLst>
                  <a:ext uri="{0D108BD9-81ED-4DB2-BD59-A6C34878D82A}">
                    <a16:rowId xmlns:a16="http://schemas.microsoft.com/office/drawing/2014/main" val="1624634609"/>
                  </a:ext>
                </a:extLst>
              </a:tr>
              <a:tr h="473075">
                <a:tc>
                  <a:txBody>
                    <a:bodyPr/>
                    <a:lstStyle/>
                    <a:p>
                      <a:pPr>
                        <a:tabLst>
                          <a:tab pos="3278188" algn="l"/>
                        </a:tabLst>
                      </a:pPr>
                      <a:r>
                        <a:rPr lang="fr-TN" sz="2000" dirty="0"/>
                        <a:t>CEPRB (ou BCH)</a:t>
                      </a:r>
                    </a:p>
                  </a:txBody>
                  <a:tcPr/>
                </a:tc>
                <a:tc>
                  <a:txBody>
                    <a:bodyPr/>
                    <a:lstStyle/>
                    <a:p>
                      <a:r>
                        <a:rPr lang="fr-FR" sz="2000" dirty="0"/>
                        <a:t>L</a:t>
                      </a:r>
                      <a:r>
                        <a:rPr lang="fr-TN" sz="2000" dirty="0"/>
                        <a:t>e centre d’échange pour la prévention des risques biotechnologiques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TN" sz="2000" dirty="0">
                          <a:hlinkClick r:id="rId4"/>
                        </a:rPr>
                        <a:t>https://bch.cbd.int</a:t>
                      </a:r>
                      <a:endParaRPr lang="fr-TN" sz="2000" dirty="0"/>
                    </a:p>
                    <a:p>
                      <a:endParaRPr lang="fr-TN" sz="2000" dirty="0"/>
                    </a:p>
                  </a:txBody>
                  <a:tcPr/>
                </a:tc>
                <a:extLst>
                  <a:ext uri="{0D108BD9-81ED-4DB2-BD59-A6C34878D82A}">
                    <a16:rowId xmlns:a16="http://schemas.microsoft.com/office/drawing/2014/main" val="2509231590"/>
                  </a:ext>
                </a:extLst>
              </a:tr>
              <a:tr h="473075">
                <a:tc>
                  <a:txBody>
                    <a:bodyPr/>
                    <a:lstStyle/>
                    <a:p>
                      <a:pPr>
                        <a:tabLst>
                          <a:tab pos="3278188" algn="l"/>
                        </a:tabLst>
                      </a:pPr>
                      <a:r>
                        <a:rPr lang="fr-TN" sz="2000" dirty="0"/>
                        <a:t>PowerPoint</a:t>
                      </a:r>
                    </a:p>
                  </a:txBody>
                  <a:tcPr/>
                </a:tc>
                <a:tc>
                  <a:txBody>
                    <a:bodyPr/>
                    <a:lstStyle/>
                    <a:p>
                      <a:r>
                        <a:rPr lang="fr-TN" sz="2000" dirty="0"/>
                        <a:t>Présentations</a:t>
                      </a:r>
                    </a:p>
                  </a:txBody>
                  <a:tcPr/>
                </a:tc>
                <a:tc>
                  <a:txBody>
                    <a:bodyPr/>
                    <a:lstStyle/>
                    <a:p>
                      <a:r>
                        <a:rPr lang="fr-TN" sz="2000" dirty="0"/>
                        <a:t>VLE</a:t>
                      </a:r>
                    </a:p>
                  </a:txBody>
                  <a:tcPr/>
                </a:tc>
                <a:extLst>
                  <a:ext uri="{0D108BD9-81ED-4DB2-BD59-A6C34878D82A}">
                    <a16:rowId xmlns:a16="http://schemas.microsoft.com/office/drawing/2014/main" val="1474244796"/>
                  </a:ext>
                </a:extLst>
              </a:tr>
              <a:tr h="473075">
                <a:tc>
                  <a:txBody>
                    <a:bodyPr/>
                    <a:lstStyle/>
                    <a:p>
                      <a:pPr>
                        <a:tabLst>
                          <a:tab pos="3278188" algn="l"/>
                        </a:tabLst>
                      </a:pPr>
                      <a:r>
                        <a:rPr lang="fr-TN" sz="2000" dirty="0"/>
                        <a:t>Online VIEWER</a:t>
                      </a:r>
                    </a:p>
                  </a:txBody>
                  <a:tcPr/>
                </a:tc>
                <a:tc>
                  <a:txBody>
                    <a:bodyPr/>
                    <a:lstStyle/>
                    <a:p>
                      <a:r>
                        <a:rPr lang="fr-FR" sz="2000" dirty="0"/>
                        <a:t>P</a:t>
                      </a:r>
                      <a:r>
                        <a:rPr lang="fr-TN" sz="2000" dirty="0"/>
                        <a:t>age web de démonstration de la fonction « partage » (« share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hlinkClick r:id="rId5"/>
                        </a:rPr>
                        <a:t>https://html.onlineviewer.net/</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275913016"/>
                  </a:ext>
                </a:extLst>
              </a:tr>
            </a:tbl>
          </a:graphicData>
        </a:graphic>
      </p:graphicFrame>
    </p:spTree>
    <p:extLst>
      <p:ext uri="{BB962C8B-B14F-4D97-AF65-F5344CB8AC3E}">
        <p14:creationId xmlns:p14="http://schemas.microsoft.com/office/powerpoint/2010/main" val="420191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6FF32A-212E-B96B-F6CF-5097D438BFC5}"/>
              </a:ext>
            </a:extLst>
          </p:cNvPr>
          <p:cNvSpPr>
            <a:spLocks noGrp="1"/>
          </p:cNvSpPr>
          <p:nvPr>
            <p:ph type="title"/>
          </p:nvPr>
        </p:nvSpPr>
        <p:spPr/>
        <p:txBody>
          <a:bodyPr/>
          <a:lstStyle/>
          <a:p>
            <a:r>
              <a:rPr lang="fr-TN" dirty="0"/>
              <a:t>Visioconférence</a:t>
            </a:r>
            <a:br>
              <a:rPr lang="fr-TN" dirty="0"/>
            </a:br>
            <a:r>
              <a:rPr lang="fr-TN" dirty="0"/>
              <a:t>MS Teams</a:t>
            </a:r>
          </a:p>
        </p:txBody>
      </p:sp>
      <p:sp>
        <p:nvSpPr>
          <p:cNvPr id="4" name="Espace réservé du pied de page 3">
            <a:extLst>
              <a:ext uri="{FF2B5EF4-FFF2-40B4-BE49-F238E27FC236}">
                <a16:creationId xmlns:a16="http://schemas.microsoft.com/office/drawing/2014/main" id="{AF9EAB2D-CB2D-B7D7-3F78-9A15597F9A7B}"/>
              </a:ext>
            </a:extLst>
          </p:cNvPr>
          <p:cNvSpPr>
            <a:spLocks noGrp="1"/>
          </p:cNvSpPr>
          <p:nvPr>
            <p:ph type="ftr" sz="quarter" idx="11"/>
          </p:nvPr>
        </p:nvSpPr>
        <p:spPr/>
        <p:txBody>
          <a:bodyPr/>
          <a:lstStyle/>
          <a:p>
            <a:r>
              <a:rPr lang="en-US"/>
              <a:t>xx</a:t>
            </a:r>
          </a:p>
        </p:txBody>
      </p:sp>
      <p:sp>
        <p:nvSpPr>
          <p:cNvPr id="7" name="Espace réservé du contenu 6">
            <a:extLst>
              <a:ext uri="{FF2B5EF4-FFF2-40B4-BE49-F238E27FC236}">
                <a16:creationId xmlns:a16="http://schemas.microsoft.com/office/drawing/2014/main" id="{149719B6-DC5A-A8A0-3383-69923B534516}"/>
              </a:ext>
            </a:extLst>
          </p:cNvPr>
          <p:cNvSpPr>
            <a:spLocks noGrp="1"/>
          </p:cNvSpPr>
          <p:nvPr>
            <p:ph idx="1"/>
          </p:nvPr>
        </p:nvSpPr>
        <p:spPr/>
        <p:txBody>
          <a:bodyPr/>
          <a:lstStyle/>
          <a:p>
            <a:r>
              <a:rPr lang="fr-FR" dirty="0"/>
              <a:t>D</a:t>
            </a:r>
            <a:r>
              <a:rPr lang="fr-TN" dirty="0"/>
              <a:t>escriptif de l’écran MS Teams en ligne</a:t>
            </a:r>
          </a:p>
        </p:txBody>
      </p:sp>
    </p:spTree>
    <p:extLst>
      <p:ext uri="{BB962C8B-B14F-4D97-AF65-F5344CB8AC3E}">
        <p14:creationId xmlns:p14="http://schemas.microsoft.com/office/powerpoint/2010/main" val="81779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2AD02-9BE4-1216-4257-2B9ED9879D2E}"/>
              </a:ext>
            </a:extLst>
          </p:cNvPr>
          <p:cNvSpPr>
            <a:spLocks noGrp="1"/>
          </p:cNvSpPr>
          <p:nvPr>
            <p:ph type="title"/>
          </p:nvPr>
        </p:nvSpPr>
        <p:spPr>
          <a:xfrm>
            <a:off x="628650" y="365125"/>
            <a:ext cx="6480000" cy="1325563"/>
          </a:xfrm>
        </p:spPr>
        <p:txBody>
          <a:bodyPr/>
          <a:lstStyle/>
          <a:p>
            <a:r>
              <a:rPr lang="fr-TN" dirty="0"/>
              <a:t>Google forms</a:t>
            </a:r>
          </a:p>
        </p:txBody>
      </p:sp>
      <p:sp>
        <p:nvSpPr>
          <p:cNvPr id="3" name="Espace réservé du contenu 2">
            <a:extLst>
              <a:ext uri="{FF2B5EF4-FFF2-40B4-BE49-F238E27FC236}">
                <a16:creationId xmlns:a16="http://schemas.microsoft.com/office/drawing/2014/main" id="{C5CED88A-E032-0E46-2B74-81B62C9B2E45}"/>
              </a:ext>
            </a:extLst>
          </p:cNvPr>
          <p:cNvSpPr>
            <a:spLocks noGrp="1"/>
          </p:cNvSpPr>
          <p:nvPr>
            <p:ph idx="1"/>
          </p:nvPr>
        </p:nvSpPr>
        <p:spPr>
          <a:xfrm>
            <a:off x="628650" y="1825625"/>
            <a:ext cx="7886700" cy="4351338"/>
          </a:xfrm>
        </p:spPr>
        <p:txBody>
          <a:bodyPr/>
          <a:lstStyle/>
          <a:p>
            <a:r>
              <a:rPr lang="fr-FR" dirty="0"/>
              <a:t>Inscription à l’atelier</a:t>
            </a:r>
          </a:p>
          <a:p>
            <a:pPr lvl="1"/>
            <a:r>
              <a:rPr lang="fr-FR" dirty="0">
                <a:hlinkClick r:id="rId2"/>
              </a:rPr>
              <a:t>https://forms.gle/Vbvyr7CQYByM5S1H8</a:t>
            </a:r>
            <a:r>
              <a:rPr lang="fr-FR" dirty="0"/>
              <a:t> </a:t>
            </a:r>
          </a:p>
          <a:p>
            <a:pPr lvl="1"/>
            <a:endParaRPr lang="fr-FR" dirty="0"/>
          </a:p>
          <a:p>
            <a:r>
              <a:rPr lang="fr-FR" dirty="0"/>
              <a:t>Test INITIAL d’Evaluation des connaissances</a:t>
            </a:r>
          </a:p>
          <a:p>
            <a:pPr lvl="1"/>
            <a:r>
              <a:rPr lang="fr-FR" dirty="0">
                <a:solidFill>
                  <a:srgbClr val="DCA10D"/>
                </a:solidFill>
                <a:effectLst/>
                <a:latin typeface="Helvetica Neue" panose="02000503000000020004" pitchFamily="2" charset="0"/>
                <a:hlinkClick r:id="rId3"/>
              </a:rPr>
              <a:t>https://forms.gle/nEByHdUjtCY9CfFN6</a:t>
            </a:r>
            <a:endParaRPr lang="fr-FR" dirty="0">
              <a:solidFill>
                <a:srgbClr val="DCA10D"/>
              </a:solidFill>
              <a:effectLst/>
              <a:latin typeface="Helvetica Neue" panose="02000503000000020004" pitchFamily="2" charset="0"/>
            </a:endParaRPr>
          </a:p>
          <a:p>
            <a:pPr marL="457200" lvl="1" indent="0">
              <a:buNone/>
            </a:pPr>
            <a:r>
              <a:rPr lang="fr-FR" dirty="0"/>
              <a:t> </a:t>
            </a:r>
          </a:p>
          <a:p>
            <a:endParaRPr lang="fr-TN" dirty="0"/>
          </a:p>
        </p:txBody>
      </p:sp>
      <p:sp>
        <p:nvSpPr>
          <p:cNvPr id="4" name="Espace réservé du pied de page 3">
            <a:extLst>
              <a:ext uri="{FF2B5EF4-FFF2-40B4-BE49-F238E27FC236}">
                <a16:creationId xmlns:a16="http://schemas.microsoft.com/office/drawing/2014/main" id="{120856E6-22B7-3A11-D791-77176C910EC1}"/>
              </a:ext>
            </a:extLst>
          </p:cNvPr>
          <p:cNvSpPr>
            <a:spLocks noGrp="1"/>
          </p:cNvSpPr>
          <p:nvPr>
            <p:ph type="ftr" sz="quarter" idx="11"/>
          </p:nvPr>
        </p:nvSpPr>
        <p:spPr>
          <a:xfrm>
            <a:off x="3028950" y="6356350"/>
            <a:ext cx="3086100" cy="365125"/>
          </a:xfrm>
        </p:spPr>
        <p:txBody>
          <a:bodyPr/>
          <a:lstStyle/>
          <a:p>
            <a:r>
              <a:rPr lang="en-US"/>
              <a:t>xx</a:t>
            </a:r>
          </a:p>
        </p:txBody>
      </p:sp>
    </p:spTree>
    <p:extLst>
      <p:ext uri="{BB962C8B-B14F-4D97-AF65-F5344CB8AC3E}">
        <p14:creationId xmlns:p14="http://schemas.microsoft.com/office/powerpoint/2010/main" val="17841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38403E8C-F5D5-D242-ABB3-D679472674D4}" vid="{80F7A046-7F58-984B-A22E-846B3B8D529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3532</TotalTime>
  <Words>898</Words>
  <Application>Microsoft Macintosh PowerPoint</Application>
  <PresentationFormat>Affichage à l'écran (4:3)</PresentationFormat>
  <Paragraphs>148</Paragraphs>
  <Slides>19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Helvetica Neue</vt:lpstr>
      <vt:lpstr>MentiText</vt:lpstr>
      <vt:lpstr>Tahoma</vt:lpstr>
      <vt:lpstr>Times New Roman</vt:lpstr>
      <vt:lpstr>Custom Design</vt:lpstr>
      <vt:lpstr>Atelier National du CEPRB</vt:lpstr>
      <vt:lpstr>Sommaire</vt:lpstr>
      <vt:lpstr>Objectifs de l’Atelier</vt:lpstr>
      <vt:lpstr>Objectifs immédiats de cet atelier</vt:lpstr>
      <vt:lpstr>Objectifs connexes</vt:lpstr>
      <vt:lpstr>Programme de travail</vt:lpstr>
      <vt:lpstr>Méthodologies</vt:lpstr>
      <vt:lpstr>Visioconférence MS Teams</vt:lpstr>
      <vt:lpstr>Google forms</vt:lpstr>
      <vt:lpstr>Nous allons travailler sur 2 sites </vt:lpstr>
      <vt:lpstr>Inscriptions au CEPRB et au VLE</vt:lpstr>
      <vt:lpstr>Inscription au VLE</vt:lpstr>
      <vt:lpstr>Inscription au CEPRB (BCH)</vt:lpstr>
      <vt:lpstr>Nous utiliserons un Bloc interactif « Question-Réponse »</vt:lpstr>
      <vt:lpstr>Evaluations</vt:lpstr>
      <vt:lpstr>Présentations et Attentes des Participants</vt:lpstr>
      <vt:lpstr>Qui sommes-nous?</vt:lpstr>
      <vt:lpstr>Informations pratiques</vt:lpstr>
      <vt:lpstr>Merci pour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Protocole de Cartagena</dc:subject>
  <dc:creator>Mohamed Elyes Kchouk</dc:creator>
  <cp:keywords/>
  <dc:description/>
  <cp:lastModifiedBy>Mohamed Elyes Kchouk</cp:lastModifiedBy>
  <cp:revision>13</cp:revision>
  <cp:lastPrinted>2013-02-01T19:56:55Z</cp:lastPrinted>
  <dcterms:created xsi:type="dcterms:W3CDTF">2023-07-23T09:57:30Z</dcterms:created>
  <dcterms:modified xsi:type="dcterms:W3CDTF">2024-07-04T12:54:50Z</dcterms:modified>
  <cp:category/>
</cp:coreProperties>
</file>