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62" r:id="rId4"/>
    <p:sldId id="260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329D9-0A52-4F0F-8722-3188A38F6ED6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52E5B-D428-41D6-9EAA-E9450A11EC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0747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10D416-DC19-4137-BBB3-C26A50A7C47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3625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C24F2BF-3938-41D6-B39C-6767CC08CE2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9649" y="1913021"/>
            <a:ext cx="7226971" cy="4812632"/>
          </a:xfrm>
          <a:prstGeom prst="rect">
            <a:avLst/>
          </a:prstGeom>
        </p:spPr>
        <p:txBody>
          <a:bodyPr/>
          <a:lstStyle>
            <a:lvl1pPr>
              <a:defRPr sz="2600">
                <a:latin typeface="Tw Cen MT" panose="020B0602020104020603" pitchFamily="34" charset="0"/>
              </a:defRPr>
            </a:lvl1pPr>
            <a:lvl2pPr marL="461963" indent="-115888">
              <a:defRPr sz="2400">
                <a:latin typeface="Tw Cen MT" panose="020B0602020104020603" pitchFamily="34" charset="0"/>
              </a:defRPr>
            </a:lvl2pPr>
            <a:lvl3pPr marL="568325" indent="-58738">
              <a:defRPr sz="2200">
                <a:latin typeface="Tw Cen MT" panose="020B0602020104020603" pitchFamily="34" charset="0"/>
              </a:defRPr>
            </a:lvl3pPr>
            <a:lvl4pPr marL="682625" indent="-57150">
              <a:defRPr sz="2000">
                <a:latin typeface="Tw Cen MT" panose="020B0602020104020603" pitchFamily="34" charset="0"/>
              </a:defRPr>
            </a:lvl4pPr>
            <a:lvl5pPr marL="776288" indent="-34925">
              <a:defRPr sz="2000">
                <a:latin typeface="Tw Cen MT" panose="020B0602020104020603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/>
              <a:t>Fourth </a:t>
            </a:r>
            <a:r>
              <a:rPr lang="en-US" dirty="0"/>
              <a:t>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86B14074-FCAD-4CF2-8C4A-062E0B3F5C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680" y="365632"/>
            <a:ext cx="11157287" cy="669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000" b="0" kern="1200" cap="none" spc="100" baseline="0" dirty="0">
                <a:solidFill>
                  <a:srgbClr val="00B050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add a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7C1198C-14AD-4FD9-A5CA-DA8966864C0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9649" y="1139326"/>
            <a:ext cx="11169319" cy="669082"/>
          </a:xfrm>
          <a:prstGeom prst="rect">
            <a:avLst/>
          </a:prstGeom>
          <a:noFill/>
        </p:spPr>
        <p:txBody>
          <a:bodyPr/>
          <a:lstStyle>
            <a:lvl1pPr>
              <a:defRPr lang="en-US" sz="2800" b="0" kern="1200" cap="none" spc="10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61963" indent="-115888">
              <a:defRPr sz="2200"/>
            </a:lvl2pPr>
            <a:lvl3pPr marL="568325" indent="-58738">
              <a:defRPr/>
            </a:lvl3pPr>
            <a:lvl4pPr marL="682625" indent="-57150">
              <a:defRPr/>
            </a:lvl4pPr>
            <a:lvl5pPr marL="776288" indent="-34925">
              <a:defRPr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D1901E5-2A55-453D-B0DE-6E7F6AA4563E}"/>
              </a:ext>
            </a:extLst>
          </p:cNvPr>
          <p:cNvCxnSpPr>
            <a:cxnSpLocks/>
          </p:cNvCxnSpPr>
          <p:nvPr userDrawn="1"/>
        </p:nvCxnSpPr>
        <p:spPr>
          <a:xfrm flipV="1">
            <a:off x="473246" y="354832"/>
            <a:ext cx="0" cy="72801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A837AC9-B89E-4D12-9E77-D4CD17CC240C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960891" y="1913021"/>
            <a:ext cx="3838076" cy="48126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latin typeface="Tw Cen MT" panose="020B0602020104020603" pitchFamily="34" charset="0"/>
              </a:defRPr>
            </a:lvl1pPr>
            <a:lvl2pPr marL="461963" indent="-115888">
              <a:defRPr sz="2400">
                <a:latin typeface="Tw Cen MT" panose="020B0602020104020603" pitchFamily="34" charset="0"/>
              </a:defRPr>
            </a:lvl2pPr>
            <a:lvl3pPr marL="568325" indent="-58738">
              <a:defRPr sz="2200">
                <a:latin typeface="Tw Cen MT" panose="020B0602020104020603" pitchFamily="34" charset="0"/>
              </a:defRPr>
            </a:lvl3pPr>
            <a:lvl4pPr marL="682625" indent="-57150">
              <a:defRPr sz="2000">
                <a:latin typeface="Tw Cen MT" panose="020B0602020104020603" pitchFamily="34" charset="0"/>
              </a:defRPr>
            </a:lvl4pPr>
            <a:lvl5pPr marL="776288" indent="-34925">
              <a:defRPr sz="2000">
                <a:latin typeface="Tw Cen MT" panose="020B0602020104020603" pitchFamily="34" charset="0"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91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C24F2BF-3938-41D6-B39C-6767CC08CE2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9649" y="1913021"/>
            <a:ext cx="11169319" cy="4812632"/>
          </a:xfrm>
          <a:prstGeom prst="rect">
            <a:avLst/>
          </a:prstGeom>
        </p:spPr>
        <p:txBody>
          <a:bodyPr/>
          <a:lstStyle>
            <a:lvl1pPr marL="0" indent="0">
              <a:defRPr sz="2600">
                <a:latin typeface="Tw Cen MT" panose="020B0602020104020603" pitchFamily="34" charset="0"/>
              </a:defRPr>
            </a:lvl1pPr>
            <a:lvl2pPr marL="461963" indent="-115888">
              <a:defRPr sz="2400">
                <a:latin typeface="Tw Cen MT" panose="020B0602020104020603" pitchFamily="34" charset="0"/>
              </a:defRPr>
            </a:lvl2pPr>
            <a:lvl3pPr marL="568325" indent="-58738">
              <a:defRPr sz="2200">
                <a:latin typeface="Tw Cen MT" panose="020B0602020104020603" pitchFamily="34" charset="0"/>
              </a:defRPr>
            </a:lvl3pPr>
            <a:lvl4pPr marL="682625" indent="-57150">
              <a:defRPr sz="2000">
                <a:latin typeface="Tw Cen MT" panose="020B0602020104020603" pitchFamily="34" charset="0"/>
              </a:defRPr>
            </a:lvl4pPr>
            <a:lvl5pPr marL="776288" indent="-34925">
              <a:defRPr sz="2000">
                <a:latin typeface="Tw Cen MT" panose="020B0602020104020603" pitchFamily="34" charset="0"/>
              </a:defRPr>
            </a:lvl5pPr>
          </a:lstStyle>
          <a:p>
            <a:pPr lvl="0"/>
            <a:r>
              <a:rPr lang="en-US" dirty="0"/>
              <a:t> 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86B14074-FCAD-4CF2-8C4A-062E0B3F5C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680" y="365632"/>
            <a:ext cx="11157287" cy="669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000" b="0" kern="1200" cap="none" spc="100" baseline="0" dirty="0">
                <a:solidFill>
                  <a:srgbClr val="00B050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add a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7C1198C-14AD-4FD9-A5CA-DA8966864C0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9649" y="1139326"/>
            <a:ext cx="11169319" cy="669082"/>
          </a:xfrm>
          <a:prstGeom prst="rect">
            <a:avLst/>
          </a:prstGeom>
          <a:noFill/>
        </p:spPr>
        <p:txBody>
          <a:bodyPr/>
          <a:lstStyle>
            <a:lvl1pPr>
              <a:defRPr lang="en-US" sz="2800" b="0" kern="1200" cap="none" spc="10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61963" indent="-115888">
              <a:defRPr sz="2200"/>
            </a:lvl2pPr>
            <a:lvl3pPr marL="568325" indent="-58738">
              <a:defRPr/>
            </a:lvl3pPr>
            <a:lvl4pPr marL="682625" indent="-57150">
              <a:defRPr/>
            </a:lvl4pPr>
            <a:lvl5pPr marL="776288" indent="-34925">
              <a:defRPr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D1901E5-2A55-453D-B0DE-6E7F6AA4563E}"/>
              </a:ext>
            </a:extLst>
          </p:cNvPr>
          <p:cNvCxnSpPr>
            <a:cxnSpLocks/>
          </p:cNvCxnSpPr>
          <p:nvPr userDrawn="1"/>
        </p:nvCxnSpPr>
        <p:spPr>
          <a:xfrm flipV="1">
            <a:off x="473246" y="354832"/>
            <a:ext cx="0" cy="72801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826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flipV="1">
            <a:off x="8366523" y="51117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E:\BCH 3 Project\Project Logo\427x323.jpg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552" y="0"/>
            <a:ext cx="3054350" cy="231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4E180FF-3FED-4F69-86CA-4349690FB63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22579" y="107517"/>
            <a:ext cx="1145555" cy="13323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4D7A1F7-FDC4-4B5F-8031-329F600D3A2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76056" y="110443"/>
            <a:ext cx="1991224" cy="1305601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6FC474D-8C71-4DC8-AC7E-EF5D9E1F4E5A}"/>
              </a:ext>
            </a:extLst>
          </p:cNvPr>
          <p:cNvSpPr txBox="1">
            <a:spLocks/>
          </p:cNvSpPr>
          <p:nvPr userDrawn="1"/>
        </p:nvSpPr>
        <p:spPr>
          <a:xfrm>
            <a:off x="1954194" y="2242726"/>
            <a:ext cx="8512743" cy="914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b="0" kern="1200" cap="all" spc="2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0" kern="1200" cap="none" spc="200" baseline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itka Banner Semibold" pitchFamily="2" charset="0"/>
                <a:ea typeface="+mj-ea"/>
                <a:cs typeface="+mj-cs"/>
              </a:rPr>
              <a:t>Regional Joint BCH and ABSCH Training of Trainers Workshop for Africa Region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C95658-2CE9-48FC-B6A6-786A3C396A94}"/>
              </a:ext>
            </a:extLst>
          </p:cNvPr>
          <p:cNvSpPr/>
          <p:nvPr userDrawn="1"/>
        </p:nvSpPr>
        <p:spPr>
          <a:xfrm>
            <a:off x="3885381" y="3157127"/>
            <a:ext cx="4498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0" i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Nairobi,</a:t>
            </a:r>
            <a:r>
              <a:rPr lang="en-GB" sz="2800" b="0" i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 7-11 October 2024</a:t>
            </a:r>
            <a:endParaRPr lang="en-GB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0477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786873" cy="1499616"/>
          </a:xfrm>
        </p:spPr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786872" cy="4023360"/>
          </a:xfrm>
        </p:spPr>
        <p:txBody>
          <a:bodyPr/>
          <a:lstStyle>
            <a:lvl1pPr>
              <a:defRPr sz="2600"/>
            </a:lvl1pPr>
            <a:lvl2pPr marL="461963" indent="-115888">
              <a:defRPr sz="2200"/>
            </a:lvl2pPr>
            <a:lvl3pPr marL="568325" indent="-58738">
              <a:defRPr/>
            </a:lvl3pPr>
            <a:lvl4pPr marL="682625" indent="-57150">
              <a:defRPr/>
            </a:lvl4pPr>
            <a:lvl5pPr marL="776288" indent="-34925"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EF100-D1FC-4066-9A8B-3E0FC9C59DE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1597-4DAB-4E82-B20D-EE813693DD3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5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4722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3E5FF-8FD9-43B1-B59D-7F4F557336F3}"/>
              </a:ext>
            </a:extLst>
          </p:cNvPr>
          <p:cNvSpPr txBox="1">
            <a:spLocks/>
          </p:cNvSpPr>
          <p:nvPr/>
        </p:nvSpPr>
        <p:spPr>
          <a:xfrm>
            <a:off x="1397976" y="4779659"/>
            <a:ext cx="6954715" cy="146304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0" kern="1200" spc="200" baseline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200" normalizeH="0" baseline="0" noProof="0" dirty="0" smtClean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Day 2</a:t>
            </a:r>
            <a:r>
              <a:rPr kumimoji="0" lang="en-US" sz="5000" b="0" i="0" u="none" strike="noStrike" kern="1200" cap="none" spc="200" normalizeH="0" noProof="0" dirty="0" smtClean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recap</a:t>
            </a:r>
            <a:r>
              <a:rPr kumimoji="0" lang="en-US" sz="5000" b="0" i="0" u="none" strike="noStrike" kern="1200" cap="none" spc="200" normalizeH="0" baseline="0" noProof="0" dirty="0" smtClean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endParaRPr kumimoji="0" lang="en-US" sz="5000" b="0" i="0" u="none" strike="noStrike" kern="1200" cap="none" spc="20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F73660-097F-4AA5-8D05-45043420F064}"/>
              </a:ext>
            </a:extLst>
          </p:cNvPr>
          <p:cNvSpPr txBox="1">
            <a:spLocks/>
          </p:cNvSpPr>
          <p:nvPr/>
        </p:nvSpPr>
        <p:spPr>
          <a:xfrm>
            <a:off x="8610600" y="4779668"/>
            <a:ext cx="3200400" cy="1463040"/>
          </a:xfrm>
          <a:prstGeom prst="rect">
            <a:avLst/>
          </a:prstGeom>
        </p:spPr>
        <p:txBody>
          <a:bodyPr lIns="91440" rIns="9144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Chantal ANDRIANARIVO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431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03D735E-BE47-44C4-B3C0-07F8B78C2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650" y="1913020"/>
            <a:ext cx="10983230" cy="443965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 smtClean="0"/>
              <a:t>The </a:t>
            </a:r>
            <a:r>
              <a:rPr lang="fr-FR" dirty="0" err="1" smtClean="0"/>
              <a:t>Liability</a:t>
            </a:r>
            <a:r>
              <a:rPr lang="fr-FR" dirty="0" smtClean="0"/>
              <a:t> and </a:t>
            </a:r>
            <a:r>
              <a:rPr lang="fr-FR" dirty="0" err="1" smtClean="0"/>
              <a:t>redress</a:t>
            </a:r>
            <a:r>
              <a:rPr lang="fr-FR" dirty="0" smtClean="0"/>
              <a:t> Protocol : main Articles</a:t>
            </a:r>
          </a:p>
          <a:p>
            <a:r>
              <a:rPr lang="fr-FR" dirty="0" smtClean="0"/>
              <a:t>BCH importance and Obligations</a:t>
            </a:r>
          </a:p>
          <a:p>
            <a:pPr lvl="1"/>
            <a:r>
              <a:rPr lang="fr-FR" dirty="0" smtClean="0"/>
              <a:t>Obligations</a:t>
            </a:r>
          </a:p>
          <a:p>
            <a:pPr lvl="1"/>
            <a:r>
              <a:rPr lang="fr-FR" dirty="0" err="1" smtClean="0"/>
              <a:t>Benefits</a:t>
            </a:r>
            <a:endParaRPr lang="fr-FR" dirty="0" smtClean="0"/>
          </a:p>
          <a:p>
            <a:pPr lvl="1"/>
            <a:r>
              <a:rPr lang="fr-FR" dirty="0" err="1" smtClean="0"/>
              <a:t>Institutional</a:t>
            </a:r>
            <a:r>
              <a:rPr lang="fr-FR" dirty="0" smtClean="0"/>
              <a:t> arrangements</a:t>
            </a:r>
            <a:endParaRPr lang="fr-FR" dirty="0"/>
          </a:p>
          <a:p>
            <a:pPr lvl="1"/>
            <a:endParaRPr lang="fr-FR" dirty="0" smtClean="0"/>
          </a:p>
          <a:p>
            <a:r>
              <a:rPr lang="fr-FR" dirty="0" smtClean="0"/>
              <a:t>Modern </a:t>
            </a:r>
            <a:r>
              <a:rPr lang="fr-FR" dirty="0" err="1"/>
              <a:t>B</a:t>
            </a:r>
            <a:r>
              <a:rPr lang="fr-FR" dirty="0" err="1" smtClean="0"/>
              <a:t>iotechnology</a:t>
            </a:r>
            <a:r>
              <a:rPr lang="fr-FR" dirty="0" smtClean="0"/>
              <a:t> and BCH</a:t>
            </a:r>
          </a:p>
          <a:p>
            <a:pPr lvl="1"/>
            <a:r>
              <a:rPr lang="fr-FR" dirty="0" smtClean="0"/>
              <a:t>Basic concept: </a:t>
            </a:r>
            <a:r>
              <a:rPr lang="fr-FR" dirty="0" err="1" smtClean="0"/>
              <a:t>genetic</a:t>
            </a:r>
            <a:r>
              <a:rPr lang="fr-FR" dirty="0" smtClean="0"/>
              <a:t> </a:t>
            </a:r>
            <a:r>
              <a:rPr lang="fr-FR" dirty="0" err="1" smtClean="0"/>
              <a:t>materials</a:t>
            </a:r>
            <a:r>
              <a:rPr lang="fr-FR" dirty="0" smtClean="0"/>
              <a:t>, </a:t>
            </a:r>
            <a:r>
              <a:rPr lang="fr-FR" dirty="0" err="1" smtClean="0"/>
              <a:t>genetic</a:t>
            </a:r>
            <a:r>
              <a:rPr lang="fr-FR" dirty="0" smtClean="0"/>
              <a:t> codes, </a:t>
            </a:r>
            <a:r>
              <a:rPr lang="fr-FR" dirty="0" err="1" smtClean="0"/>
              <a:t>gene</a:t>
            </a:r>
            <a:endParaRPr lang="fr-FR" dirty="0" smtClean="0"/>
          </a:p>
          <a:p>
            <a:pPr lvl="1"/>
            <a:r>
              <a:rPr lang="fr-FR" dirty="0" smtClean="0"/>
              <a:t>Unique Identifier</a:t>
            </a:r>
          </a:p>
          <a:p>
            <a:pPr lvl="1"/>
            <a:r>
              <a:rPr lang="fr-FR" dirty="0" smtClean="0"/>
              <a:t>Case </a:t>
            </a:r>
            <a:r>
              <a:rPr lang="fr-FR" dirty="0" err="1" smtClean="0"/>
              <a:t>study</a:t>
            </a:r>
            <a:r>
              <a:rPr lang="fr-FR" dirty="0" smtClean="0"/>
              <a:t> for </a:t>
            </a:r>
            <a:r>
              <a:rPr lang="fr-FR" dirty="0" err="1" smtClean="0"/>
              <a:t>searching</a:t>
            </a:r>
            <a:r>
              <a:rPr lang="fr-FR" dirty="0" smtClean="0"/>
              <a:t> information</a:t>
            </a:r>
          </a:p>
          <a:p>
            <a:endParaRPr lang="fr-FR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F08F6D-BD20-45CF-88D1-4D19003E9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</a:t>
            </a:r>
            <a:r>
              <a:rPr lang="en-US" dirty="0" smtClean="0"/>
              <a:t>ecap 1/2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47DBCD-7D8E-40EC-BD39-BB0B1EB51A4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smtClean="0"/>
              <a:t>Facilitator: Charles </a:t>
            </a:r>
            <a:r>
              <a:rPr lang="en-US" dirty="0" err="1" smtClean="0"/>
              <a:t>Kouassi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23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03D735E-BE47-44C4-B3C0-07F8B78C2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650" y="1913020"/>
            <a:ext cx="10983230" cy="443965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 err="1" smtClean="0"/>
              <a:t>Stacked</a:t>
            </a:r>
            <a:r>
              <a:rPr lang="fr-FR" dirty="0" smtClean="0"/>
              <a:t> GMO</a:t>
            </a:r>
          </a:p>
          <a:p>
            <a:r>
              <a:rPr lang="fr-FR" dirty="0" err="1" smtClean="0"/>
              <a:t>Detection</a:t>
            </a:r>
            <a:r>
              <a:rPr lang="fr-FR" dirty="0" smtClean="0"/>
              <a:t> and identification of </a:t>
            </a:r>
            <a:r>
              <a:rPr lang="fr-FR" dirty="0" err="1" smtClean="0"/>
              <a:t>GMOs</a:t>
            </a:r>
            <a:r>
              <a:rPr lang="fr-FR" dirty="0" smtClean="0"/>
              <a:t> and case </a:t>
            </a:r>
            <a:r>
              <a:rPr lang="fr-FR" dirty="0" err="1" smtClean="0"/>
              <a:t>studies</a:t>
            </a:r>
            <a:endParaRPr lang="fr-FR" dirty="0" smtClean="0"/>
          </a:p>
          <a:p>
            <a:pPr lvl="1"/>
            <a:r>
              <a:rPr lang="fr-FR" dirty="0"/>
              <a:t> </a:t>
            </a:r>
            <a:r>
              <a:rPr lang="fr-FR" dirty="0" smtClean="0"/>
              <a:t>Most </a:t>
            </a:r>
            <a:r>
              <a:rPr lang="fr-FR" dirty="0" err="1" smtClean="0"/>
              <a:t>used</a:t>
            </a:r>
            <a:r>
              <a:rPr lang="fr-FR" dirty="0" smtClean="0"/>
              <a:t> </a:t>
            </a:r>
            <a:r>
              <a:rPr lang="fr-FR" dirty="0" err="1" smtClean="0"/>
              <a:t>methods</a:t>
            </a:r>
            <a:r>
              <a:rPr lang="fr-FR" dirty="0" smtClean="0"/>
              <a:t> : </a:t>
            </a:r>
            <a:r>
              <a:rPr lang="fr-FR" dirty="0" err="1" smtClean="0"/>
              <a:t>protein</a:t>
            </a:r>
            <a:r>
              <a:rPr lang="fr-FR" dirty="0" smtClean="0"/>
              <a:t>, DNA (</a:t>
            </a:r>
            <a:r>
              <a:rPr lang="fr-FR" dirty="0" err="1" smtClean="0"/>
              <a:t>includes</a:t>
            </a:r>
            <a:r>
              <a:rPr lang="fr-FR" dirty="0" smtClean="0"/>
              <a:t> PCR) </a:t>
            </a:r>
            <a:r>
              <a:rPr lang="fr-FR" dirty="0" err="1" smtClean="0"/>
              <a:t>based</a:t>
            </a:r>
            <a:r>
              <a:rPr lang="fr-FR" dirty="0" smtClean="0"/>
              <a:t> </a:t>
            </a:r>
            <a:r>
              <a:rPr lang="fr-FR" dirty="0" err="1" smtClean="0"/>
              <a:t>methods</a:t>
            </a:r>
            <a:r>
              <a:rPr lang="fr-FR" dirty="0" smtClean="0"/>
              <a:t>,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advantages</a:t>
            </a:r>
            <a:r>
              <a:rPr lang="fr-FR" dirty="0" smtClean="0"/>
              <a:t> and applications (6)</a:t>
            </a:r>
          </a:p>
          <a:p>
            <a:pPr lvl="1"/>
            <a:r>
              <a:rPr lang="fr-FR" dirty="0" smtClean="0"/>
              <a:t>Challenges in </a:t>
            </a:r>
            <a:r>
              <a:rPr lang="fr-FR" dirty="0" err="1" smtClean="0"/>
              <a:t>GMOs</a:t>
            </a:r>
            <a:r>
              <a:rPr lang="fr-FR" dirty="0" smtClean="0"/>
              <a:t> </a:t>
            </a:r>
            <a:r>
              <a:rPr lang="fr-FR" dirty="0" err="1" smtClean="0"/>
              <a:t>detection</a:t>
            </a:r>
            <a:endParaRPr lang="fr-FR" dirty="0" smtClean="0"/>
          </a:p>
          <a:p>
            <a:pPr lvl="1"/>
            <a:r>
              <a:rPr lang="fr-FR" dirty="0" smtClean="0"/>
              <a:t>Case </a:t>
            </a:r>
            <a:r>
              <a:rPr lang="fr-FR" dirty="0" err="1" smtClean="0"/>
              <a:t>study</a:t>
            </a:r>
            <a:endParaRPr lang="fr-FR" dirty="0" smtClean="0"/>
          </a:p>
          <a:p>
            <a:endParaRPr lang="fr-FR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F08F6D-BD20-45CF-88D1-4D19003E9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</a:t>
            </a:r>
            <a:r>
              <a:rPr lang="en-US" dirty="0" smtClean="0"/>
              <a:t>ecap 2/2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47DBCD-7D8E-40EC-BD39-BB0B1EB51A4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smtClean="0"/>
              <a:t>Facilitator: Charles </a:t>
            </a:r>
            <a:r>
              <a:rPr lang="en-US" dirty="0" err="1" smtClean="0"/>
              <a:t>Kouassi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86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03D735E-BE47-44C4-B3C0-07F8B78C2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579" y="1913020"/>
            <a:ext cx="10983230" cy="443965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 smtClean="0"/>
              <a:t>The day was much better than on Monday, </a:t>
            </a:r>
          </a:p>
          <a:p>
            <a:r>
              <a:rPr lang="en-US" dirty="0"/>
              <a:t>T</a:t>
            </a:r>
            <a:r>
              <a:rPr lang="en-US" dirty="0" smtClean="0"/>
              <a:t>he practical examples were appreciated,</a:t>
            </a:r>
          </a:p>
          <a:p>
            <a:r>
              <a:rPr lang="en-US" dirty="0" smtClean="0"/>
              <a:t>Translation was much advanced;</a:t>
            </a:r>
          </a:p>
          <a:p>
            <a:r>
              <a:rPr lang="en-US" dirty="0" smtClean="0"/>
              <a:t>Examples were helpful and hands-on approach perfect,</a:t>
            </a:r>
          </a:p>
          <a:p>
            <a:r>
              <a:rPr lang="en-US" dirty="0" smtClean="0"/>
              <a:t>Questions and concerns of Monday were addressed</a:t>
            </a:r>
          </a:p>
          <a:p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F08F6D-BD20-45CF-88D1-4D19003E9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Navigation meeting feedback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47DBCD-7D8E-40EC-BD39-BB0B1EB51A4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smtClean="0"/>
              <a:t>What went 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7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03D735E-BE47-44C4-B3C0-07F8B78C2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650" y="1913020"/>
            <a:ext cx="10983230" cy="443965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 smtClean="0"/>
              <a:t>There was too much information, and need more time to digest them;</a:t>
            </a:r>
          </a:p>
          <a:p>
            <a:r>
              <a:rPr lang="en-US" dirty="0" smtClean="0"/>
              <a:t>Need time to ask questions</a:t>
            </a:r>
          </a:p>
          <a:p>
            <a:r>
              <a:rPr lang="en-US" dirty="0"/>
              <a:t>P</a:t>
            </a:r>
            <a:r>
              <a:rPr lang="en-US" dirty="0" smtClean="0"/>
              <a:t>ractical session on GMO detection </a:t>
            </a:r>
          </a:p>
          <a:p>
            <a:r>
              <a:rPr lang="en-US" dirty="0" smtClean="0"/>
              <a:t>Group work encourage networking;</a:t>
            </a:r>
          </a:p>
          <a:p>
            <a:r>
              <a:rPr lang="en-US" dirty="0" smtClean="0"/>
              <a:t>Presentations should be shared before the session to allow participants to follow the session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F08F6D-BD20-45CF-88D1-4D19003E9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Navigation meeting feedback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47DBCD-7D8E-40EC-BD39-BB0B1EB51A4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smtClean="0"/>
              <a:t>What should be improved?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91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185</Words>
  <Application>Microsoft Office PowerPoint</Application>
  <PresentationFormat>Grand écran</PresentationFormat>
  <Paragraphs>36</Paragraphs>
  <Slides>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Google Sans</vt:lpstr>
      <vt:lpstr>Sitka Banner Semibold</vt:lpstr>
      <vt:lpstr>Tw Cen MT</vt:lpstr>
      <vt:lpstr>Office Theme</vt:lpstr>
      <vt:lpstr>Présentation PowerPoint</vt:lpstr>
      <vt:lpstr>Recap 1/2</vt:lpstr>
      <vt:lpstr>Recap 2/2</vt:lpstr>
      <vt:lpstr>Navigation meeting feedback</vt:lpstr>
      <vt:lpstr>Navigation meeting feedback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chant andri</dc:creator>
  <cp:lastModifiedBy>chant andri</cp:lastModifiedBy>
  <cp:revision>12</cp:revision>
  <dcterms:created xsi:type="dcterms:W3CDTF">2024-10-08T11:37:21Z</dcterms:created>
  <dcterms:modified xsi:type="dcterms:W3CDTF">2024-10-09T06:07:32Z</dcterms:modified>
</cp:coreProperties>
</file>