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7" r:id="rId1"/>
  </p:sldMasterIdLst>
  <p:notesMasterIdLst>
    <p:notesMasterId r:id="rId31"/>
  </p:notesMasterIdLst>
  <p:handoutMasterIdLst>
    <p:handoutMasterId r:id="rId32"/>
  </p:handoutMasterIdLst>
  <p:sldIdLst>
    <p:sldId id="415" r:id="rId2"/>
    <p:sldId id="413" r:id="rId3"/>
    <p:sldId id="446" r:id="rId4"/>
    <p:sldId id="414" r:id="rId5"/>
    <p:sldId id="447" r:id="rId6"/>
    <p:sldId id="416" r:id="rId7"/>
    <p:sldId id="417" r:id="rId8"/>
    <p:sldId id="418" r:id="rId9"/>
    <p:sldId id="419" r:id="rId10"/>
    <p:sldId id="420" r:id="rId11"/>
    <p:sldId id="439" r:id="rId12"/>
    <p:sldId id="422" r:id="rId13"/>
    <p:sldId id="423" r:id="rId14"/>
    <p:sldId id="424" r:id="rId15"/>
    <p:sldId id="440" r:id="rId16"/>
    <p:sldId id="442" r:id="rId17"/>
    <p:sldId id="443" r:id="rId18"/>
    <p:sldId id="445" r:id="rId19"/>
    <p:sldId id="444" r:id="rId20"/>
    <p:sldId id="430" r:id="rId21"/>
    <p:sldId id="431" r:id="rId22"/>
    <p:sldId id="432" r:id="rId23"/>
    <p:sldId id="433" r:id="rId24"/>
    <p:sldId id="434" r:id="rId25"/>
    <p:sldId id="435" r:id="rId26"/>
    <p:sldId id="436" r:id="rId27"/>
    <p:sldId id="437" r:id="rId28"/>
    <p:sldId id="450" r:id="rId29"/>
    <p:sldId id="449" r:id="rId30"/>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o Ocampo" initials="e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E6F1"/>
    <a:srgbClr val="FF9933"/>
    <a:srgbClr val="858787"/>
    <a:srgbClr val="009900"/>
    <a:srgbClr val="EC7CFB"/>
    <a:srgbClr val="FEFA7F"/>
    <a:srgbClr val="B9B9B9"/>
    <a:srgbClr val="000066"/>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78" autoAdjust="0"/>
    <p:restoredTop sz="94767" autoAdjust="0"/>
  </p:normalViewPr>
  <p:slideViewPr>
    <p:cSldViewPr>
      <p:cViewPr varScale="1">
        <p:scale>
          <a:sx n="90" d="100"/>
          <a:sy n="90" d="100"/>
        </p:scale>
        <p:origin x="1400" y="200"/>
      </p:cViewPr>
      <p:guideLst>
        <p:guide orient="horz" pos="2160"/>
        <p:guide pos="432"/>
      </p:guideLst>
    </p:cSldViewPr>
  </p:slideViewPr>
  <p:outlineViewPr>
    <p:cViewPr>
      <p:scale>
        <a:sx n="33" d="100"/>
        <a:sy n="33" d="100"/>
      </p:scale>
      <p:origin x="0" y="12768"/>
    </p:cViewPr>
    <p:sldLst>
      <p:sld r:id="rId1" collapse="1"/>
    </p:sldLst>
  </p:outlineViewPr>
  <p:notesTextViewPr>
    <p:cViewPr>
      <p:scale>
        <a:sx n="100" d="100"/>
        <a:sy n="100" d="100"/>
      </p:scale>
      <p:origin x="0" y="0"/>
    </p:cViewPr>
  </p:notesTextViewPr>
  <p:sorterViewPr>
    <p:cViewPr>
      <p:scale>
        <a:sx n="100" d="100"/>
        <a:sy n="100" d="100"/>
      </p:scale>
      <p:origin x="0" y="-2706"/>
    </p:cViewPr>
  </p:sorterViewPr>
  <p:notesViewPr>
    <p:cSldViewPr>
      <p:cViewPr>
        <p:scale>
          <a:sx n="100" d="100"/>
          <a:sy n="100" d="100"/>
        </p:scale>
        <p:origin x="-720" y="269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1AC9FFE-402E-44A5-8B98-51F8AD953E0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483" name="Rectangle 3">
            <a:extLst>
              <a:ext uri="{FF2B5EF4-FFF2-40B4-BE49-F238E27FC236}">
                <a16:creationId xmlns:a16="http://schemas.microsoft.com/office/drawing/2014/main" id="{2B5147FC-864B-4545-BB88-8F774C4A33F6}"/>
              </a:ext>
            </a:extLst>
          </p:cNvPr>
          <p:cNvSpPr>
            <a:spLocks noGrp="1" noChangeArrowheads="1"/>
          </p:cNvSpPr>
          <p:nvPr>
            <p:ph type="dt" sz="quarter"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E1B5D19E-5EED-48B1-A9BE-C669011064B3}" type="datetime1">
              <a:rPr lang="es-ES"/>
              <a:pPr>
                <a:defRPr/>
              </a:pPr>
              <a:t>23/6/24</a:t>
            </a:fld>
            <a:endParaRPr lang="es-ES"/>
          </a:p>
        </p:txBody>
      </p:sp>
      <p:sp>
        <p:nvSpPr>
          <p:cNvPr id="20484" name="Rectangle 4">
            <a:extLst>
              <a:ext uri="{FF2B5EF4-FFF2-40B4-BE49-F238E27FC236}">
                <a16:creationId xmlns:a16="http://schemas.microsoft.com/office/drawing/2014/main" id="{15411998-8A8F-4BBA-A04F-B6DE443B5B56}"/>
              </a:ext>
            </a:extLst>
          </p:cNvPr>
          <p:cNvSpPr>
            <a:spLocks noGrp="1" noChangeArrowheads="1"/>
          </p:cNvSpPr>
          <p:nvPr>
            <p:ph type="ftr" sz="quarter" idx="2"/>
          </p:nvPr>
        </p:nvSpPr>
        <p:spPr bwMode="auto">
          <a:xfrm>
            <a:off x="0" y="9120188"/>
            <a:ext cx="4378325"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11" charset="0"/>
                <a:cs typeface="Arial" charset="0"/>
              </a:defRPr>
            </a:lvl1pPr>
          </a:lstStyle>
          <a:p>
            <a:pPr>
              <a:defRPr/>
            </a:pPr>
            <a:endParaRPr lang="en-US"/>
          </a:p>
          <a:p>
            <a:pPr>
              <a:defRPr/>
            </a:pPr>
            <a:r>
              <a:rPr lang="en-US"/>
              <a:t>Protocolo de Cartagena sobre Seguridad de la Biotecnología</a:t>
            </a:r>
          </a:p>
        </p:txBody>
      </p:sp>
      <p:sp>
        <p:nvSpPr>
          <p:cNvPr id="20485" name="Rectangle 5">
            <a:extLst>
              <a:ext uri="{FF2B5EF4-FFF2-40B4-BE49-F238E27FC236}">
                <a16:creationId xmlns:a16="http://schemas.microsoft.com/office/drawing/2014/main" id="{80D54DE7-7255-483A-9AF1-60C9E7B8503C}"/>
              </a:ext>
            </a:extLst>
          </p:cNvPr>
          <p:cNvSpPr>
            <a:spLocks noGrp="1" noChangeArrowheads="1"/>
          </p:cNvSpPr>
          <p:nvPr>
            <p:ph type="sldNum" sz="quarter" idx="3"/>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AD63E4D6-BD9A-400D-B2C9-4AE79F639E7C}" type="slidenum">
              <a:rPr lang="en-US" altLang="en-US"/>
              <a:pPr>
                <a:defRPr/>
              </a:pPr>
              <a:t>‹N°›</a:t>
            </a:fld>
            <a:endParaRPr lang="en-US" altLang="en-US"/>
          </a:p>
        </p:txBody>
      </p:sp>
    </p:spTree>
    <p:extLst>
      <p:ext uri="{BB962C8B-B14F-4D97-AF65-F5344CB8AC3E}">
        <p14:creationId xmlns:p14="http://schemas.microsoft.com/office/powerpoint/2010/main" val="1111356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A834FAF-8DBC-4E4E-8D5A-FFC938B881C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6147" name="Rectangle 3">
            <a:extLst>
              <a:ext uri="{FF2B5EF4-FFF2-40B4-BE49-F238E27FC236}">
                <a16:creationId xmlns:a16="http://schemas.microsoft.com/office/drawing/2014/main" id="{8037C070-36D2-41CF-A24C-9D366B46FA86}"/>
              </a:ext>
            </a:extLst>
          </p:cNvPr>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3E5667EA-9E67-4AFA-B94E-491559866440}"/>
              </a:ext>
            </a:extLst>
          </p:cNvPr>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a:extLst>
              <a:ext uri="{FF2B5EF4-FFF2-40B4-BE49-F238E27FC236}">
                <a16:creationId xmlns:a16="http://schemas.microsoft.com/office/drawing/2014/main" id="{C3134A42-CE7D-43D0-8B28-66AEAE8DFABA}"/>
              </a:ext>
            </a:extLst>
          </p:cNvPr>
          <p:cNvSpPr>
            <a:spLocks noGrp="1" noChangeArrowheads="1"/>
          </p:cNvSpPr>
          <p:nvPr>
            <p:ph type="dt"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D5DDFD2C-51F7-4D2B-8DD3-F109556CEEF1}" type="datetime1">
              <a:rPr lang="es-ES"/>
              <a:pPr>
                <a:defRPr/>
              </a:pPr>
              <a:t>23/6/24</a:t>
            </a:fld>
            <a:endParaRPr lang="es-ES"/>
          </a:p>
        </p:txBody>
      </p:sp>
      <p:sp>
        <p:nvSpPr>
          <p:cNvPr id="2054" name="Rectangle 6">
            <a:extLst>
              <a:ext uri="{FF2B5EF4-FFF2-40B4-BE49-F238E27FC236}">
                <a16:creationId xmlns:a16="http://schemas.microsoft.com/office/drawing/2014/main" id="{1F646845-4922-4936-9B21-5A826D02AE8C}"/>
              </a:ext>
            </a:extLst>
          </p:cNvPr>
          <p:cNvSpPr>
            <a:spLocks noGrp="1" noChangeArrowheads="1"/>
          </p:cNvSpPr>
          <p:nvPr>
            <p:ph type="ftr" sz="quarter" idx="4"/>
          </p:nvPr>
        </p:nvSpPr>
        <p:spPr bwMode="auto">
          <a:xfrm>
            <a:off x="0" y="9120188"/>
            <a:ext cx="3170238"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55" name="Rectangle 7">
            <a:extLst>
              <a:ext uri="{FF2B5EF4-FFF2-40B4-BE49-F238E27FC236}">
                <a16:creationId xmlns:a16="http://schemas.microsoft.com/office/drawing/2014/main" id="{A6370890-4FE9-45E8-916C-B4C42A1322EE}"/>
              </a:ext>
            </a:extLst>
          </p:cNvPr>
          <p:cNvSpPr>
            <a:spLocks noGrp="1" noChangeArrowheads="1"/>
          </p:cNvSpPr>
          <p:nvPr>
            <p:ph type="sldNum" sz="quarter" idx="5"/>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513C9078-463A-4EB3-ADDD-E899E163CFAC}" type="slidenum">
              <a:rPr lang="en-US" altLang="en-US"/>
              <a:pPr>
                <a:defRPr/>
              </a:pPr>
              <a:t>‹N°›</a:t>
            </a:fld>
            <a:endParaRPr lang="en-US" altLang="en-US"/>
          </a:p>
        </p:txBody>
      </p:sp>
    </p:spTree>
    <p:extLst>
      <p:ext uri="{BB962C8B-B14F-4D97-AF65-F5344CB8AC3E}">
        <p14:creationId xmlns:p14="http://schemas.microsoft.com/office/powerpoint/2010/main" val="207892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ＭＳ Ｐゴシック" pitchFamily="-111"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45060" name="Espace réservé du numéro de diapositive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D6D64B-A625-4951-8225-5E78F9D2A278}" type="slidenum">
              <a:rPr lang="en-US" altLang="en-US" sz="1200"/>
              <a:pPr/>
              <a:t>1</a:t>
            </a:fld>
            <a:endParaRPr lang="en-US" altLang="en-US" sz="1200"/>
          </a:p>
        </p:txBody>
      </p:sp>
    </p:spTree>
    <p:extLst>
      <p:ext uri="{BB962C8B-B14F-4D97-AF65-F5344CB8AC3E}">
        <p14:creationId xmlns:p14="http://schemas.microsoft.com/office/powerpoint/2010/main" val="234965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55299"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55300"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DEFBA0-1F16-4031-8AE2-1E3F62ACACF0}" type="slidenum">
              <a:rPr lang="en-US" altLang="en-US" sz="1200"/>
              <a:pPr/>
              <a:t>13</a:t>
            </a:fld>
            <a:endParaRPr lang="en-US" altLang="en-US" sz="1200"/>
          </a:p>
        </p:txBody>
      </p:sp>
    </p:spTree>
    <p:extLst>
      <p:ext uri="{BB962C8B-B14F-4D97-AF65-F5344CB8AC3E}">
        <p14:creationId xmlns:p14="http://schemas.microsoft.com/office/powerpoint/2010/main" val="3879627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56324"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90379E-6360-4DE2-AC9B-B484D83EC324}" type="slidenum">
              <a:rPr lang="en-US" altLang="en-US" sz="1200"/>
              <a:pPr/>
              <a:t>14</a:t>
            </a:fld>
            <a:endParaRPr lang="en-US" altLang="en-US" sz="1200"/>
          </a:p>
        </p:txBody>
      </p:sp>
    </p:spTree>
    <p:extLst>
      <p:ext uri="{BB962C8B-B14F-4D97-AF65-F5344CB8AC3E}">
        <p14:creationId xmlns:p14="http://schemas.microsoft.com/office/powerpoint/2010/main" val="145373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61444"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B0B80E-B4A2-4337-AF4C-91DFCD918209}" type="slidenum">
              <a:rPr lang="en-US" altLang="en-US" sz="1200"/>
              <a:pPr/>
              <a:t>20</a:t>
            </a:fld>
            <a:endParaRPr lang="en-US" altLang="en-US" sz="1200"/>
          </a:p>
        </p:txBody>
      </p:sp>
    </p:spTree>
    <p:extLst>
      <p:ext uri="{BB962C8B-B14F-4D97-AF65-F5344CB8AC3E}">
        <p14:creationId xmlns:p14="http://schemas.microsoft.com/office/powerpoint/2010/main" val="709758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ln/>
        </p:spPr>
      </p:sp>
      <p:sp>
        <p:nvSpPr>
          <p:cNvPr id="62467"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62468"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0F4B43-4C3E-4947-AD5F-A649D9D453AE}" type="slidenum">
              <a:rPr lang="en-US" altLang="en-US" sz="1200"/>
              <a:pPr/>
              <a:t>22</a:t>
            </a:fld>
            <a:endParaRPr lang="en-US" altLang="en-US" sz="1200"/>
          </a:p>
        </p:txBody>
      </p:sp>
    </p:spTree>
    <p:extLst>
      <p:ext uri="{BB962C8B-B14F-4D97-AF65-F5344CB8AC3E}">
        <p14:creationId xmlns:p14="http://schemas.microsoft.com/office/powerpoint/2010/main" val="382813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63492"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1F6244-FC71-4514-8EA7-C4F26493D372}" type="slidenum">
              <a:rPr lang="en-US" altLang="en-US" sz="1200"/>
              <a:pPr/>
              <a:t>24</a:t>
            </a:fld>
            <a:endParaRPr lang="en-US" altLang="en-US" sz="1200"/>
          </a:p>
        </p:txBody>
      </p:sp>
    </p:spTree>
    <p:extLst>
      <p:ext uri="{BB962C8B-B14F-4D97-AF65-F5344CB8AC3E}">
        <p14:creationId xmlns:p14="http://schemas.microsoft.com/office/powerpoint/2010/main" val="5849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64516"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72545E-578F-4FB0-9F63-1EEF1814112F}" type="slidenum">
              <a:rPr lang="en-US" altLang="en-US" sz="1200"/>
              <a:pPr/>
              <a:t>25</a:t>
            </a:fld>
            <a:endParaRPr lang="en-US" altLang="en-US" sz="1200"/>
          </a:p>
        </p:txBody>
      </p:sp>
    </p:spTree>
    <p:extLst>
      <p:ext uri="{BB962C8B-B14F-4D97-AF65-F5344CB8AC3E}">
        <p14:creationId xmlns:p14="http://schemas.microsoft.com/office/powerpoint/2010/main" val="2111221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65540"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AD2D5D-DC1B-4941-895B-CAEEADBAC4F4}" type="slidenum">
              <a:rPr lang="en-US" altLang="en-US" sz="1200"/>
              <a:pPr/>
              <a:t>26</a:t>
            </a:fld>
            <a:endParaRPr lang="en-US" altLang="en-US" sz="1200"/>
          </a:p>
        </p:txBody>
      </p:sp>
    </p:spTree>
    <p:extLst>
      <p:ext uri="{BB962C8B-B14F-4D97-AF65-F5344CB8AC3E}">
        <p14:creationId xmlns:p14="http://schemas.microsoft.com/office/powerpoint/2010/main" val="343237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E07676-6CB2-4ED2-933A-A8D789A61951}" type="slidenum">
              <a:rPr lang="en-US" altLang="en-US" sz="1200" smtClean="0"/>
              <a:pPr/>
              <a:t>28</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20829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ar-LB" altLang="en-US">
              <a:latin typeface="Times New Roman" panose="02020603050405020304" pitchFamily="18" charset="0"/>
            </a:endParaRPr>
          </a:p>
        </p:txBody>
      </p:sp>
      <p:sp>
        <p:nvSpPr>
          <p:cNvPr id="4710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8A7567-AB4D-4A43-86D3-9C6290ED42D4}" type="slidenum">
              <a:rPr lang="en-US" altLang="en-US" sz="1200"/>
              <a:pPr/>
              <a:t>2</a:t>
            </a:fld>
            <a:endParaRPr lang="en-US" altLang="en-US" sz="1200"/>
          </a:p>
        </p:txBody>
      </p:sp>
    </p:spTree>
    <p:extLst>
      <p:ext uri="{BB962C8B-B14F-4D97-AF65-F5344CB8AC3E}">
        <p14:creationId xmlns:p14="http://schemas.microsoft.com/office/powerpoint/2010/main" val="828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ar-LB" altLang="en-US">
              <a:latin typeface="Times New Roman" panose="02020603050405020304" pitchFamily="18" charset="0"/>
            </a:endParaRPr>
          </a:p>
        </p:txBody>
      </p:sp>
      <p:sp>
        <p:nvSpPr>
          <p:cNvPr id="4710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8A7567-AB4D-4A43-86D3-9C6290ED42D4}" type="slidenum">
              <a:rPr lang="en-US" altLang="en-US" sz="1200"/>
              <a:pPr/>
              <a:t>3</a:t>
            </a:fld>
            <a:endParaRPr lang="en-US" altLang="en-US" sz="1200"/>
          </a:p>
        </p:txBody>
      </p:sp>
    </p:spTree>
    <p:extLst>
      <p:ext uri="{BB962C8B-B14F-4D97-AF65-F5344CB8AC3E}">
        <p14:creationId xmlns:p14="http://schemas.microsoft.com/office/powerpoint/2010/main" val="352563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ar-LB" altLang="en-US">
              <a:latin typeface="Times New Roman" panose="02020603050405020304" pitchFamily="18" charset="0"/>
            </a:endParaRPr>
          </a:p>
        </p:txBody>
      </p:sp>
      <p:sp>
        <p:nvSpPr>
          <p:cNvPr id="48132"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91743D-E581-4031-8D5A-41B02558C6ED}" type="slidenum">
              <a:rPr lang="en-US" altLang="en-US" sz="1200"/>
              <a:pPr/>
              <a:t>4</a:t>
            </a:fld>
            <a:endParaRPr lang="en-US" altLang="en-US" sz="1200"/>
          </a:p>
        </p:txBody>
      </p:sp>
    </p:spTree>
    <p:extLst>
      <p:ext uri="{BB962C8B-B14F-4D97-AF65-F5344CB8AC3E}">
        <p14:creationId xmlns:p14="http://schemas.microsoft.com/office/powerpoint/2010/main" val="208114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49156"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741473-E177-4A5D-86A9-B8E1535A0810}" type="slidenum">
              <a:rPr lang="en-US" altLang="en-US" sz="1200"/>
              <a:pPr/>
              <a:t>7</a:t>
            </a:fld>
            <a:endParaRPr lang="en-US" altLang="en-US" sz="1200"/>
          </a:p>
        </p:txBody>
      </p:sp>
    </p:spTree>
    <p:extLst>
      <p:ext uri="{BB962C8B-B14F-4D97-AF65-F5344CB8AC3E}">
        <p14:creationId xmlns:p14="http://schemas.microsoft.com/office/powerpoint/2010/main" val="46899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ar-LB" altLang="en-US">
              <a:latin typeface="Times New Roman" panose="02020603050405020304" pitchFamily="18" charset="0"/>
            </a:endParaRPr>
          </a:p>
        </p:txBody>
      </p:sp>
      <p:sp>
        <p:nvSpPr>
          <p:cNvPr id="50180"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CED54E0-3741-4038-B814-3795F1FA0AF6}" type="slidenum">
              <a:rPr lang="en-US" altLang="en-US" sz="1200"/>
              <a:pPr/>
              <a:t>8</a:t>
            </a:fld>
            <a:endParaRPr lang="en-US" altLang="en-US" sz="1200"/>
          </a:p>
        </p:txBody>
      </p:sp>
    </p:spTree>
    <p:extLst>
      <p:ext uri="{BB962C8B-B14F-4D97-AF65-F5344CB8AC3E}">
        <p14:creationId xmlns:p14="http://schemas.microsoft.com/office/powerpoint/2010/main" val="207927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51204"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A33AAF-3ADE-4029-9070-13F490E19B45}" type="slidenum">
              <a:rPr lang="en-US" altLang="en-US" sz="1200"/>
              <a:pPr/>
              <a:t>9</a:t>
            </a:fld>
            <a:endParaRPr lang="en-US" altLang="en-US" sz="1200"/>
          </a:p>
        </p:txBody>
      </p:sp>
    </p:spTree>
    <p:extLst>
      <p:ext uri="{BB962C8B-B14F-4D97-AF65-F5344CB8AC3E}">
        <p14:creationId xmlns:p14="http://schemas.microsoft.com/office/powerpoint/2010/main" val="378212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52228"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863357-9B7E-4442-8E15-C85C368E4C6B}" type="slidenum">
              <a:rPr lang="en-US" altLang="en-US" sz="1200"/>
              <a:pPr/>
              <a:t>10</a:t>
            </a:fld>
            <a:endParaRPr lang="en-US" altLang="en-US" sz="1200"/>
          </a:p>
        </p:txBody>
      </p:sp>
    </p:spTree>
    <p:extLst>
      <p:ext uri="{BB962C8B-B14F-4D97-AF65-F5344CB8AC3E}">
        <p14:creationId xmlns:p14="http://schemas.microsoft.com/office/powerpoint/2010/main" val="132464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54276"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FD7B67-0F82-4024-AF92-2E04B96363B9}" type="slidenum">
              <a:rPr lang="en-US" altLang="en-US" sz="1200"/>
              <a:pPr/>
              <a:t>12</a:t>
            </a:fld>
            <a:endParaRPr lang="en-US" altLang="en-US" sz="1200"/>
          </a:p>
        </p:txBody>
      </p:sp>
    </p:spTree>
    <p:extLst>
      <p:ext uri="{BB962C8B-B14F-4D97-AF65-F5344CB8AC3E}">
        <p14:creationId xmlns:p14="http://schemas.microsoft.com/office/powerpoint/2010/main" val="27599244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71"/>
        <p:cNvGrpSpPr/>
        <p:nvPr/>
      </p:nvGrpSpPr>
      <p:grpSpPr>
        <a:xfrm>
          <a:off x="0" y="0"/>
          <a:ext cx="0" cy="0"/>
          <a:chOff x="0" y="0"/>
          <a:chExt cx="0" cy="0"/>
        </a:xfrm>
      </p:grpSpPr>
      <p:sp>
        <p:nvSpPr>
          <p:cNvPr id="4" name="Shape 72">
            <a:extLst>
              <a:ext uri="{FF2B5EF4-FFF2-40B4-BE49-F238E27FC236}">
                <a16:creationId xmlns:a16="http://schemas.microsoft.com/office/drawing/2014/main" id="{43B01821-FDDD-4BD6-ADEE-EF957FECDD17}"/>
              </a:ext>
            </a:extLst>
          </p:cNvPr>
          <p:cNvSpPr>
            <a:spLocks noChangeArrowheads="1"/>
          </p:cNvSpPr>
          <p:nvPr/>
        </p:nvSpPr>
        <p:spPr bwMode="auto">
          <a:xfrm>
            <a:off x="6215063" y="0"/>
            <a:ext cx="2928937" cy="6858000"/>
          </a:xfrm>
          <a:prstGeom prst="rect">
            <a:avLst/>
          </a:prstGeom>
          <a:solidFill>
            <a:srgbClr val="DAE5F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333375"/>
            <a:ext cx="58197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fr-FR" altLang="en-US" sz="2800" noProof="0">
                <a:solidFill>
                  <a:srgbClr val="1F497D"/>
                </a:solidFill>
                <a:latin typeface="Calibri" panose="020F0502020204030204" pitchFamily="34" charset="0"/>
                <a:cs typeface="Calibri" panose="020F0502020204030204" pitchFamily="34" charset="0"/>
                <a:sym typeface="Calibri" panose="020F0502020204030204" pitchFamily="34" charset="0"/>
              </a:rPr>
              <a:t>Centre d’Echanges pour la Prévention des Risques Biotechnologiques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pic>
        <p:nvPicPr>
          <p:cNvPr id="7" name="Shape 77">
            <a:extLst>
              <a:ext uri="{FF2B5EF4-FFF2-40B4-BE49-F238E27FC236}">
                <a16:creationId xmlns:a16="http://schemas.microsoft.com/office/drawing/2014/main" id="{3863AF81-98CF-405E-A334-91896DF4BAD1}"/>
              </a:ext>
            </a:extLst>
          </p:cNvPr>
          <p:cNvPicPr preferRelativeResize="0">
            <a:picLocks noChangeAspect="1" noChangeArrowheads="1"/>
          </p:cNvPicPr>
          <p:nvPr/>
        </p:nvPicPr>
        <p:blipFill>
          <a:blip r:embed="rId2">
            <a:duotone>
              <a:prstClr val="black"/>
              <a:srgbClr val="DBE6F1">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p:blipFill>
        <p:spPr bwMode="auto">
          <a:xfrm>
            <a:off x="6257926" y="2733511"/>
            <a:ext cx="3014662" cy="1621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 name="Shape 73"/>
          <p:cNvSpPr txBox="1">
            <a:spLocks noGrp="1"/>
          </p:cNvSpPr>
          <p:nvPr>
            <p:ph type="ctrTitle" hasCustomPrompt="1"/>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noProof="0"/>
              <a:t>Modifiez le style)du titre</a:t>
            </a: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noProof="0"/>
              <a:t>Modifiez le style des sous-titres du masque</a:t>
            </a:r>
          </a:p>
        </p:txBody>
      </p:sp>
    </p:spTree>
    <p:extLst>
      <p:ext uri="{BB962C8B-B14F-4D97-AF65-F5344CB8AC3E}">
        <p14:creationId xmlns:p14="http://schemas.microsoft.com/office/powerpoint/2010/main" val="250864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1600200"/>
          </a:xfrm>
        </p:spPr>
        <p:txBody>
          <a:bodyPr anchor="t"/>
          <a:lstStyle>
            <a:lvl1pPr>
              <a:defRPr sz="32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59172" y="2186781"/>
            <a:ext cx="5808972"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037729" y="2177236"/>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66391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3024-1185-49F4-9E3A-1073E32E10B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529615EF-24E5-44DF-B296-C9858B5FAD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a:extLst>
              <a:ext uri="{FF2B5EF4-FFF2-40B4-BE49-F238E27FC236}">
                <a16:creationId xmlns:a16="http://schemas.microsoft.com/office/drawing/2014/main" id="{B52FBA27-9412-45CA-AB64-2E34D09672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DE346738-FE8D-40A0-A577-D0637B823C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0DF5D4-3C08-41E5-ACCB-B9B868B03FF2}"/>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CCB7DB29-129F-4D43-84AE-DEC176A78D8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0702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F890-EC5A-42E1-AD80-F56F737BF3BD}"/>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FD85A810-E12C-44CF-8799-5E808AFC57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9AFD0DD-C989-411D-9BC6-2EFACD435E7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7B35F5-4F02-4FCA-98E9-703A03FBDA63}"/>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FC814091-FFB5-4B5D-9B5B-76F92D18160A}"/>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65248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02DC5-3426-4D21-ABDF-D5D356BD8673}"/>
              </a:ext>
            </a:extLst>
          </p:cNvPr>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3623E085-C669-4562-951A-1F8BDA27E8CA}"/>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A8E26566-54A7-44C0-BBB9-322ABB3D47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4B8F09-7320-4558-8F6C-DF2D287BD3F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6606AD1C-2EDB-46E3-80BD-3AE27450A22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92439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19F226-8F04-C64F-B914-4061711E23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7" y="856434"/>
            <a:ext cx="9151367" cy="5145131"/>
          </a:xfrm>
          <a:prstGeom prst="rect">
            <a:avLst/>
          </a:prstGeom>
        </p:spPr>
      </p:pic>
    </p:spTree>
    <p:extLst>
      <p:ext uri="{BB962C8B-B14F-4D97-AF65-F5344CB8AC3E}">
        <p14:creationId xmlns:p14="http://schemas.microsoft.com/office/powerpoint/2010/main" val="236335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91FBD7-2AEA-0149-8111-BF63B2F9F0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7" y="1288545"/>
            <a:ext cx="9151367" cy="4280910"/>
          </a:xfrm>
          <a:prstGeom prst="rect">
            <a:avLst/>
          </a:prstGeom>
        </p:spPr>
      </p:pic>
    </p:spTree>
    <p:extLst>
      <p:ext uri="{BB962C8B-B14F-4D97-AF65-F5344CB8AC3E}">
        <p14:creationId xmlns:p14="http://schemas.microsoft.com/office/powerpoint/2010/main" val="165592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6" name="Espace réservé du texte 5"/>
          <p:cNvSpPr>
            <a:spLocks noGrp="1"/>
          </p:cNvSpPr>
          <p:nvPr>
            <p:ph type="body" sz="quarter" idx="12"/>
          </p:nvPr>
        </p:nvSpPr>
        <p:spPr>
          <a:xfrm>
            <a:off x="395288" y="1412875"/>
            <a:ext cx="8424862" cy="647700"/>
          </a:xfrm>
        </p:spPr>
        <p:txBody>
          <a:bodyPr/>
          <a:lstStyle>
            <a:lvl1pPr>
              <a:buNone/>
              <a:defRPr sz="2400" b="1">
                <a:solidFill>
                  <a:srgbClr val="C00000"/>
                </a:solidFill>
              </a:defRPr>
            </a:lvl1pPr>
            <a:lvl2pPr>
              <a:buNone/>
              <a:defRPr/>
            </a:lvl2pPr>
            <a:lvl3pPr>
              <a:buNone/>
              <a:defRPr/>
            </a:lvl3pPr>
            <a:lvl4pPr>
              <a:buNone/>
              <a:defRPr/>
            </a:lvl4pPr>
            <a:lvl5pPr>
              <a:buNone/>
              <a:defRPr/>
            </a:lvl5pPr>
          </a:lstStyle>
          <a:p>
            <a:pPr lvl="0"/>
            <a:r>
              <a:rPr lang="fr-FR" dirty="0"/>
              <a:t>Cliquez pour modifier les styles du texte du masque</a:t>
            </a:r>
          </a:p>
        </p:txBody>
      </p:sp>
      <p:sp>
        <p:nvSpPr>
          <p:cNvPr id="8" name="Espace réservé du contenu 7"/>
          <p:cNvSpPr>
            <a:spLocks noGrp="1"/>
          </p:cNvSpPr>
          <p:nvPr>
            <p:ph sz="quarter" idx="13"/>
          </p:nvPr>
        </p:nvSpPr>
        <p:spPr>
          <a:xfrm>
            <a:off x="395288" y="2276475"/>
            <a:ext cx="8424862" cy="37449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dt" sz="half" idx="14"/>
          </p:nvPr>
        </p:nvSpPr>
        <p:spPr/>
        <p:txBody>
          <a:bodyPr/>
          <a:lstStyle>
            <a:lvl1pPr>
              <a:defRPr/>
            </a:lvl1pPr>
          </a:lstStyle>
          <a:p>
            <a:pPr>
              <a:defRPr/>
            </a:pPr>
            <a:endParaRPr/>
          </a:p>
        </p:txBody>
      </p:sp>
      <p:sp>
        <p:nvSpPr>
          <p:cNvPr id="7" name="Rectangle 7"/>
          <p:cNvSpPr>
            <a:spLocks noGrp="1" noChangeArrowheads="1"/>
          </p:cNvSpPr>
          <p:nvPr>
            <p:ph type="sldNum" sz="quarter" idx="15"/>
          </p:nvPr>
        </p:nvSpPr>
        <p:spPr/>
        <p:txBody>
          <a:bodyPr/>
          <a:lstStyle>
            <a:lvl1pPr>
              <a:defRPr/>
            </a:lvl1pPr>
          </a:lstStyle>
          <a:p>
            <a:fld id="{E9EBA1F7-5FF6-4030-9EE2-CE9DD39F13E7}" type="slidenum">
              <a:rPr lang="fr-FR" altLang="en-US"/>
              <a:pPr/>
              <a:t>‹N°›</a:t>
            </a:fld>
            <a:endParaRPr lang="fr-FR" altLang="en-US"/>
          </a:p>
        </p:txBody>
      </p:sp>
    </p:spTree>
    <p:extLst>
      <p:ext uri="{BB962C8B-B14F-4D97-AF65-F5344CB8AC3E}">
        <p14:creationId xmlns:p14="http://schemas.microsoft.com/office/powerpoint/2010/main" val="526967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en-US" dirty="0"/>
              <a:t>Click to edit Master title style</a:t>
            </a:r>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en-US" dirty="0"/>
              <a:t>Click to edit Master text styles</a:t>
            </a:r>
          </a:p>
        </p:txBody>
      </p:sp>
    </p:spTree>
    <p:extLst>
      <p:ext uri="{BB962C8B-B14F-4D97-AF65-F5344CB8AC3E}">
        <p14:creationId xmlns:p14="http://schemas.microsoft.com/office/powerpoint/2010/main" val="233242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Shape 71"/>
        <p:cNvGrpSpPr/>
        <p:nvPr/>
      </p:nvGrpSpPr>
      <p:grpSpPr>
        <a:xfrm>
          <a:off x="0" y="0"/>
          <a:ext cx="0" cy="0"/>
          <a:chOff x="0" y="0"/>
          <a:chExt cx="0" cy="0"/>
        </a:xfrm>
      </p:grpSpPr>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492398"/>
            <a:ext cx="58197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Centre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d’Echanges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pour la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Prévention</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des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Risques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Biotechnologiques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sp>
        <p:nvSpPr>
          <p:cNvPr id="73" name="Shape 73"/>
          <p:cNvSpPr txBox="1">
            <a:spLocks noGrp="1"/>
          </p:cNvSpPr>
          <p:nvPr>
            <p:ph type="ctrTitle"/>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a:t>Modifiez le style du titre</a:t>
            </a:r>
            <a:endParaRP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a:t>Modifiez le style des sous-titres du masque</a:t>
            </a:r>
            <a:endParaRPr/>
          </a:p>
        </p:txBody>
      </p:sp>
    </p:spTree>
    <p:extLst>
      <p:ext uri="{BB962C8B-B14F-4D97-AF65-F5344CB8AC3E}">
        <p14:creationId xmlns:p14="http://schemas.microsoft.com/office/powerpoint/2010/main" val="287006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BD87-4944-4198-97E2-405728549E4F}"/>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0177FB9-2E02-4B15-BF83-13558F9A75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1525652C-A0F1-4A96-A796-F7A991428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545EF7-12AD-4507-A4D0-3587B788111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13116C30-4306-4470-A149-F32E52F24C18}"/>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57088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5C98-92B3-40CB-9370-8605A97CD1B0}"/>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E505322-7F39-4065-B83E-DC054AA0F827}"/>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A33FC04-0718-461F-9F26-7724D3E8D8F8}"/>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FFCF5658-4B30-47A2-A7E8-1EA4B3D500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724F9B-0171-4AEF-8E49-3B7F5EFE6AF8}"/>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F8A13EA9-2130-4AB3-B81B-E16D1BAC05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80583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D6A0-2F40-453A-9214-A14DBF14953C}"/>
              </a:ext>
            </a:extLst>
          </p:cNvPr>
          <p:cNvSpPr>
            <a:spLocks noGrp="1"/>
          </p:cNvSpPr>
          <p:nvPr>
            <p:ph type="title"/>
          </p:nvPr>
        </p:nvSpPr>
        <p:spPr>
          <a:xfrm>
            <a:off x="630238" y="365125"/>
            <a:ext cx="6480000" cy="1325563"/>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45C0CEF2-E751-4325-8F05-4A13A8D21C9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66B97235-78C8-4574-9918-9DC31719178B}"/>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932B0847-6363-4BB5-B80E-32082C56CA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3760B9CD-FB6C-44A6-B96B-81677C2EE328}"/>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864265AE-B24B-41F0-A26E-DD99BC47156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25845F7-0341-4BE4-9BBF-FF89BA8F3092}"/>
              </a:ext>
            </a:extLst>
          </p:cNvPr>
          <p:cNvSpPr>
            <a:spLocks noGrp="1"/>
          </p:cNvSpPr>
          <p:nvPr>
            <p:ph type="ftr" sz="quarter" idx="11"/>
          </p:nvPr>
        </p:nvSpPr>
        <p:spPr/>
        <p:txBody>
          <a:bodyPr/>
          <a:lstStyle/>
          <a:p>
            <a:r>
              <a:rPr lang="en-US"/>
              <a:t>xx</a:t>
            </a:r>
          </a:p>
        </p:txBody>
      </p:sp>
      <p:sp>
        <p:nvSpPr>
          <p:cNvPr id="9" name="Slide Number Placeholder 8">
            <a:extLst>
              <a:ext uri="{FF2B5EF4-FFF2-40B4-BE49-F238E27FC236}">
                <a16:creationId xmlns:a16="http://schemas.microsoft.com/office/drawing/2014/main" id="{EFD6FF74-C6BC-432A-B773-363AC92373A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72669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CAC5-7199-4B7F-89CA-B9CC47EFD1A5}"/>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62C06C70-0CF0-4535-9623-DA4E0722205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FD85CF6-83E9-42C7-8DF1-B5E109928415}"/>
              </a:ext>
            </a:extLst>
          </p:cNvPr>
          <p:cNvSpPr>
            <a:spLocks noGrp="1"/>
          </p:cNvSpPr>
          <p:nvPr>
            <p:ph type="ftr" sz="quarter" idx="11"/>
          </p:nvPr>
        </p:nvSpPr>
        <p:spPr/>
        <p:txBody>
          <a:bodyPr/>
          <a:lstStyle/>
          <a:p>
            <a:r>
              <a:rPr lang="en-US"/>
              <a:t>xx</a:t>
            </a:r>
          </a:p>
        </p:txBody>
      </p:sp>
      <p:sp>
        <p:nvSpPr>
          <p:cNvPr id="5" name="Slide Number Placeholder 4">
            <a:extLst>
              <a:ext uri="{FF2B5EF4-FFF2-40B4-BE49-F238E27FC236}">
                <a16:creationId xmlns:a16="http://schemas.microsoft.com/office/drawing/2014/main" id="{06F84CBE-D32B-49A9-B990-9C23D307467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4739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CF07C-3119-40F8-BF67-DA84EEA208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DFD373-0FAA-4486-ABF0-3923DEA4C316}"/>
              </a:ext>
            </a:extLst>
          </p:cNvPr>
          <p:cNvSpPr>
            <a:spLocks noGrp="1"/>
          </p:cNvSpPr>
          <p:nvPr>
            <p:ph type="ftr" sz="quarter" idx="11"/>
          </p:nvPr>
        </p:nvSpPr>
        <p:spPr/>
        <p:txBody>
          <a:bodyPr/>
          <a:lstStyle/>
          <a:p>
            <a:r>
              <a:rPr lang="en-US"/>
              <a:t>xx</a:t>
            </a:r>
          </a:p>
        </p:txBody>
      </p:sp>
      <p:sp>
        <p:nvSpPr>
          <p:cNvPr id="4" name="Slide Number Placeholder 3">
            <a:extLst>
              <a:ext uri="{FF2B5EF4-FFF2-40B4-BE49-F238E27FC236}">
                <a16:creationId xmlns:a16="http://schemas.microsoft.com/office/drawing/2014/main" id="{03E08229-476E-47C4-A617-3522BC60C74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61387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fr-FR"/>
              <a:t>Modifiez le style du titre</a:t>
            </a:r>
            <a:endParaRPr lang="en-US" dirty="0"/>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fr-FR"/>
              <a:t>Cliquez pour modifier les styles du texte du masque</a:t>
            </a:r>
          </a:p>
        </p:txBody>
      </p:sp>
    </p:spTree>
    <p:extLst>
      <p:ext uri="{BB962C8B-B14F-4D97-AF65-F5344CB8AC3E}">
        <p14:creationId xmlns:p14="http://schemas.microsoft.com/office/powerpoint/2010/main" val="14607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955576"/>
          </a:xfrm>
        </p:spPr>
        <p:txBody>
          <a:bodyPr anchor="t"/>
          <a:lstStyle>
            <a:lvl1pPr>
              <a:defRPr sz="3200" b="1"/>
            </a:lvl1pPr>
          </a:lstStyle>
          <a:p>
            <a:r>
              <a:rPr lang="fr-FR"/>
              <a:t>Modifiez le style du titre</a:t>
            </a:r>
            <a:endParaRPr lang="en-US"/>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30238" y="1556792"/>
            <a:ext cx="2949575" cy="43121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1558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44157-42DF-402D-960F-4024E6EAF132}"/>
              </a:ext>
            </a:extLst>
          </p:cNvPr>
          <p:cNvSpPr>
            <a:spLocks noGrp="1"/>
          </p:cNvSpPr>
          <p:nvPr>
            <p:ph type="title"/>
          </p:nvPr>
        </p:nvSpPr>
        <p:spPr>
          <a:xfrm>
            <a:off x="628650" y="365125"/>
            <a:ext cx="64800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B2783099-329C-482B-AD59-A4A40979EB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7BC28DE-6E77-4B80-9D5E-8114F4F5521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654FF9-2753-4F67-825A-0BE34D6483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xx</a:t>
            </a:r>
          </a:p>
        </p:txBody>
      </p:sp>
      <p:sp>
        <p:nvSpPr>
          <p:cNvPr id="6" name="Slide Number Placeholder 5">
            <a:extLst>
              <a:ext uri="{FF2B5EF4-FFF2-40B4-BE49-F238E27FC236}">
                <a16:creationId xmlns:a16="http://schemas.microsoft.com/office/drawing/2014/main" id="{CE4F6C93-8B33-4F14-A4BD-FE16926DF33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33654-A891-4F59-96FA-7357E7B84BB8}" type="slidenum">
              <a:rPr lang="en-US" smtClean="0"/>
              <a:pPr/>
              <a:t>‹N°›</a:t>
            </a:fld>
            <a:endParaRPr lang="en-US"/>
          </a:p>
        </p:txBody>
      </p:sp>
      <p:pic>
        <p:nvPicPr>
          <p:cNvPr id="8" name="Picture 7">
            <a:extLst>
              <a:ext uri="{FF2B5EF4-FFF2-40B4-BE49-F238E27FC236}">
                <a16:creationId xmlns:a16="http://schemas.microsoft.com/office/drawing/2014/main" id="{0F84785A-6C1B-AD45-A30A-44382936807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7378700" y="103196"/>
            <a:ext cx="1765300" cy="949308"/>
          </a:xfrm>
          <a:prstGeom prst="rect">
            <a:avLst/>
          </a:prstGeom>
        </p:spPr>
      </p:pic>
    </p:spTree>
    <p:extLst>
      <p:ext uri="{BB962C8B-B14F-4D97-AF65-F5344CB8AC3E}">
        <p14:creationId xmlns:p14="http://schemas.microsoft.com/office/powerpoint/2010/main" val="2231982675"/>
      </p:ext>
    </p:extLst>
  </p:cSld>
  <p:clrMap bg1="lt1" tx1="dk1" bg2="lt2" tx2="dk2" accent1="accent1" accent2="accent2" accent3="accent3" accent4="accent4" accent5="accent5" accent6="accent6" hlink="hlink" folHlink="folHlink"/>
  <p:sldLayoutIdLst>
    <p:sldLayoutId id="2147484995" r:id="rId1"/>
    <p:sldLayoutId id="2147485012" r:id="rId2"/>
    <p:sldLayoutId id="2147484999" r:id="rId3"/>
    <p:sldLayoutId id="2147485001" r:id="rId4"/>
    <p:sldLayoutId id="2147485002" r:id="rId5"/>
    <p:sldLayoutId id="2147485003" r:id="rId6"/>
    <p:sldLayoutId id="2147485004" r:id="rId7"/>
    <p:sldLayoutId id="2147485010" r:id="rId8"/>
    <p:sldLayoutId id="2147485005" r:id="rId9"/>
    <p:sldLayoutId id="2147485009" r:id="rId10"/>
    <p:sldLayoutId id="2147485006" r:id="rId11"/>
    <p:sldLayoutId id="2147485007" r:id="rId12"/>
    <p:sldLayoutId id="2147485008" r:id="rId13"/>
    <p:sldLayoutId id="2147485014" r:id="rId14"/>
    <p:sldLayoutId id="2147485015" r:id="rId15"/>
    <p:sldLayoutId id="2147485016" r:id="rId16"/>
    <p:sldLayoutId id="2147485017" r:id="rId17"/>
  </p:sldLayoutIdLst>
  <p:hf sldNum="0" hdr="0" dt="0"/>
  <p:txStyles>
    <p:titleStyle>
      <a:lvl1pPr algn="l" defTabSz="914400" rtl="0" eaLnBrk="1" latinLnBrk="0" hangingPunct="1">
        <a:lnSpc>
          <a:spcPct val="90000"/>
        </a:lnSpc>
        <a:spcBef>
          <a:spcPct val="0"/>
        </a:spcBef>
        <a:buNone/>
        <a:defRPr sz="4400" b="1" kern="1200">
          <a:solidFill>
            <a:srgbClr val="00B0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ec/imgres?imgurl=http://bp3.blogger.com/_ry8a15Kv5kA/RuC2UCHFGGI/AAAAAAAAAG4/fTHgUz2h8rQ/s320/Leyes.jpg&amp;imgrefurl=http://www.blogalaxia.com/busca/decapitacion/3&amp;h=320&amp;w=320&amp;sz=12&amp;hl=es&amp;start=9&amp;tbnid=5Jp21muXw5M7SM:&amp;tbnh=118&amp;tbnw=118&amp;prev=/images?q=Leyes&amp;gbv=2&amp;hl=es" TargetMode="Externa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emmanuel.adonsou@un.org"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mailto:shaban.magili@un.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40197" y="4841519"/>
            <a:ext cx="5255939" cy="424732"/>
          </a:xfrm>
        </p:spPr>
        <p:txBody>
          <a:bodyPr wrap="square">
            <a:spAutoFit/>
          </a:bodyPr>
          <a:lstStyle/>
          <a:p>
            <a:pPr algn="ctr">
              <a:defRPr/>
            </a:pPr>
            <a:r>
              <a:rPr lang="fr-FR" sz="2400" b="1" i="1" kern="0">
                <a:solidFill>
                  <a:srgbClr val="0E628C"/>
                </a:solidFill>
                <a:latin typeface="Tahoma" pitchFamily="34" charset="0"/>
                <a:ea typeface="Tahoma" pitchFamily="34" charset="0"/>
                <a:cs typeface="Tahoma" pitchFamily="34" charset="0"/>
              </a:rPr>
              <a:t>Atelier National du CEPRB</a:t>
            </a:r>
          </a:p>
        </p:txBody>
      </p:sp>
      <p:sp>
        <p:nvSpPr>
          <p:cNvPr id="4" name="Rectangle 4"/>
          <p:cNvSpPr txBox="1">
            <a:spLocks noChangeArrowheads="1"/>
          </p:cNvSpPr>
          <p:nvPr/>
        </p:nvSpPr>
        <p:spPr bwMode="auto">
          <a:xfrm>
            <a:off x="591282" y="2636912"/>
            <a:ext cx="5153769" cy="1296144"/>
          </a:xfrm>
          <a:prstGeom prst="rect">
            <a:avLst/>
          </a:prstGeom>
          <a:noFill/>
          <a:ln w="9525">
            <a:noFill/>
            <a:miter lim="800000"/>
            <a:headEnd/>
            <a:tailEnd/>
          </a:ln>
        </p:spPr>
        <p:txBody>
          <a:bodyPr anchor="ctr"/>
          <a:lstStyle/>
          <a:p>
            <a:pPr algn="ctr">
              <a:defRPr/>
            </a:pPr>
            <a:r>
              <a:rPr lang="fr-FR" sz="1800" dirty="0"/>
              <a:t>Projet PNUE-FEM de renforcement durable des capacités pour une participation efficace au Centre d'échange pour la prévention des risques biotechnologiques (CEPRB)</a:t>
            </a:r>
            <a:endParaRPr lang="fr-FR" sz="1800" b="1" i="1" kern="0" dirty="0">
              <a:solidFill>
                <a:srgbClr val="0E628C"/>
              </a:solidFill>
              <a:latin typeface="Tahoma" pitchFamily="34" charset="0"/>
              <a:ea typeface="Tahoma" pitchFamily="34" charset="0"/>
              <a:cs typeface="Tahoma" pitchFamily="34" charset="0"/>
            </a:endParaRPr>
          </a:p>
        </p:txBody>
      </p:sp>
      <p:sp>
        <p:nvSpPr>
          <p:cNvPr id="15364" name="Rectangle 3"/>
          <p:cNvSpPr>
            <a:spLocks noGrp="1" noChangeArrowheads="1"/>
          </p:cNvSpPr>
          <p:nvPr>
            <p:ph type="subTitle" idx="1"/>
          </p:nvPr>
        </p:nvSpPr>
        <p:spPr>
          <a:xfrm>
            <a:off x="1603970" y="5661248"/>
            <a:ext cx="3760118" cy="944874"/>
          </a:xfrm>
        </p:spPr>
        <p:txBody>
          <a:bodyPr wrap="square">
            <a:spAutoFit/>
          </a:bodyPr>
          <a:lstStyle/>
          <a:p>
            <a:pPr algn="ctr"/>
            <a:r>
              <a:rPr lang="fr-FR" altLang="en-US" dirty="0"/>
              <a:t>Date</a:t>
            </a:r>
          </a:p>
          <a:p>
            <a:pPr algn="ctr"/>
            <a:r>
              <a:rPr lang="fr-FR" altLang="en-US" dirty="0"/>
              <a:t>Ville, Pays</a:t>
            </a:r>
          </a:p>
        </p:txBody>
      </p:sp>
    </p:spTree>
    <p:extLst>
      <p:ext uri="{BB962C8B-B14F-4D97-AF65-F5344CB8AC3E}">
        <p14:creationId xmlns:p14="http://schemas.microsoft.com/office/powerpoint/2010/main" val="61512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628650" y="365125"/>
            <a:ext cx="6480000" cy="1325563"/>
          </a:xfrm>
        </p:spPr>
        <p:txBody>
          <a:bodyPr/>
          <a:lstStyle/>
          <a:p>
            <a:r>
              <a:rPr lang="fr-FR" altLang="en-US"/>
              <a:t>Avantages et Obligations</a:t>
            </a:r>
          </a:p>
        </p:txBody>
      </p:sp>
      <p:sp>
        <p:nvSpPr>
          <p:cNvPr id="24579" name="Espace réservé du contenu 2"/>
          <p:cNvSpPr>
            <a:spLocks noGrp="1"/>
          </p:cNvSpPr>
          <p:nvPr>
            <p:ph idx="1"/>
          </p:nvPr>
        </p:nvSpPr>
        <p:spPr>
          <a:xfrm>
            <a:off x="628650" y="1825625"/>
            <a:ext cx="7886700" cy="4351338"/>
          </a:xfrm>
        </p:spPr>
        <p:txBody>
          <a:bodyPr/>
          <a:lstStyle/>
          <a:p>
            <a:r>
              <a:rPr lang="fr-FR" altLang="en-US" dirty="0"/>
              <a:t>Avantages à utiliser le CEPRB. Par exemple, les utilisateurs peuvent:</a:t>
            </a:r>
          </a:p>
          <a:p>
            <a:endParaRPr lang="fr-FR" altLang="en-US" dirty="0"/>
          </a:p>
          <a:p>
            <a:pPr lvl="1"/>
            <a:r>
              <a:rPr lang="fr-FR" altLang="en-US" dirty="0"/>
              <a:t> Accéder aux informations sur les créations de capacités et autre assistance disponibles pour appuyer la mise en œuvre du Protocole, et</a:t>
            </a:r>
          </a:p>
          <a:p>
            <a:pPr lvl="1"/>
            <a:endParaRPr lang="fr-FR" altLang="en-US" dirty="0"/>
          </a:p>
          <a:p>
            <a:pPr lvl="1"/>
            <a:r>
              <a:rPr lang="fr-FR" altLang="en-US" dirty="0"/>
              <a:t> S’assurer que les autorités concernées dans d’autres pays puissent trouver rapidement qui informer dans le cas d’un mouvement accidentel d’OVMs dans leur territoire.</a:t>
            </a:r>
          </a:p>
        </p:txBody>
      </p:sp>
    </p:spTree>
    <p:extLst>
      <p:ext uri="{BB962C8B-B14F-4D97-AF65-F5344CB8AC3E}">
        <p14:creationId xmlns:p14="http://schemas.microsoft.com/office/powerpoint/2010/main" val="88757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28650" y="365125"/>
            <a:ext cx="6480000" cy="1325563"/>
          </a:xfrm>
        </p:spPr>
        <p:txBody>
          <a:bodyPr/>
          <a:lstStyle/>
          <a:p>
            <a:r>
              <a:rPr lang="fr-FR" altLang="en-US"/>
              <a:t>Avantages et Obligations</a:t>
            </a:r>
          </a:p>
        </p:txBody>
      </p:sp>
      <p:sp>
        <p:nvSpPr>
          <p:cNvPr id="9" name="Espace réservé du contenu 8">
            <a:extLst>
              <a:ext uri="{FF2B5EF4-FFF2-40B4-BE49-F238E27FC236}">
                <a16:creationId xmlns:a16="http://schemas.microsoft.com/office/drawing/2014/main" id="{FBC2C043-3383-8B37-B87B-D59B08F6C290}"/>
              </a:ext>
            </a:extLst>
          </p:cNvPr>
          <p:cNvSpPr>
            <a:spLocks noGrp="1"/>
          </p:cNvSpPr>
          <p:nvPr>
            <p:ph sz="half" idx="1"/>
          </p:nvPr>
        </p:nvSpPr>
        <p:spPr>
          <a:xfrm>
            <a:off x="628650" y="1825625"/>
            <a:ext cx="3867150" cy="4351338"/>
          </a:xfrm>
        </p:spPr>
        <p:txBody>
          <a:bodyPr>
            <a:normAutofit/>
          </a:bodyPr>
          <a:lstStyle/>
          <a:p>
            <a:r>
              <a:rPr lang="fr-FR" altLang="en-US" dirty="0"/>
              <a:t>Obligations:</a:t>
            </a:r>
          </a:p>
          <a:p>
            <a:pPr lvl="1"/>
            <a:r>
              <a:rPr lang="fr-FR" altLang="en-US" dirty="0"/>
              <a:t>En vertu du Protocole, une Partie a des Obligations de rendre disponible certaines informations sur le CEPRB. L’Article 20 donne une liste des informations spécifiques qu’une Partie doit fournir au CEPRB.</a:t>
            </a:r>
          </a:p>
        </p:txBody>
      </p:sp>
      <p:pic>
        <p:nvPicPr>
          <p:cNvPr id="11" name="Picture 6" descr="http://b-dig.iie.org.mx/todoFoldertransp.gif">
            <a:extLst>
              <a:ext uri="{FF2B5EF4-FFF2-40B4-BE49-F238E27FC236}">
                <a16:creationId xmlns:a16="http://schemas.microsoft.com/office/drawing/2014/main" id="{C66984AD-FF56-A1FA-8B7D-3B10A75F35D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840240"/>
            <a:ext cx="3867150" cy="4322108"/>
          </a:xfrm>
          <a:noFill/>
        </p:spPr>
      </p:pic>
    </p:spTree>
    <p:extLst>
      <p:ext uri="{BB962C8B-B14F-4D97-AF65-F5344CB8AC3E}">
        <p14:creationId xmlns:p14="http://schemas.microsoft.com/office/powerpoint/2010/main" val="411702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contenu 5"/>
          <p:cNvSpPr>
            <a:spLocks noGrp="1"/>
          </p:cNvSpPr>
          <p:nvPr>
            <p:ph idx="1"/>
          </p:nvPr>
        </p:nvSpPr>
        <p:spPr>
          <a:xfrm>
            <a:off x="0" y="1196975"/>
            <a:ext cx="9144000" cy="2370138"/>
          </a:xfrm>
          <a:solidFill>
            <a:schemeClr val="bg1"/>
          </a:solidFill>
        </p:spPr>
        <p:txBody>
          <a:bodyPr>
            <a:spAutoFit/>
          </a:bodyPr>
          <a:lstStyle/>
          <a:p>
            <a:pPr>
              <a:spcBef>
                <a:spcPct val="0"/>
              </a:spcBef>
            </a:pPr>
            <a:r>
              <a:rPr lang="fr-FR" altLang="en-US" sz="2400"/>
              <a:t>Les gouvernements </a:t>
            </a:r>
            <a:r>
              <a:rPr lang="fr-FR" altLang="en-US" sz="2400" b="1">
                <a:solidFill>
                  <a:srgbClr val="C00000"/>
                </a:solidFill>
              </a:rPr>
              <a:t>non-Parties</a:t>
            </a:r>
            <a:r>
              <a:rPr lang="fr-FR" altLang="en-US" sz="2400"/>
              <a:t> au Protocole sont </a:t>
            </a:r>
            <a:r>
              <a:rPr lang="fr-FR" altLang="en-US" sz="2400" b="1">
                <a:solidFill>
                  <a:srgbClr val="C00000"/>
                </a:solidFill>
              </a:rPr>
              <a:t>aussi</a:t>
            </a:r>
            <a:r>
              <a:rPr lang="fr-FR" altLang="en-US" sz="2400"/>
              <a:t> encouragées à </a:t>
            </a:r>
            <a:r>
              <a:rPr lang="fr-FR" altLang="en-US" sz="2400" b="1">
                <a:solidFill>
                  <a:srgbClr val="C00000"/>
                </a:solidFill>
              </a:rPr>
              <a:t>communiquer les informations appropriées </a:t>
            </a:r>
            <a:r>
              <a:rPr lang="fr-FR" altLang="en-US" sz="2400"/>
              <a:t>au CEPRB</a:t>
            </a:r>
          </a:p>
          <a:p>
            <a:pPr>
              <a:spcBef>
                <a:spcPct val="0"/>
              </a:spcBef>
            </a:pPr>
            <a:endParaRPr lang="fr-FR" altLang="en-US" sz="2400"/>
          </a:p>
          <a:p>
            <a:pPr>
              <a:spcBef>
                <a:spcPct val="0"/>
              </a:spcBef>
            </a:pPr>
            <a:r>
              <a:rPr lang="fr-FR" altLang="en-US" sz="2600"/>
              <a:t>L’information requise doit être communiquée dans une période déterminée, ou dès que c’est faisable</a:t>
            </a:r>
          </a:p>
        </p:txBody>
      </p:sp>
      <p:pic>
        <p:nvPicPr>
          <p:cNvPr id="26629" name="Picture 25"/>
          <p:cNvPicPr>
            <a:picLocks noChangeAspect="1" noChangeArrowheads="1"/>
          </p:cNvPicPr>
          <p:nvPr/>
        </p:nvPicPr>
        <p:blipFill>
          <a:blip r:embed="rId3">
            <a:extLst>
              <a:ext uri="{28A0092B-C50C-407E-A947-70E740481C1C}">
                <a14:useLocalDpi xmlns:a14="http://schemas.microsoft.com/office/drawing/2010/main" val="0"/>
              </a:ext>
            </a:extLst>
          </a:blip>
          <a:srcRect l="37396" t="47481" r="36354" b="16408"/>
          <a:stretch>
            <a:fillRect/>
          </a:stretch>
        </p:blipFill>
        <p:spPr bwMode="auto">
          <a:xfrm>
            <a:off x="3563938" y="3916363"/>
            <a:ext cx="2095500" cy="180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6630" name="Group 20"/>
          <p:cNvGrpSpPr>
            <a:grpSpLocks/>
          </p:cNvGrpSpPr>
          <p:nvPr/>
        </p:nvGrpSpPr>
        <p:grpSpPr bwMode="auto">
          <a:xfrm>
            <a:off x="2286000" y="5214938"/>
            <a:ext cx="504825" cy="669925"/>
            <a:chOff x="1248" y="2064"/>
            <a:chExt cx="432" cy="912"/>
          </a:xfrm>
        </p:grpSpPr>
        <p:pic>
          <p:nvPicPr>
            <p:cNvPr id="26638" name="Picture 21" descr="xm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2304"/>
              <a:ext cx="397"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9" name="AutoShape 22"/>
            <p:cNvSpPr>
              <a:spLocks noChangeArrowheads="1"/>
            </p:cNvSpPr>
            <p:nvPr/>
          </p:nvSpPr>
          <p:spPr bwMode="auto">
            <a:xfrm>
              <a:off x="1392" y="2064"/>
              <a:ext cx="96" cy="240"/>
            </a:xfrm>
            <a:prstGeom prst="downArrow">
              <a:avLst>
                <a:gd name="adj1" fmla="val 50000"/>
                <a:gd name="adj2" fmla="val 62500"/>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GT" altLang="en-US"/>
            </a:p>
          </p:txBody>
        </p:sp>
        <p:sp>
          <p:nvSpPr>
            <p:cNvPr id="26640" name="Rectangle 23"/>
            <p:cNvSpPr>
              <a:spLocks noChangeArrowheads="1"/>
            </p:cNvSpPr>
            <p:nvPr/>
          </p:nvSpPr>
          <p:spPr bwMode="auto">
            <a:xfrm>
              <a:off x="1248" y="2688"/>
              <a:ext cx="43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GB" altLang="en-US" sz="1000" b="1">
                  <a:latin typeface="Arial Narrow" panose="020B0606020202030204" pitchFamily="34" charset="0"/>
                </a:rPr>
                <a:t>XML</a:t>
              </a:r>
            </a:p>
          </p:txBody>
        </p:sp>
      </p:grpSp>
      <p:pic>
        <p:nvPicPr>
          <p:cNvPr id="26631" name="Picture 19"/>
          <p:cNvPicPr>
            <a:picLocks noChangeAspect="1" noChangeArrowheads="1"/>
          </p:cNvPicPr>
          <p:nvPr/>
        </p:nvPicPr>
        <p:blipFill>
          <a:blip r:embed="rId5">
            <a:extLst>
              <a:ext uri="{28A0092B-C50C-407E-A947-70E740481C1C}">
                <a14:useLocalDpi xmlns:a14="http://schemas.microsoft.com/office/drawing/2010/main" val="0"/>
              </a:ext>
            </a:extLst>
          </a:blip>
          <a:srcRect l="15225" t="13898" r="15356" b="19734"/>
          <a:stretch>
            <a:fillRect/>
          </a:stretch>
        </p:blipFill>
        <p:spPr bwMode="auto">
          <a:xfrm>
            <a:off x="6516688" y="4025900"/>
            <a:ext cx="2376487" cy="1419225"/>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pic>
      <p:sp>
        <p:nvSpPr>
          <p:cNvPr id="26632" name="AutoShape 22"/>
          <p:cNvSpPr>
            <a:spLocks noChangeArrowheads="1"/>
          </p:cNvSpPr>
          <p:nvPr/>
        </p:nvSpPr>
        <p:spPr bwMode="auto">
          <a:xfrm>
            <a:off x="2286000" y="4786313"/>
            <a:ext cx="431800" cy="360362"/>
          </a:xfrm>
          <a:prstGeom prst="can">
            <a:avLst>
              <a:gd name="adj" fmla="val 25000"/>
            </a:avLst>
          </a:prstGeom>
          <a:solidFill>
            <a:srgbClr val="CC99FF"/>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yo-NG" altLang="en-US"/>
          </a:p>
        </p:txBody>
      </p:sp>
      <p:sp>
        <p:nvSpPr>
          <p:cNvPr id="26633" name="Text Box 24"/>
          <p:cNvSpPr txBox="1">
            <a:spLocks noChangeArrowheads="1"/>
          </p:cNvSpPr>
          <p:nvPr/>
        </p:nvSpPr>
        <p:spPr bwMode="auto">
          <a:xfrm>
            <a:off x="3946525" y="4529138"/>
            <a:ext cx="1130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Internet</a:t>
            </a:r>
          </a:p>
        </p:txBody>
      </p:sp>
      <p:sp>
        <p:nvSpPr>
          <p:cNvPr id="26634" name="AutoShape 28"/>
          <p:cNvSpPr>
            <a:spLocks noChangeArrowheads="1"/>
          </p:cNvSpPr>
          <p:nvPr/>
        </p:nvSpPr>
        <p:spPr bwMode="auto">
          <a:xfrm>
            <a:off x="2928938" y="4714875"/>
            <a:ext cx="503237" cy="287338"/>
          </a:xfrm>
          <a:prstGeom prst="leftRightArrow">
            <a:avLst>
              <a:gd name="adj1" fmla="val 50000"/>
              <a:gd name="adj2" fmla="val 35028"/>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yo-NG" altLang="en-US"/>
          </a:p>
        </p:txBody>
      </p:sp>
      <p:sp>
        <p:nvSpPr>
          <p:cNvPr id="26635" name="AutoShape 29"/>
          <p:cNvSpPr>
            <a:spLocks noChangeArrowheads="1"/>
          </p:cNvSpPr>
          <p:nvPr/>
        </p:nvSpPr>
        <p:spPr bwMode="auto">
          <a:xfrm>
            <a:off x="5867400" y="4725988"/>
            <a:ext cx="503238" cy="287337"/>
          </a:xfrm>
          <a:prstGeom prst="leftRightArrow">
            <a:avLst>
              <a:gd name="adj1" fmla="val 50000"/>
              <a:gd name="adj2" fmla="val 35028"/>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yo-NG" altLang="en-US"/>
          </a:p>
        </p:txBody>
      </p:sp>
      <p:sp>
        <p:nvSpPr>
          <p:cNvPr id="26636" name="laptop"/>
          <p:cNvSpPr>
            <a:spLocks noEditPoints="1" noChangeArrowheads="1"/>
          </p:cNvSpPr>
          <p:nvPr/>
        </p:nvSpPr>
        <p:spPr bwMode="auto">
          <a:xfrm>
            <a:off x="2214563" y="4071938"/>
            <a:ext cx="574675" cy="4318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pic>
        <p:nvPicPr>
          <p:cNvPr id="26637" name="Picture 2" descr="http://t3.gstatic.com/images?q=tbn:kM834T0Ioho5PM:http://www.tel24x7.com/images/Countrymaps/Guatemala.PNG&amp;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076700"/>
            <a:ext cx="1333500" cy="168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176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0" y="105313"/>
            <a:ext cx="7108825" cy="1325563"/>
          </a:xfrm>
        </p:spPr>
        <p:txBody>
          <a:bodyPr>
            <a:noAutofit/>
          </a:bodyPr>
          <a:lstStyle/>
          <a:p>
            <a:r>
              <a:rPr lang="fr-FR" altLang="en-US" sz="3200" dirty="0"/>
              <a:t>Quelles sont les Obligations d’une Partie concernant l’enregistrement et la mise à jour des informations sur le CEPRB?</a:t>
            </a:r>
          </a:p>
        </p:txBody>
      </p:sp>
      <p:sp>
        <p:nvSpPr>
          <p:cNvPr id="27651" name="Espace réservé du contenu 2"/>
          <p:cNvSpPr>
            <a:spLocks noGrp="1"/>
          </p:cNvSpPr>
          <p:nvPr>
            <p:ph idx="1"/>
          </p:nvPr>
        </p:nvSpPr>
        <p:spPr>
          <a:xfrm>
            <a:off x="0" y="1825625"/>
            <a:ext cx="9144000" cy="3710759"/>
          </a:xfrm>
        </p:spPr>
        <p:txBody>
          <a:bodyPr wrap="square">
            <a:spAutoFit/>
          </a:bodyPr>
          <a:lstStyle/>
          <a:p>
            <a:r>
              <a:rPr lang="fr-FR" altLang="en-US" dirty="0"/>
              <a:t>De plus, la CP-RP* ou COP-MOP peut très bien adopter plus tard des Décisions ultérieures concernant les aspects opérationnels et techniques du CEPRB, y compris des informations supplémentaires qui devraient être rendues disponibles sur le CEPRB.</a:t>
            </a:r>
          </a:p>
          <a:p>
            <a:r>
              <a:rPr lang="fr-FR" altLang="en-US" dirty="0"/>
              <a:t>Par conséquent, les Parties au Protocole vont aussi devoir vérifier si d’autres décisions futures de la COP-MOP n’ont pas besoin ou ne demandent pas des informations supplémentaires à pourvoir au CEPRB.</a:t>
            </a:r>
          </a:p>
        </p:txBody>
      </p:sp>
      <p:sp>
        <p:nvSpPr>
          <p:cNvPr id="2" name="ZoneTexte 1"/>
          <p:cNvSpPr txBox="1"/>
          <p:nvPr/>
        </p:nvSpPr>
        <p:spPr>
          <a:xfrm>
            <a:off x="827584" y="6150114"/>
            <a:ext cx="6790833" cy="707886"/>
          </a:xfrm>
          <a:prstGeom prst="rect">
            <a:avLst/>
          </a:prstGeom>
          <a:noFill/>
        </p:spPr>
        <p:txBody>
          <a:bodyPr wrap="none" rtlCol="0">
            <a:spAutoFit/>
          </a:bodyPr>
          <a:lstStyle/>
          <a:p>
            <a:r>
              <a:rPr lang="fr-FR" altLang="en-US" sz="2000" dirty="0"/>
              <a:t>*CP-RP = Conférence des Parties </a:t>
            </a:r>
            <a:r>
              <a:rPr lang="mr-IN" altLang="en-US" sz="2000" dirty="0"/>
              <a:t>–</a:t>
            </a:r>
            <a:r>
              <a:rPr lang="fr-FR" altLang="en-US" sz="2000" dirty="0"/>
              <a:t> Réunion des Parties=</a:t>
            </a:r>
          </a:p>
          <a:p>
            <a:r>
              <a:rPr lang="fr-FR" sz="2000" dirty="0"/>
              <a:t>(COP-MOP= </a:t>
            </a:r>
            <a:r>
              <a:rPr lang="fr-FR" sz="2000" dirty="0" err="1"/>
              <a:t>Conference</a:t>
            </a:r>
            <a:r>
              <a:rPr lang="fr-FR" sz="2000" dirty="0"/>
              <a:t> of Parties </a:t>
            </a:r>
            <a:r>
              <a:rPr lang="mr-IN" sz="2000" dirty="0"/>
              <a:t>–</a:t>
            </a:r>
            <a:r>
              <a:rPr lang="fr-FR" sz="2000" dirty="0"/>
              <a:t> Meeting of Parties)</a:t>
            </a:r>
          </a:p>
        </p:txBody>
      </p:sp>
    </p:spTree>
    <p:extLst>
      <p:ext uri="{BB962C8B-B14F-4D97-AF65-F5344CB8AC3E}">
        <p14:creationId xmlns:p14="http://schemas.microsoft.com/office/powerpoint/2010/main" val="137753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395288" y="0"/>
            <a:ext cx="6696992" cy="1143000"/>
          </a:xfrm>
        </p:spPr>
        <p:txBody>
          <a:bodyPr/>
          <a:lstStyle/>
          <a:p>
            <a:r>
              <a:rPr lang="fr-FR" altLang="en-US" sz="3200" b="1" dirty="0"/>
              <a:t>Catégories d’informations qu’une Partie doit rendre disponibles</a:t>
            </a:r>
          </a:p>
        </p:txBody>
      </p:sp>
      <p:sp>
        <p:nvSpPr>
          <p:cNvPr id="28675" name="Espace réservé du contenu 2"/>
          <p:cNvSpPr>
            <a:spLocks noGrp="1"/>
          </p:cNvSpPr>
          <p:nvPr>
            <p:ph idx="1"/>
          </p:nvPr>
        </p:nvSpPr>
        <p:spPr>
          <a:xfrm>
            <a:off x="0" y="1196752"/>
            <a:ext cx="9144000" cy="4194995"/>
          </a:xfrm>
        </p:spPr>
        <p:txBody>
          <a:bodyPr wrap="square">
            <a:spAutoFit/>
          </a:bodyPr>
          <a:lstStyle/>
          <a:p>
            <a:r>
              <a:rPr lang="fr-FR" altLang="en-US" sz="2400" dirty="0"/>
              <a:t>Les différentes catégories d’informations qu’une Partie doit rendre disponibles sur le CEPRB par un processus régulier sont décrites dans «</a:t>
            </a:r>
            <a:r>
              <a:rPr lang="fr-FR" altLang="en-US" sz="2400" b="1" dirty="0"/>
              <a:t>Modalités de Fonctionnement du Centre d’Échange pour la Prévention  des Risques Biotechnologiques </a:t>
            </a:r>
            <a:r>
              <a:rPr lang="fr-FR" altLang="en-US" sz="2400" dirty="0"/>
              <a:t>» (en Annexe de la Décision BS-I/3: Echange d’informations et CEPRB)</a:t>
            </a:r>
          </a:p>
          <a:p>
            <a:r>
              <a:rPr lang="fr-FR" altLang="en-US" sz="2400" dirty="0">
                <a:solidFill>
                  <a:schemeClr val="tx1"/>
                </a:solidFill>
              </a:rPr>
              <a:t>Information qui doit être rendue disponible sur le CEPRB:</a:t>
            </a:r>
          </a:p>
          <a:p>
            <a:pPr lvl="1"/>
            <a:r>
              <a:rPr lang="fr-FR" altLang="en-US" sz="2000" dirty="0"/>
              <a:t> </a:t>
            </a:r>
            <a:r>
              <a:rPr lang="fr-FR" altLang="en-US" sz="2000" dirty="0">
                <a:solidFill>
                  <a:srgbClr val="800000"/>
                </a:solidFill>
              </a:rPr>
              <a:t>(i) dès l’entrée en vigueur du Protocole pour un pays (c’est-à-dire, dès qu’il devient « Partie » au Protocole)</a:t>
            </a:r>
          </a:p>
          <a:p>
            <a:pPr lvl="1"/>
            <a:r>
              <a:rPr lang="fr-FR" altLang="en-US" sz="2000" dirty="0"/>
              <a:t> </a:t>
            </a:r>
            <a:r>
              <a:rPr lang="fr-FR" altLang="en-US" sz="2000" dirty="0">
                <a:solidFill>
                  <a:srgbClr val="800000"/>
                </a:solidFill>
              </a:rPr>
              <a:t>(ii) quand un pays modifie son cadre juridique</a:t>
            </a:r>
          </a:p>
          <a:p>
            <a:pPr lvl="1"/>
            <a:r>
              <a:rPr lang="fr-FR" altLang="en-US" sz="2000" dirty="0">
                <a:solidFill>
                  <a:srgbClr val="800000"/>
                </a:solidFill>
              </a:rPr>
              <a:t> (iii) quand un pays prend certaines décisions</a:t>
            </a:r>
          </a:p>
          <a:p>
            <a:pPr lvl="1"/>
            <a:r>
              <a:rPr lang="fr-FR" altLang="en-US" sz="2000" dirty="0"/>
              <a:t> </a:t>
            </a:r>
            <a:r>
              <a:rPr lang="fr-FR" altLang="en-US" sz="2000" dirty="0">
                <a:solidFill>
                  <a:srgbClr val="800000"/>
                </a:solidFill>
              </a:rPr>
              <a:t>(iv) que lorsque certains événements ont lieu</a:t>
            </a:r>
          </a:p>
          <a:p>
            <a:pPr lvl="1"/>
            <a:endParaRPr lang="fr-FR" altLang="en-US" sz="2000" dirty="0"/>
          </a:p>
        </p:txBody>
      </p:sp>
    </p:spTree>
    <p:extLst>
      <p:ext uri="{BB962C8B-B14F-4D97-AF65-F5344CB8AC3E}">
        <p14:creationId xmlns:p14="http://schemas.microsoft.com/office/powerpoint/2010/main" val="219034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5536" y="116632"/>
            <a:ext cx="6679654" cy="1109539"/>
          </a:xfrm>
        </p:spPr>
        <p:txBody>
          <a:bodyPr/>
          <a:lstStyle/>
          <a:p>
            <a:r>
              <a:rPr lang="fr-FR" altLang="en-US" sz="3200" b="1" dirty="0"/>
              <a:t>Catégories d’informations qu’une Partie doit rendre disponibles</a:t>
            </a:r>
          </a:p>
        </p:txBody>
      </p:sp>
      <p:sp>
        <p:nvSpPr>
          <p:cNvPr id="5" name="Espace réservé du texte 3"/>
          <p:cNvSpPr>
            <a:spLocks noGrp="1"/>
          </p:cNvSpPr>
          <p:nvPr>
            <p:ph type="body" sz="quarter" idx="4294967295"/>
          </p:nvPr>
        </p:nvSpPr>
        <p:spPr>
          <a:xfrm>
            <a:off x="395288" y="1412875"/>
            <a:ext cx="8424862" cy="928459"/>
          </a:xfrm>
          <a:prstGeom prst="rect">
            <a:avLst/>
          </a:prstGeom>
        </p:spPr>
        <p:txBody>
          <a:bodyPr>
            <a:spAutoFit/>
          </a:bodyPr>
          <a:lstStyle/>
          <a:p>
            <a:r>
              <a:rPr lang="fr-FR" altLang="en-US" sz="2000" b="0" dirty="0">
                <a:solidFill>
                  <a:srgbClr val="800000"/>
                </a:solidFill>
              </a:rPr>
              <a:t>(i) Information qui doit être rendue disponible sur le CEPRB</a:t>
            </a:r>
            <a:br>
              <a:rPr lang="fr-FR" altLang="en-US" sz="2000" b="0" dirty="0">
                <a:solidFill>
                  <a:srgbClr val="800000"/>
                </a:solidFill>
              </a:rPr>
            </a:br>
            <a:r>
              <a:rPr lang="fr-FR" altLang="en-US" sz="2000" b="0" dirty="0">
                <a:solidFill>
                  <a:srgbClr val="800000"/>
                </a:solidFill>
              </a:rPr>
              <a:t>dès l’entrée en vigueur du Protocole pour un pays </a:t>
            </a:r>
            <a:br>
              <a:rPr lang="fr-FR" altLang="en-US" sz="2000" b="0" dirty="0">
                <a:solidFill>
                  <a:srgbClr val="800000"/>
                </a:solidFill>
              </a:rPr>
            </a:br>
            <a:r>
              <a:rPr lang="fr-FR" altLang="en-US" sz="2000" b="0" dirty="0">
                <a:solidFill>
                  <a:srgbClr val="800000"/>
                </a:solidFill>
              </a:rPr>
              <a:t>(c’est-à-dire, dès qu’il devient « Partie » au Protocole)</a:t>
            </a:r>
          </a:p>
        </p:txBody>
      </p:sp>
      <p:sp>
        <p:nvSpPr>
          <p:cNvPr id="6" name="Espace réservé du contenu 2"/>
          <p:cNvSpPr txBox="1">
            <a:spLocks/>
          </p:cNvSpPr>
          <p:nvPr/>
        </p:nvSpPr>
        <p:spPr>
          <a:xfrm>
            <a:off x="395288" y="2565400"/>
            <a:ext cx="8280400" cy="4165243"/>
          </a:xfrm>
          <a:prstGeom prst="rect">
            <a:avLst/>
          </a:prstGeom>
          <a:solidFill>
            <a:schemeClr val="bg1"/>
          </a:solid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altLang="en-US" sz="2000" b="1" dirty="0"/>
              <a:t>Correspondant National pour le Protocole de Cartagena</a:t>
            </a:r>
            <a:r>
              <a:rPr lang="fr-FR" altLang="en-US" sz="2000" dirty="0"/>
              <a:t>, </a:t>
            </a:r>
          </a:p>
          <a:p>
            <a:pPr fontAlgn="auto">
              <a:spcAft>
                <a:spcPts val="0"/>
              </a:spcAft>
            </a:pPr>
            <a:r>
              <a:rPr lang="fr-FR" altLang="en-US" sz="2000" b="1" dirty="0"/>
              <a:t>Correspondant National pour le CEPRB</a:t>
            </a:r>
            <a:r>
              <a:rPr lang="fr-FR" altLang="en-US" sz="2000" dirty="0"/>
              <a:t>, </a:t>
            </a:r>
          </a:p>
          <a:p>
            <a:pPr fontAlgn="auto">
              <a:spcAft>
                <a:spcPts val="0"/>
              </a:spcAft>
            </a:pPr>
            <a:r>
              <a:rPr lang="fr-FR" altLang="en-US" sz="2000" b="1" dirty="0"/>
              <a:t>Autorité</a:t>
            </a:r>
            <a:r>
              <a:rPr lang="fr-FR" altLang="en-US" sz="2000" dirty="0"/>
              <a:t> (ou des Autorités) </a:t>
            </a:r>
            <a:r>
              <a:rPr lang="fr-FR" altLang="en-US" sz="2000" b="1" dirty="0"/>
              <a:t>Nationale(s) Compétente(s)</a:t>
            </a:r>
            <a:r>
              <a:rPr lang="fr-FR" altLang="en-US" sz="2000" dirty="0"/>
              <a:t>, et </a:t>
            </a:r>
          </a:p>
          <a:p>
            <a:pPr fontAlgn="auto">
              <a:spcAft>
                <a:spcPts val="0"/>
              </a:spcAft>
            </a:pPr>
            <a:r>
              <a:rPr lang="fr-FR" altLang="en-US" sz="2000" b="1" dirty="0"/>
              <a:t>Coordonnées de la personne à contacter en cas d’urgence</a:t>
            </a:r>
            <a:r>
              <a:rPr lang="fr-FR" altLang="en-US" sz="2000" dirty="0"/>
              <a:t> . </a:t>
            </a:r>
            <a:br>
              <a:rPr lang="fr-FR" altLang="en-US" sz="2000" dirty="0"/>
            </a:br>
            <a:r>
              <a:rPr lang="fr-FR" altLang="en-US" sz="2000" dirty="0"/>
              <a:t>Ces informations doivent ensuite être </a:t>
            </a:r>
            <a:r>
              <a:rPr lang="fr-FR" altLang="en-US" sz="2000" u="sng" dirty="0"/>
              <a:t>enregistrées sur le CEPRB</a:t>
            </a:r>
            <a:r>
              <a:rPr lang="fr-FR" altLang="en-US" sz="2000" dirty="0"/>
              <a:t>.</a:t>
            </a:r>
          </a:p>
          <a:p>
            <a:pPr fontAlgn="auto">
              <a:spcAft>
                <a:spcPts val="0"/>
              </a:spcAft>
            </a:pPr>
            <a:endParaRPr lang="fr-FR" altLang="en-US" sz="2000" dirty="0"/>
          </a:p>
          <a:p>
            <a:pPr fontAlgn="auto">
              <a:spcAft>
                <a:spcPts val="0"/>
              </a:spcAft>
              <a:buFontTx/>
              <a:buNone/>
            </a:pPr>
            <a:r>
              <a:rPr lang="fr-FR" altLang="en-US" sz="2000" dirty="0"/>
              <a:t>La Partie doit aussi rendre disponible, </a:t>
            </a:r>
            <a:r>
              <a:rPr lang="fr-FR" altLang="en-US" sz="2000" u="sng" dirty="0"/>
              <a:t>via le CEPRB</a:t>
            </a:r>
            <a:r>
              <a:rPr lang="fr-FR" altLang="en-US" sz="2000" dirty="0"/>
              <a:t>, </a:t>
            </a:r>
          </a:p>
          <a:p>
            <a:pPr fontAlgn="auto">
              <a:spcAft>
                <a:spcPts val="0"/>
              </a:spcAft>
            </a:pPr>
            <a:r>
              <a:rPr lang="fr-FR" altLang="en-US" sz="2000" b="1" dirty="0"/>
              <a:t>Lois</a:t>
            </a:r>
            <a:r>
              <a:rPr lang="fr-FR" altLang="en-US" sz="2000" dirty="0"/>
              <a:t>, </a:t>
            </a:r>
            <a:r>
              <a:rPr lang="fr-FR" altLang="en-US" sz="2000" b="1" dirty="0"/>
              <a:t>Réglementations</a:t>
            </a:r>
            <a:r>
              <a:rPr lang="fr-FR" altLang="en-US" sz="2000" dirty="0"/>
              <a:t> et </a:t>
            </a:r>
            <a:r>
              <a:rPr lang="fr-FR" altLang="en-US" sz="2000" b="1" dirty="0"/>
              <a:t>Directives</a:t>
            </a:r>
            <a:r>
              <a:rPr lang="fr-FR" altLang="en-US" sz="2000" dirty="0"/>
              <a:t> </a:t>
            </a:r>
            <a:r>
              <a:rPr lang="fr-FR" altLang="en-US" sz="2000" u="sng" dirty="0"/>
              <a:t>existantes</a:t>
            </a:r>
            <a:r>
              <a:rPr lang="fr-FR" altLang="en-US" sz="2000" dirty="0"/>
              <a:t>,</a:t>
            </a:r>
          </a:p>
          <a:p>
            <a:pPr fontAlgn="auto">
              <a:spcAft>
                <a:spcPts val="0"/>
              </a:spcAft>
            </a:pPr>
            <a:r>
              <a:rPr lang="fr-FR" altLang="en-US" sz="2000" dirty="0"/>
              <a:t>tout </a:t>
            </a:r>
            <a:r>
              <a:rPr lang="fr-FR" altLang="en-US" sz="2000" b="1" dirty="0"/>
              <a:t>accord ou arrangement bilatéral, régional ou multilatéral </a:t>
            </a:r>
            <a:r>
              <a:rPr lang="fr-FR" altLang="en-US" sz="2000" u="sng" dirty="0"/>
              <a:t>existant </a:t>
            </a:r>
            <a:r>
              <a:rPr lang="fr-FR" altLang="en-US" sz="2000" dirty="0"/>
              <a:t>concernant le mouvement transfrontières d’</a:t>
            </a:r>
            <a:r>
              <a:rPr lang="fr-FR" altLang="en-US" sz="2000" dirty="0" err="1"/>
              <a:t>OVMs</a:t>
            </a:r>
            <a:r>
              <a:rPr lang="fr-FR" altLang="en-US" sz="2000" dirty="0"/>
              <a:t>.</a:t>
            </a:r>
          </a:p>
          <a:p>
            <a:pPr marL="0" indent="0" fontAlgn="auto">
              <a:spcAft>
                <a:spcPts val="0"/>
              </a:spcAft>
              <a:buNone/>
            </a:pPr>
            <a:endParaRPr lang="fr-FR" altLang="en-US" sz="2000" dirty="0"/>
          </a:p>
        </p:txBody>
      </p:sp>
    </p:spTree>
    <p:extLst>
      <p:ext uri="{BB962C8B-B14F-4D97-AF65-F5344CB8AC3E}">
        <p14:creationId xmlns:p14="http://schemas.microsoft.com/office/powerpoint/2010/main" val="862394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11560" y="0"/>
            <a:ext cx="6319614" cy="1325563"/>
          </a:xfrm>
        </p:spPr>
        <p:txBody>
          <a:bodyPr>
            <a:normAutofit/>
          </a:bodyPr>
          <a:lstStyle/>
          <a:p>
            <a:r>
              <a:rPr lang="fr-FR" altLang="en-US" sz="2800" b="1" dirty="0"/>
              <a:t>Catégories d’informations qu’une Partie doit rendre disponible</a:t>
            </a:r>
          </a:p>
        </p:txBody>
      </p:sp>
      <p:sp>
        <p:nvSpPr>
          <p:cNvPr id="8" name="Espace réservé du texte 3"/>
          <p:cNvSpPr>
            <a:spLocks noGrp="1"/>
          </p:cNvSpPr>
          <p:nvPr>
            <p:ph type="body" sz="quarter" idx="4294967295"/>
          </p:nvPr>
        </p:nvSpPr>
        <p:spPr>
          <a:xfrm>
            <a:off x="395288" y="1412875"/>
            <a:ext cx="8424862" cy="830997"/>
          </a:xfrm>
          <a:prstGeom prst="rect">
            <a:avLst/>
          </a:prstGeom>
        </p:spPr>
        <p:txBody>
          <a:bodyPr>
            <a:spAutoFit/>
          </a:bodyPr>
          <a:lstStyle/>
          <a:p>
            <a:r>
              <a:rPr lang="fr-FR" altLang="en-US" sz="2400" b="0" dirty="0">
                <a:solidFill>
                  <a:srgbClr val="800000"/>
                </a:solidFill>
              </a:rPr>
              <a:t>(ii) Information qui doit être rendue disponible sur le CEPRB quand un pays modifie son cadre juridique:</a:t>
            </a:r>
          </a:p>
        </p:txBody>
      </p:sp>
      <p:sp>
        <p:nvSpPr>
          <p:cNvPr id="9" name="Espace réservé du contenu 2"/>
          <p:cNvSpPr txBox="1">
            <a:spLocks/>
          </p:cNvSpPr>
          <p:nvPr/>
        </p:nvSpPr>
        <p:spPr>
          <a:xfrm>
            <a:off x="395288" y="2565400"/>
            <a:ext cx="8424862" cy="2824163"/>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altLang="en-US" sz="2400"/>
              <a:t>Lorsqu’une Partie entre dans un Accord ou Arrangement bilatéral, régional, ou multilatéral concernant le mouvement transfrontières d’OVMs, ou</a:t>
            </a:r>
          </a:p>
          <a:p>
            <a:pPr fontAlgn="auto">
              <a:spcAft>
                <a:spcPts val="0"/>
              </a:spcAft>
            </a:pPr>
            <a:endParaRPr lang="fr-FR" altLang="en-US" sz="2400"/>
          </a:p>
          <a:p>
            <a:pPr fontAlgn="auto">
              <a:spcAft>
                <a:spcPts val="0"/>
              </a:spcAft>
            </a:pPr>
            <a:r>
              <a:rPr lang="fr-FR" altLang="en-US" sz="2400"/>
              <a:t>Lorsqu’une Partie adopte ou apporte un amendement à une Loi, Réglementation ou Directive concernant les OVMs.</a:t>
            </a:r>
            <a:endParaRPr lang="fr-FR" altLang="en-US" sz="2400" dirty="0"/>
          </a:p>
        </p:txBody>
      </p:sp>
    </p:spTree>
    <p:extLst>
      <p:ext uri="{BB962C8B-B14F-4D97-AF65-F5344CB8AC3E}">
        <p14:creationId xmlns:p14="http://schemas.microsoft.com/office/powerpoint/2010/main" val="61144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6391622" cy="1181547"/>
          </a:xfrm>
        </p:spPr>
        <p:txBody>
          <a:bodyPr>
            <a:normAutofit/>
          </a:bodyPr>
          <a:lstStyle/>
          <a:p>
            <a:r>
              <a:rPr lang="fr-FR" altLang="en-US" sz="2800" b="1" dirty="0"/>
              <a:t>Catégories d’informations qu’une Partie doit rendre disponibles</a:t>
            </a:r>
          </a:p>
        </p:txBody>
      </p:sp>
      <p:sp>
        <p:nvSpPr>
          <p:cNvPr id="3" name="Espace réservé du texte 3"/>
          <p:cNvSpPr>
            <a:spLocks noGrp="1"/>
          </p:cNvSpPr>
          <p:nvPr>
            <p:ph type="body" sz="quarter" idx="4294967295"/>
          </p:nvPr>
        </p:nvSpPr>
        <p:spPr>
          <a:xfrm>
            <a:off x="395288" y="1412875"/>
            <a:ext cx="8424862" cy="830997"/>
          </a:xfrm>
          <a:prstGeom prst="rect">
            <a:avLst/>
          </a:prstGeom>
        </p:spPr>
        <p:txBody>
          <a:bodyPr>
            <a:spAutoFit/>
          </a:bodyPr>
          <a:lstStyle/>
          <a:p>
            <a:r>
              <a:rPr lang="fr-FR" altLang="en-US" sz="2400" b="0" dirty="0">
                <a:solidFill>
                  <a:srgbClr val="800000"/>
                </a:solidFill>
              </a:rPr>
              <a:t>(iii) Information qui doit être rendue disponible sur le CEPRB quand un pays prend certaines décisions</a:t>
            </a:r>
          </a:p>
        </p:txBody>
      </p:sp>
      <p:sp>
        <p:nvSpPr>
          <p:cNvPr id="4" name="Espace réservé du contenu 2"/>
          <p:cNvSpPr txBox="1">
            <a:spLocks/>
          </p:cNvSpPr>
          <p:nvPr/>
        </p:nvSpPr>
        <p:spPr>
          <a:xfrm>
            <a:off x="395288" y="2349500"/>
            <a:ext cx="8424862" cy="3613150"/>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altLang="en-US" sz="2200" dirty="0"/>
              <a:t>Lorsqu’une Partie prend une Décision définitive sur l’Importation ou la Libération d’</a:t>
            </a:r>
            <a:r>
              <a:rPr lang="fr-FR" altLang="en-US" sz="2200" dirty="0" err="1"/>
              <a:t>OVMs</a:t>
            </a:r>
            <a:r>
              <a:rPr lang="fr-FR" altLang="en-US" sz="2200" dirty="0"/>
              <a:t> dans l’environnement (par ex., en vertu de la Procédure d’Accord Préalable en Connaissance de Cause, APCC); ou</a:t>
            </a:r>
          </a:p>
          <a:p>
            <a:pPr fontAlgn="auto">
              <a:spcAft>
                <a:spcPts val="0"/>
              </a:spcAft>
            </a:pPr>
            <a:endParaRPr lang="fr-FR" altLang="en-US" sz="2200" dirty="0"/>
          </a:p>
          <a:p>
            <a:pPr fontAlgn="auto">
              <a:spcAft>
                <a:spcPts val="0"/>
              </a:spcAft>
            </a:pPr>
            <a:r>
              <a:rPr lang="fr-FR" altLang="en-US" sz="2200" dirty="0"/>
              <a:t>Lorsqu’une Partie prend une Décision définitive concernant l’utilisation locale, y compris la mise sur le marché, d’un OVM qui est destiné à être utilisé directement pour l'alimentation humaine ou animale ou à être transformé et qui peut faire l’objet d’un Mouvement Transfrontière.</a:t>
            </a:r>
          </a:p>
        </p:txBody>
      </p:sp>
    </p:spTree>
    <p:extLst>
      <p:ext uri="{BB962C8B-B14F-4D97-AF65-F5344CB8AC3E}">
        <p14:creationId xmlns:p14="http://schemas.microsoft.com/office/powerpoint/2010/main" val="262023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823"/>
            <a:ext cx="6535638" cy="1325563"/>
          </a:xfrm>
        </p:spPr>
        <p:txBody>
          <a:bodyPr>
            <a:normAutofit/>
          </a:bodyPr>
          <a:lstStyle/>
          <a:p>
            <a:r>
              <a:rPr lang="fr-FR" altLang="en-US" sz="3200" b="1" dirty="0"/>
              <a:t>Catégories d’informations qu’une Partie doit rendre disponibles</a:t>
            </a:r>
          </a:p>
        </p:txBody>
      </p:sp>
      <p:sp>
        <p:nvSpPr>
          <p:cNvPr id="3" name="Espace réservé du texte 3"/>
          <p:cNvSpPr>
            <a:spLocks noGrp="1"/>
          </p:cNvSpPr>
          <p:nvPr>
            <p:ph type="body" sz="quarter" idx="4294967295"/>
          </p:nvPr>
        </p:nvSpPr>
        <p:spPr>
          <a:xfrm>
            <a:off x="395288" y="1412875"/>
            <a:ext cx="8424862" cy="830997"/>
          </a:xfrm>
          <a:prstGeom prst="rect">
            <a:avLst/>
          </a:prstGeom>
        </p:spPr>
        <p:txBody>
          <a:bodyPr>
            <a:spAutoFit/>
          </a:bodyPr>
          <a:lstStyle/>
          <a:p>
            <a:r>
              <a:rPr lang="fr-FR" altLang="en-US" sz="2400" b="0" dirty="0">
                <a:solidFill>
                  <a:srgbClr val="800000"/>
                </a:solidFill>
              </a:rPr>
              <a:t>(iv) Information qui ne doit être rendue disponible sur le CEPRB que lorsque certains événements ont lieu</a:t>
            </a:r>
          </a:p>
        </p:txBody>
      </p:sp>
      <p:sp>
        <p:nvSpPr>
          <p:cNvPr id="4" name="Espace réservé du contenu 2"/>
          <p:cNvSpPr txBox="1">
            <a:spLocks/>
          </p:cNvSpPr>
          <p:nvPr/>
        </p:nvSpPr>
        <p:spPr>
          <a:xfrm>
            <a:off x="323850" y="2205038"/>
            <a:ext cx="8424863" cy="1692275"/>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altLang="en-US" sz="2000" dirty="0"/>
              <a:t>Informations concernant les cas de mouvements transfrontières illicites d’</a:t>
            </a:r>
            <a:r>
              <a:rPr lang="fr-FR" altLang="en-US" sz="2000" dirty="0" err="1"/>
              <a:t>OVMs</a:t>
            </a:r>
            <a:r>
              <a:rPr lang="fr-FR" altLang="en-US" sz="2000" dirty="0"/>
              <a:t>; ou</a:t>
            </a:r>
          </a:p>
          <a:p>
            <a:pPr fontAlgn="auto">
              <a:spcAft>
                <a:spcPts val="0"/>
              </a:spcAft>
            </a:pPr>
            <a:r>
              <a:rPr lang="fr-FR" altLang="en-US" sz="2000" dirty="0"/>
              <a:t>Notification de l’avènement d’une libération d’OVM relevant de la juridiction de la Partie qui entraine, ou pourrait entrainer, un mouvement transfrontière non-intentionnel d’un OVM.</a:t>
            </a:r>
          </a:p>
        </p:txBody>
      </p:sp>
      <p:pic>
        <p:nvPicPr>
          <p:cNvPr id="5" name="Picture 2" descr="http://www.elpais.com/recorte/20071002elpepiint_10/XLCO/Ies/Momento_presidente_Corea_Sur_Roh_Moo-hyun_cruza_junto_mujer_frontera_Corea_Norte.jpg"/>
          <p:cNvPicPr>
            <a:picLocks noChangeAspect="1" noChangeArrowheads="1"/>
          </p:cNvPicPr>
          <p:nvPr/>
        </p:nvPicPr>
        <p:blipFill>
          <a:blip r:embed="rId2">
            <a:extLst>
              <a:ext uri="{28A0092B-C50C-407E-A947-70E740481C1C}">
                <a14:useLocalDpi xmlns:a14="http://schemas.microsoft.com/office/drawing/2010/main" val="0"/>
              </a:ext>
            </a:extLst>
          </a:blip>
          <a:srcRect r="23529"/>
          <a:stretch>
            <a:fillRect/>
          </a:stretch>
        </p:blipFill>
        <p:spPr bwMode="auto">
          <a:xfrm>
            <a:off x="1600200" y="3962400"/>
            <a:ext cx="6172200"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93650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6480000" cy="1325563"/>
          </a:xfrm>
          <a:noFill/>
          <a:ln>
            <a:noFill/>
          </a:ln>
        </p:spPr>
        <p:txBody>
          <a:bodyPr vert="horz" lIns="91440" tIns="45720" rIns="91440" bIns="45720" rtlCol="0" anchor="ctr">
            <a:normAutofit/>
          </a:bodyPr>
          <a:lstStyle/>
          <a:p>
            <a:r>
              <a:rPr lang="fr-FR" altLang="en-US" dirty="0">
                <a:sym typeface="Calibri"/>
              </a:rPr>
              <a:t>Le Correspondant National du CEPRB</a:t>
            </a:r>
          </a:p>
        </p:txBody>
      </p:sp>
      <p:sp>
        <p:nvSpPr>
          <p:cNvPr id="3" name="Espace réservé du texte 2"/>
          <p:cNvSpPr>
            <a:spLocks noGrp="1"/>
          </p:cNvSpPr>
          <p:nvPr>
            <p:ph idx="1"/>
          </p:nvPr>
        </p:nvSpPr>
        <p:spPr>
          <a:xfrm>
            <a:off x="628650" y="1825625"/>
            <a:ext cx="7886700" cy="4351338"/>
          </a:xfrm>
        </p:spPr>
        <p:txBody>
          <a:bodyPr/>
          <a:lstStyle/>
          <a:p>
            <a:r>
              <a:rPr lang="fr-FR" altLang="en-US" dirty="0"/>
              <a:t>Rôle du Correspondant National du CEPRB</a:t>
            </a:r>
          </a:p>
          <a:p>
            <a:r>
              <a:rPr lang="fr-FR" altLang="en-US" dirty="0"/>
              <a:t>Les Correspondants Nationaux du CEPRB doivent être désignés pour assurer la liaison avec le Secrétariat concernant les questions importantes pour le développement et la mise en œuvre du CEPRB</a:t>
            </a:r>
          </a:p>
        </p:txBody>
      </p:sp>
    </p:spTree>
    <p:extLst>
      <p:ext uri="{BB962C8B-B14F-4D97-AF65-F5344CB8AC3E}">
        <p14:creationId xmlns:p14="http://schemas.microsoft.com/office/powerpoint/2010/main" val="391906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76B9F-E529-1376-EF5B-55835141DAB3}"/>
              </a:ext>
            </a:extLst>
          </p:cNvPr>
          <p:cNvSpPr>
            <a:spLocks noGrp="1"/>
          </p:cNvSpPr>
          <p:nvPr>
            <p:ph type="ctrTitle"/>
          </p:nvPr>
        </p:nvSpPr>
        <p:spPr>
          <a:xfrm>
            <a:off x="549424" y="2276872"/>
            <a:ext cx="4876799" cy="1470024"/>
          </a:xfrm>
        </p:spPr>
        <p:txBody>
          <a:bodyPr>
            <a:noAutofit/>
          </a:bodyPr>
          <a:lstStyle/>
          <a:p>
            <a:r>
              <a:rPr lang="fr-FR" altLang="en-US" sz="3200" dirty="0"/>
              <a:t>Introduction au Centre d’échanges pour la Prévention des Risques Biotechnologiques (CEPRB)</a:t>
            </a:r>
            <a:endParaRPr lang="fr-TN" sz="3200" dirty="0"/>
          </a:p>
        </p:txBody>
      </p:sp>
      <p:sp>
        <p:nvSpPr>
          <p:cNvPr id="5" name="Sous-titre 4">
            <a:extLst>
              <a:ext uri="{FF2B5EF4-FFF2-40B4-BE49-F238E27FC236}">
                <a16:creationId xmlns:a16="http://schemas.microsoft.com/office/drawing/2014/main" id="{10481E5F-66D3-D4B7-9486-AA4E28783C11}"/>
              </a:ext>
            </a:extLst>
          </p:cNvPr>
          <p:cNvSpPr>
            <a:spLocks noGrp="1"/>
          </p:cNvSpPr>
          <p:nvPr>
            <p:ph type="subTitle" idx="1"/>
          </p:nvPr>
        </p:nvSpPr>
        <p:spPr/>
        <p:txBody>
          <a:bodyPr/>
          <a:lstStyle/>
          <a:p>
            <a:endParaRPr lang="fr-TN"/>
          </a:p>
        </p:txBody>
      </p:sp>
    </p:spTree>
    <p:extLst>
      <p:ext uri="{BB962C8B-B14F-4D97-AF65-F5344CB8AC3E}">
        <p14:creationId xmlns:p14="http://schemas.microsoft.com/office/powerpoint/2010/main" val="65853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628650" y="365125"/>
            <a:ext cx="6480000" cy="1325563"/>
          </a:xfrm>
        </p:spPr>
        <p:txBody>
          <a:bodyPr>
            <a:normAutofit fontScale="90000"/>
          </a:bodyPr>
          <a:lstStyle/>
          <a:p>
            <a:r>
              <a:rPr lang="fr-FR" altLang="en-US" dirty="0"/>
              <a:t>Responsabilités du Correspondant National du CEPRB</a:t>
            </a:r>
          </a:p>
        </p:txBody>
      </p:sp>
      <p:sp>
        <p:nvSpPr>
          <p:cNvPr id="34819" name="Espace réservé du contenu 2"/>
          <p:cNvSpPr>
            <a:spLocks noGrp="1"/>
          </p:cNvSpPr>
          <p:nvPr>
            <p:ph idx="1"/>
          </p:nvPr>
        </p:nvSpPr>
        <p:spPr>
          <a:xfrm>
            <a:off x="628650" y="1825625"/>
            <a:ext cx="7886700" cy="4351338"/>
          </a:xfrm>
        </p:spPr>
        <p:txBody>
          <a:bodyPr/>
          <a:lstStyle/>
          <a:p>
            <a:r>
              <a:rPr lang="fr-FR" altLang="en-US"/>
              <a:t>Les responsabilités du CN-CEPRB comprennent:</a:t>
            </a:r>
          </a:p>
          <a:p>
            <a:pPr lvl="1"/>
            <a:r>
              <a:rPr lang="fr-FR" altLang="en-US"/>
              <a:t>Autoriser la publication d’informations enregistrées sur le CEPRB, y compris la validation d’enregistrements nationaux créés par les Utilisateurs Nationaux Autorisés (UNAs) avant leur publication;</a:t>
            </a:r>
          </a:p>
          <a:p>
            <a:pPr lvl="1"/>
            <a:r>
              <a:rPr lang="fr-FR" altLang="en-US"/>
              <a:t>Assurer la liaison avec le Secrétariat concernant :</a:t>
            </a:r>
          </a:p>
          <a:p>
            <a:pPr lvl="2"/>
            <a:r>
              <a:rPr lang="fr-FR" altLang="en-US"/>
              <a:t>les aspects techniques de la participation nationale au CEPRB;</a:t>
            </a:r>
          </a:p>
          <a:p>
            <a:pPr lvl="2"/>
            <a:r>
              <a:rPr lang="fr-FR" altLang="en-US"/>
              <a:t>les questions pertinentes pour le développement et la mise en œuvre du CEPRB.</a:t>
            </a:r>
          </a:p>
        </p:txBody>
      </p:sp>
    </p:spTree>
    <p:extLst>
      <p:ext uri="{BB962C8B-B14F-4D97-AF65-F5344CB8AC3E}">
        <p14:creationId xmlns:p14="http://schemas.microsoft.com/office/powerpoint/2010/main" val="1205684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628650" y="365125"/>
            <a:ext cx="6480000" cy="1325563"/>
          </a:xfrm>
        </p:spPr>
        <p:txBody>
          <a:bodyPr/>
          <a:lstStyle/>
          <a:p>
            <a:r>
              <a:rPr lang="fr-FR" altLang="en-US" dirty="0"/>
              <a:t>Le Correspondant National du CEPRB</a:t>
            </a:r>
          </a:p>
        </p:txBody>
      </p:sp>
      <p:sp>
        <p:nvSpPr>
          <p:cNvPr id="35843" name="Espace réservé du texte 5"/>
          <p:cNvSpPr>
            <a:spLocks noGrp="1"/>
          </p:cNvSpPr>
          <p:nvPr>
            <p:ph type="body" sz="quarter" idx="12"/>
          </p:nvPr>
        </p:nvSpPr>
        <p:spPr>
          <a:xfrm>
            <a:off x="395288" y="1628775"/>
            <a:ext cx="8424862" cy="647700"/>
          </a:xfrm>
        </p:spPr>
        <p:txBody>
          <a:bodyPr/>
          <a:lstStyle/>
          <a:p>
            <a:r>
              <a:rPr lang="fr-FR" altLang="en-US" dirty="0"/>
              <a:t>Rôles et responsabilités</a:t>
            </a:r>
          </a:p>
        </p:txBody>
      </p:sp>
      <p:sp>
        <p:nvSpPr>
          <p:cNvPr id="35844" name="Espace réservé du contenu 6"/>
          <p:cNvSpPr>
            <a:spLocks noGrp="1"/>
          </p:cNvSpPr>
          <p:nvPr>
            <p:ph sz="quarter" idx="13"/>
          </p:nvPr>
        </p:nvSpPr>
        <p:spPr>
          <a:xfrm>
            <a:off x="395288" y="2276475"/>
            <a:ext cx="8424862" cy="3744913"/>
          </a:xfrm>
        </p:spPr>
        <p:txBody>
          <a:bodyPr/>
          <a:lstStyle/>
          <a:p>
            <a:r>
              <a:rPr lang="fr-FR" altLang="en-US"/>
              <a:t>Facilitation du développement d’un réseau de partenaires multisectoriels et interdisciplinaires, adéquat dans le processus de mise en œuvre du CEPRB</a:t>
            </a:r>
          </a:p>
        </p:txBody>
      </p:sp>
    </p:spTree>
    <p:extLst>
      <p:ext uri="{BB962C8B-B14F-4D97-AF65-F5344CB8AC3E}">
        <p14:creationId xmlns:p14="http://schemas.microsoft.com/office/powerpoint/2010/main" val="2803736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628650" y="365125"/>
            <a:ext cx="6480000" cy="1325563"/>
          </a:xfrm>
        </p:spPr>
        <p:txBody>
          <a:bodyPr/>
          <a:lstStyle/>
          <a:p>
            <a:r>
              <a:rPr lang="fr-FR" altLang="en-US" dirty="0"/>
              <a:t>Information Confidentielle (Art. 21)</a:t>
            </a:r>
          </a:p>
        </p:txBody>
      </p:sp>
      <p:sp>
        <p:nvSpPr>
          <p:cNvPr id="36867" name="Espace réservé du contenu 2"/>
          <p:cNvSpPr>
            <a:spLocks noGrp="1"/>
          </p:cNvSpPr>
          <p:nvPr>
            <p:ph idx="1"/>
          </p:nvPr>
        </p:nvSpPr>
        <p:spPr>
          <a:xfrm>
            <a:off x="628650" y="1825625"/>
            <a:ext cx="7886700" cy="4351338"/>
          </a:xfrm>
        </p:spPr>
        <p:txBody>
          <a:bodyPr>
            <a:spAutoFit/>
          </a:bodyPr>
          <a:lstStyle/>
          <a:p>
            <a:r>
              <a:rPr lang="fr-FR" altLang="en-US"/>
              <a:t>Note: Une Partie ne doit pas enregistrer les informations confidentielles sur le CEPRB.</a:t>
            </a:r>
          </a:p>
        </p:txBody>
      </p:sp>
    </p:spTree>
    <p:extLst>
      <p:ext uri="{BB962C8B-B14F-4D97-AF65-F5344CB8AC3E}">
        <p14:creationId xmlns:p14="http://schemas.microsoft.com/office/powerpoint/2010/main" val="320603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628650" y="365125"/>
            <a:ext cx="6480000" cy="1325563"/>
          </a:xfrm>
        </p:spPr>
        <p:txBody>
          <a:bodyPr/>
          <a:lstStyle/>
          <a:p>
            <a:r>
              <a:rPr lang="fr-FR" altLang="en-US" dirty="0"/>
              <a:t>Comment fonctionne le CEPRB?</a:t>
            </a:r>
          </a:p>
        </p:txBody>
      </p:sp>
      <p:sp>
        <p:nvSpPr>
          <p:cNvPr id="37891" name="Espace réservé du contenu 2"/>
          <p:cNvSpPr>
            <a:spLocks noGrp="1"/>
          </p:cNvSpPr>
          <p:nvPr>
            <p:ph idx="1"/>
          </p:nvPr>
        </p:nvSpPr>
        <p:spPr>
          <a:xfrm>
            <a:off x="628650" y="1825625"/>
            <a:ext cx="7886700" cy="4351338"/>
          </a:xfrm>
        </p:spPr>
        <p:txBody>
          <a:bodyPr/>
          <a:lstStyle/>
          <a:p>
            <a:r>
              <a:rPr lang="fr-FR" altLang="en-US"/>
              <a:t>Guidé par les Principes de participation, de transparence et d’équité</a:t>
            </a:r>
          </a:p>
          <a:p>
            <a:r>
              <a:rPr lang="fr-FR" altLang="en-US"/>
              <a:t>Ouvert à tous les Gouvernements</a:t>
            </a:r>
          </a:p>
          <a:p>
            <a:r>
              <a:rPr lang="fr-FR" altLang="en-US"/>
              <a:t>Les Gouvernements doivent avoir des lignes de communication et d’échange d’informations</a:t>
            </a:r>
          </a:p>
        </p:txBody>
      </p:sp>
    </p:spTree>
    <p:extLst>
      <p:ext uri="{BB962C8B-B14F-4D97-AF65-F5344CB8AC3E}">
        <p14:creationId xmlns:p14="http://schemas.microsoft.com/office/powerpoint/2010/main" val="338816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6"/>
          <p:cNvSpPr>
            <a:spLocks noGrp="1"/>
          </p:cNvSpPr>
          <p:nvPr>
            <p:ph type="title"/>
          </p:nvPr>
        </p:nvSpPr>
        <p:spPr>
          <a:xfrm>
            <a:off x="628650" y="365125"/>
            <a:ext cx="6480000" cy="1325563"/>
          </a:xfrm>
        </p:spPr>
        <p:txBody>
          <a:bodyPr/>
          <a:lstStyle/>
          <a:p>
            <a:r>
              <a:rPr lang="fr-FR" altLang="en-US" dirty="0"/>
              <a:t>Critères Linguistiques du CEPRB</a:t>
            </a:r>
          </a:p>
        </p:txBody>
      </p:sp>
      <p:sp>
        <p:nvSpPr>
          <p:cNvPr id="38915" name="Espace réservé du contenu 7"/>
          <p:cNvSpPr>
            <a:spLocks noGrp="1"/>
          </p:cNvSpPr>
          <p:nvPr>
            <p:ph idx="1"/>
          </p:nvPr>
        </p:nvSpPr>
        <p:spPr>
          <a:xfrm>
            <a:off x="628650" y="1825625"/>
            <a:ext cx="7886700" cy="4351338"/>
          </a:xfrm>
        </p:spPr>
        <p:txBody>
          <a:bodyPr/>
          <a:lstStyle/>
          <a:p>
            <a:r>
              <a:rPr lang="fr-FR" altLang="en-US" dirty="0"/>
              <a:t>La CP-RP (COP-MOP) a décidé que l’information doit être soumise au CEPRB dans une langue officielle des Nations Unies (Anglais, Arabe, Chinois, Espagnol, Français, Russe)</a:t>
            </a:r>
          </a:p>
          <a:p>
            <a:r>
              <a:rPr lang="fr-FR" altLang="en-US" dirty="0"/>
              <a:t>Les sources d’informations et les documents qui sont attachés aux enregistrements du CEPRB peuvent être communiqués dans n’importe quelle langue.</a:t>
            </a:r>
          </a:p>
          <a:p>
            <a:r>
              <a:rPr lang="fr-FR" altLang="en-US" dirty="0"/>
              <a:t>La RP-1 (1ère Réunion de la COP-MOP) encourage l’utilisation des langages internationaux communs. </a:t>
            </a:r>
          </a:p>
        </p:txBody>
      </p:sp>
    </p:spTree>
    <p:extLst>
      <p:ext uri="{BB962C8B-B14F-4D97-AF65-F5344CB8AC3E}">
        <p14:creationId xmlns:p14="http://schemas.microsoft.com/office/powerpoint/2010/main" val="375793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628650" y="365125"/>
            <a:ext cx="6480000" cy="1325563"/>
          </a:xfrm>
        </p:spPr>
        <p:txBody>
          <a:bodyPr>
            <a:normAutofit/>
          </a:bodyPr>
          <a:lstStyle/>
          <a:p>
            <a:r>
              <a:rPr lang="fr-FR" altLang="en-US" dirty="0"/>
              <a:t>Quelle information peut-on trouver sur le CEPRB?</a:t>
            </a:r>
          </a:p>
        </p:txBody>
      </p:sp>
      <p:sp>
        <p:nvSpPr>
          <p:cNvPr id="39939" name="Espace réservé du contenu 2"/>
          <p:cNvSpPr>
            <a:spLocks noGrp="1"/>
          </p:cNvSpPr>
          <p:nvPr>
            <p:ph idx="1"/>
          </p:nvPr>
        </p:nvSpPr>
        <p:spPr>
          <a:xfrm>
            <a:off x="628650" y="1825625"/>
            <a:ext cx="7886700" cy="4351338"/>
          </a:xfrm>
        </p:spPr>
        <p:txBody>
          <a:bodyPr/>
          <a:lstStyle/>
          <a:p>
            <a:r>
              <a:rPr lang="fr-FR" altLang="en-US"/>
              <a:t>Lois Nationales, Règlementations et Directives</a:t>
            </a:r>
          </a:p>
          <a:p>
            <a:r>
              <a:rPr lang="fr-FR" altLang="en-US"/>
              <a:t>Les Coordonnées des Contacts nationaux</a:t>
            </a:r>
          </a:p>
          <a:p>
            <a:r>
              <a:rPr lang="fr-FR" altLang="en-US"/>
              <a:t>Les décisions et déclarations</a:t>
            </a:r>
          </a:p>
          <a:p>
            <a:r>
              <a:rPr lang="fr-FR" altLang="en-US"/>
              <a:t>Les Résumés des évaluations des Risques</a:t>
            </a:r>
          </a:p>
        </p:txBody>
      </p:sp>
      <p:pic>
        <p:nvPicPr>
          <p:cNvPr id="39942" name="Picture 6" descr="http://tbn0.google.com/images?q=tbn:5Jp21muXw5M7SM:http://bp3.blogger.com/_ry8a15Kv5kA/RuC2UCHFGGI/AAAAAAAAAG4/fTHgUz2h8rQ/s320/Ley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860800"/>
            <a:ext cx="19812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3" name="Picture 8" descr="http://www.alkimiaesenciasflorales.com/catalog/images/directorio.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3789363"/>
            <a:ext cx="1924050" cy="206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4" name="Picture 10" descr="http://www.camarote.org/imag/pergamin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3789363"/>
            <a:ext cx="144145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5" name="Picture 12" descr="http://web.educastur.princast.es/cursos/cursowqp/aplic/belen%20benitez/evaluaci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3933825"/>
            <a:ext cx="198437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8712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628650" y="365125"/>
            <a:ext cx="6480000" cy="1325563"/>
          </a:xfrm>
        </p:spPr>
        <p:txBody>
          <a:bodyPr>
            <a:normAutofit/>
          </a:bodyPr>
          <a:lstStyle/>
          <a:p>
            <a:r>
              <a:rPr lang="fr-FR" altLang="en-US" dirty="0"/>
              <a:t>Quelle information peut-on trouver sur le CEPRB?</a:t>
            </a:r>
          </a:p>
        </p:txBody>
      </p:sp>
      <p:sp>
        <p:nvSpPr>
          <p:cNvPr id="40963" name="Espace réservé du contenu 2"/>
          <p:cNvSpPr>
            <a:spLocks noGrp="1"/>
          </p:cNvSpPr>
          <p:nvPr>
            <p:ph idx="1"/>
          </p:nvPr>
        </p:nvSpPr>
        <p:spPr>
          <a:xfrm>
            <a:off x="628650" y="1825625"/>
            <a:ext cx="7886700" cy="4351338"/>
          </a:xfrm>
        </p:spPr>
        <p:txBody>
          <a:bodyPr/>
          <a:lstStyle/>
          <a:p>
            <a:r>
              <a:rPr lang="fr-FR" altLang="en-US"/>
              <a:t>Identifiants Uniques des OVMs</a:t>
            </a:r>
          </a:p>
          <a:p>
            <a:r>
              <a:rPr lang="fr-FR" altLang="en-US"/>
              <a:t>Création de Capacités</a:t>
            </a:r>
          </a:p>
          <a:p>
            <a:r>
              <a:rPr lang="fr-FR" altLang="en-US"/>
              <a:t>Liste des Experts en Biosécurité</a:t>
            </a:r>
          </a:p>
          <a:p>
            <a:r>
              <a:rPr lang="fr-FR" altLang="en-US"/>
              <a:t>Décisions du CEPRB</a:t>
            </a:r>
          </a:p>
        </p:txBody>
      </p:sp>
    </p:spTree>
    <p:extLst>
      <p:ext uri="{BB962C8B-B14F-4D97-AF65-F5344CB8AC3E}">
        <p14:creationId xmlns:p14="http://schemas.microsoft.com/office/powerpoint/2010/main" val="2145127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a:xfrm>
            <a:off x="628650" y="365125"/>
            <a:ext cx="6480000" cy="1325563"/>
          </a:xfrm>
        </p:spPr>
        <p:txBody>
          <a:bodyPr/>
          <a:lstStyle/>
          <a:p>
            <a:r>
              <a:rPr lang="fr-FR" altLang="en-US" dirty="0"/>
              <a:t>Conclusion</a:t>
            </a:r>
          </a:p>
        </p:txBody>
      </p:sp>
      <p:sp>
        <p:nvSpPr>
          <p:cNvPr id="41987" name="Espace réservé du contenu 2"/>
          <p:cNvSpPr>
            <a:spLocks noGrp="1"/>
          </p:cNvSpPr>
          <p:nvPr>
            <p:ph idx="1"/>
          </p:nvPr>
        </p:nvSpPr>
        <p:spPr>
          <a:xfrm>
            <a:off x="628650" y="1825625"/>
            <a:ext cx="7886700" cy="4351338"/>
          </a:xfrm>
        </p:spPr>
        <p:txBody>
          <a:bodyPr/>
          <a:lstStyle/>
          <a:p>
            <a:r>
              <a:rPr lang="fr-FR" altLang="en-US" dirty="0"/>
              <a:t>L’efficacité du CEPRB dépendra de la participation active de tous les intervenants (Parties au Protocole et aussi les Non-Parties)</a:t>
            </a:r>
          </a:p>
        </p:txBody>
      </p:sp>
    </p:spTree>
    <p:extLst>
      <p:ext uri="{BB962C8B-B14F-4D97-AF65-F5344CB8AC3E}">
        <p14:creationId xmlns:p14="http://schemas.microsoft.com/office/powerpoint/2010/main" val="1179896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E10134-E155-6545-ABAC-33F4F6513E4F}"/>
              </a:ext>
            </a:extLst>
          </p:cNvPr>
          <p:cNvSpPr>
            <a:spLocks noGrp="1"/>
          </p:cNvSpPr>
          <p:nvPr>
            <p:ph type="title"/>
          </p:nvPr>
        </p:nvSpPr>
        <p:spPr>
          <a:xfrm>
            <a:off x="1332000" y="2204864"/>
            <a:ext cx="6480000" cy="1325563"/>
          </a:xfrm>
          <a:ln>
            <a:solidFill>
              <a:schemeClr val="accent4"/>
            </a:solidFill>
          </a:ln>
        </p:spPr>
        <p:txBody>
          <a:bodyPr/>
          <a:lstStyle/>
          <a:p>
            <a:r>
              <a:rPr lang="en-GB" altLang="en-US" dirty="0"/>
              <a:t>Merci pour </a:t>
            </a:r>
            <a:r>
              <a:rPr lang="en-GB" altLang="en-US" dirty="0" err="1"/>
              <a:t>votre</a:t>
            </a:r>
            <a:r>
              <a:rPr lang="en-GB" altLang="en-US" dirty="0"/>
              <a:t> attention</a:t>
            </a:r>
            <a:endParaRPr lang="en-US" dirty="0"/>
          </a:p>
        </p:txBody>
      </p:sp>
      <p:sp>
        <p:nvSpPr>
          <p:cNvPr id="41986" name="Rectangle 3"/>
          <p:cNvSpPr>
            <a:spLocks noGrp="1" noChangeArrowheads="1"/>
          </p:cNvSpPr>
          <p:nvPr>
            <p:ph type="body" sz="quarter" idx="13"/>
          </p:nvPr>
        </p:nvSpPr>
        <p:spPr>
          <a:xfrm>
            <a:off x="2052117" y="4005064"/>
            <a:ext cx="5039766" cy="1656184"/>
          </a:xfrm>
          <a:ln>
            <a:solidFill>
              <a:schemeClr val="accent4"/>
            </a:solidFill>
            <a:miter lim="800000"/>
            <a:headEnd/>
            <a:tailEnd/>
          </a:ln>
        </p:spPr>
        <p:txBody>
          <a:bodyPr>
            <a:normAutofit fontScale="32500" lnSpcReduction="20000"/>
          </a:bodyPr>
          <a:lstStyle/>
          <a:p>
            <a:endParaRPr lang="en-GB" altLang="en-US" dirty="0"/>
          </a:p>
          <a:p>
            <a:r>
              <a:rPr lang="en-GB" altLang="en-US" sz="9600" dirty="0"/>
              <a:t> </a:t>
            </a:r>
            <a:r>
              <a:rPr lang="en-US" sz="9600" dirty="0"/>
              <a:t>Pour plus </a:t>
            </a:r>
            <a:r>
              <a:rPr lang="en-US" sz="9600" dirty="0" err="1"/>
              <a:t>d’information</a:t>
            </a:r>
            <a:r>
              <a:rPr lang="en-US" sz="9600" dirty="0"/>
              <a:t>:</a:t>
            </a:r>
          </a:p>
          <a:p>
            <a:r>
              <a:rPr lang="en-PH" sz="9600" dirty="0">
                <a:hlinkClick r:id="rId3"/>
              </a:rPr>
              <a:t>emmanuel.adonsou@un.org</a:t>
            </a:r>
            <a:endParaRPr lang="en-PH" sz="9600" dirty="0"/>
          </a:p>
          <a:p>
            <a:r>
              <a:rPr lang="en-GB" altLang="en-US" sz="9500" dirty="0">
                <a:hlinkClick r:id="rId4"/>
              </a:rPr>
              <a:t>shaban.magili@un.org</a:t>
            </a:r>
            <a:r>
              <a:rPr lang="en-GB" altLang="en-US" sz="9500" dirty="0"/>
              <a:t>  </a:t>
            </a:r>
          </a:p>
        </p:txBody>
      </p:sp>
    </p:spTree>
    <p:extLst>
      <p:ext uri="{BB962C8B-B14F-4D97-AF65-F5344CB8AC3E}">
        <p14:creationId xmlns:p14="http://schemas.microsoft.com/office/powerpoint/2010/main" val="3548823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0"/>
          <p:cNvSpPr txBox="1"/>
          <p:nvPr/>
        </p:nvSpPr>
        <p:spPr>
          <a:xfrm>
            <a:off x="3316784" y="3044279"/>
            <a:ext cx="3487464" cy="769441"/>
          </a:xfrm>
          <a:prstGeom prst="rect">
            <a:avLst/>
          </a:prstGeom>
          <a:noFill/>
        </p:spPr>
        <p:txBody>
          <a:bodyPr wrap="square">
            <a:spAutoFit/>
          </a:bodyPr>
          <a:lstStyle/>
          <a:p>
            <a:pPr>
              <a:defRPr/>
            </a:pPr>
            <a:r>
              <a:rPr lang="fr-FR" sz="4400" b="1" i="1" dirty="0">
                <a:solidFill>
                  <a:srgbClr val="0A3C64"/>
                </a:solidFill>
                <a:latin typeface="+mn-lt"/>
              </a:rPr>
              <a:t>Questions</a:t>
            </a:r>
          </a:p>
        </p:txBody>
      </p:sp>
    </p:spTree>
    <p:extLst>
      <p:ext uri="{BB962C8B-B14F-4D97-AF65-F5344CB8AC3E}">
        <p14:creationId xmlns:p14="http://schemas.microsoft.com/office/powerpoint/2010/main" val="205634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628650" y="365125"/>
            <a:ext cx="6480000" cy="1325563"/>
          </a:xfrm>
        </p:spPr>
        <p:txBody>
          <a:bodyPr/>
          <a:lstStyle/>
          <a:p>
            <a:r>
              <a:rPr lang="fr-FR" altLang="en-US" dirty="0"/>
              <a:t>Sommaire</a:t>
            </a:r>
          </a:p>
        </p:txBody>
      </p:sp>
      <p:sp>
        <p:nvSpPr>
          <p:cNvPr id="17411" name="Rectangle 11"/>
          <p:cNvSpPr>
            <a:spLocks noGrp="1" noChangeArrowheads="1"/>
          </p:cNvSpPr>
          <p:nvPr>
            <p:ph idx="1"/>
          </p:nvPr>
        </p:nvSpPr>
        <p:spPr>
          <a:xfrm>
            <a:off x="628650" y="1825625"/>
            <a:ext cx="7886700" cy="4351338"/>
          </a:xfrm>
        </p:spPr>
        <p:txBody>
          <a:bodyPr>
            <a:spAutoFit/>
          </a:bodyPr>
          <a:lstStyle/>
          <a:p>
            <a:r>
              <a:rPr lang="fr-FR" altLang="en-US" dirty="0"/>
              <a:t>Introduction</a:t>
            </a:r>
          </a:p>
          <a:p>
            <a:r>
              <a:rPr lang="fr-FR" altLang="en-US" dirty="0"/>
              <a:t>Champ d’application du CEPRB (BCH)</a:t>
            </a:r>
          </a:p>
          <a:p>
            <a:r>
              <a:rPr lang="fr-FR" altLang="en-US" dirty="0"/>
              <a:t>Comment fonctionne le CEPRB?</a:t>
            </a:r>
          </a:p>
          <a:p>
            <a:r>
              <a:rPr lang="fr-FR" altLang="en-US" dirty="0"/>
              <a:t>Modalités Opératoires</a:t>
            </a:r>
          </a:p>
          <a:p>
            <a:r>
              <a:rPr lang="fr-FR" altLang="en-US" dirty="0"/>
              <a:t>Informations disponibles</a:t>
            </a:r>
          </a:p>
        </p:txBody>
      </p:sp>
    </p:spTree>
    <p:extLst>
      <p:ext uri="{BB962C8B-B14F-4D97-AF65-F5344CB8AC3E}">
        <p14:creationId xmlns:p14="http://schemas.microsoft.com/office/powerpoint/2010/main" val="383937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28650" y="365125"/>
            <a:ext cx="6480000" cy="1325563"/>
          </a:xfrm>
        </p:spPr>
        <p:txBody>
          <a:bodyPr>
            <a:noAutofit/>
          </a:bodyPr>
          <a:lstStyle/>
          <a:p>
            <a:r>
              <a:rPr lang="fr-FR" altLang="en-US" sz="3200" dirty="0"/>
              <a:t>Objectif d’un Mécanisme d’Échanges (Clearing House </a:t>
            </a:r>
            <a:r>
              <a:rPr lang="fr-FR" altLang="en-US" sz="3200" dirty="0" err="1"/>
              <a:t>Mechanism</a:t>
            </a:r>
            <a:r>
              <a:rPr lang="fr-FR" altLang="en-US" sz="3200" dirty="0"/>
              <a:t>, CHM)?</a:t>
            </a:r>
            <a:br>
              <a:rPr lang="fr-FR" altLang="en-US" sz="3200" dirty="0"/>
            </a:br>
            <a:r>
              <a:rPr lang="fr-FR" altLang="en-US" sz="3200" dirty="0"/>
              <a:t>Article 18 (3) de la Convention</a:t>
            </a:r>
          </a:p>
        </p:txBody>
      </p:sp>
      <p:sp>
        <p:nvSpPr>
          <p:cNvPr id="18435" name="Rectangle 5"/>
          <p:cNvSpPr>
            <a:spLocks noGrp="1" noChangeArrowheads="1"/>
          </p:cNvSpPr>
          <p:nvPr>
            <p:ph idx="1"/>
          </p:nvPr>
        </p:nvSpPr>
        <p:spPr>
          <a:xfrm>
            <a:off x="628650" y="1825625"/>
            <a:ext cx="7886700" cy="4351338"/>
          </a:xfrm>
        </p:spPr>
        <p:txBody>
          <a:bodyPr>
            <a:spAutoFit/>
          </a:bodyPr>
          <a:lstStyle/>
          <a:p>
            <a:r>
              <a:rPr lang="fr-FR" altLang="en-US" dirty="0"/>
              <a:t>Promouvoir et faciliter la coopération technique et scientifique à l’intérieur et entre les pays;</a:t>
            </a:r>
          </a:p>
          <a:p>
            <a:r>
              <a:rPr lang="fr-FR" altLang="en-US" dirty="0"/>
              <a:t>Développer un mécanisme global pour l’échange et l’intégration des informations sur la Biodiversité;</a:t>
            </a:r>
          </a:p>
          <a:p>
            <a:r>
              <a:rPr lang="fr-FR" altLang="en-US" dirty="0"/>
              <a:t>Développer le réseau humain et technologique adéquat.</a:t>
            </a:r>
          </a:p>
        </p:txBody>
      </p:sp>
    </p:spTree>
    <p:extLst>
      <p:ext uri="{BB962C8B-B14F-4D97-AF65-F5344CB8AC3E}">
        <p14:creationId xmlns:p14="http://schemas.microsoft.com/office/powerpoint/2010/main" val="1528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628650" y="365125"/>
            <a:ext cx="6480000" cy="1325563"/>
          </a:xfrm>
        </p:spPr>
        <p:txBody>
          <a:bodyPr/>
          <a:lstStyle/>
          <a:p>
            <a:r>
              <a:rPr lang="fr-FR" altLang="en-US"/>
              <a:t>Éléments clés du CHM</a:t>
            </a:r>
          </a:p>
        </p:txBody>
      </p:sp>
      <p:sp>
        <p:nvSpPr>
          <p:cNvPr id="19459" name="Espace réservé du contenu 2"/>
          <p:cNvSpPr>
            <a:spLocks noGrp="1"/>
          </p:cNvSpPr>
          <p:nvPr>
            <p:ph idx="1"/>
          </p:nvPr>
        </p:nvSpPr>
        <p:spPr>
          <a:xfrm>
            <a:off x="628650" y="1825625"/>
            <a:ext cx="7886700" cy="4351338"/>
          </a:xfrm>
        </p:spPr>
        <p:txBody>
          <a:bodyPr/>
          <a:lstStyle/>
          <a:p>
            <a:r>
              <a:rPr lang="fr-FR" altLang="en-US"/>
              <a:t>Compatible avec les différents niveaux de capacités nationales</a:t>
            </a:r>
          </a:p>
          <a:p>
            <a:endParaRPr lang="fr-FR" altLang="en-US"/>
          </a:p>
          <a:p>
            <a:r>
              <a:rPr lang="fr-FR" altLang="en-US"/>
              <a:t>Fonction des besoins</a:t>
            </a:r>
          </a:p>
          <a:p>
            <a:endParaRPr lang="fr-FR" altLang="en-US"/>
          </a:p>
          <a:p>
            <a:r>
              <a:rPr lang="fr-FR" altLang="en-US"/>
              <a:t>Décentralisé structurellement</a:t>
            </a:r>
          </a:p>
          <a:p>
            <a:endParaRPr lang="fr-FR" altLang="en-US"/>
          </a:p>
          <a:p>
            <a:r>
              <a:rPr lang="fr-FR" altLang="en-US"/>
              <a:t>Fournit l’accès à l’information</a:t>
            </a:r>
          </a:p>
        </p:txBody>
      </p:sp>
    </p:spTree>
    <p:extLst>
      <p:ext uri="{BB962C8B-B14F-4D97-AF65-F5344CB8AC3E}">
        <p14:creationId xmlns:p14="http://schemas.microsoft.com/office/powerpoint/2010/main" val="273900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628650" y="365125"/>
            <a:ext cx="6480000" cy="1325563"/>
          </a:xfrm>
        </p:spPr>
        <p:txBody>
          <a:bodyPr>
            <a:normAutofit fontScale="90000"/>
          </a:bodyPr>
          <a:lstStyle/>
          <a:p>
            <a:r>
              <a:rPr lang="fr-FR" altLang="en-US" dirty="0"/>
              <a:t>Qu’est-ce qu’un Mécanisme d’Echange d’Information?</a:t>
            </a:r>
          </a:p>
        </p:txBody>
      </p:sp>
      <p:sp>
        <p:nvSpPr>
          <p:cNvPr id="20483" name="Espace réservé du contenu 2"/>
          <p:cNvSpPr>
            <a:spLocks noGrp="1"/>
          </p:cNvSpPr>
          <p:nvPr>
            <p:ph idx="1"/>
          </p:nvPr>
        </p:nvSpPr>
        <p:spPr>
          <a:xfrm>
            <a:off x="628650" y="1825625"/>
            <a:ext cx="7886700" cy="4351338"/>
          </a:xfrm>
        </p:spPr>
        <p:txBody>
          <a:bodyPr/>
          <a:lstStyle/>
          <a:p>
            <a:r>
              <a:rPr lang="fr-FR" altLang="en-US"/>
              <a:t>Éléments clés du mécanisme:</a:t>
            </a:r>
          </a:p>
          <a:p>
            <a:pPr lvl="1"/>
            <a:endParaRPr lang="fr-FR" altLang="en-US"/>
          </a:p>
          <a:p>
            <a:pPr lvl="1"/>
            <a:r>
              <a:rPr lang="fr-FR" altLang="en-US"/>
              <a:t>Aide à la prise de décision</a:t>
            </a:r>
          </a:p>
          <a:p>
            <a:pPr lvl="1"/>
            <a:r>
              <a:rPr lang="fr-FR" altLang="en-US"/>
              <a:t>Il n’a pas d’intérêt à contrôler ni les compétences ni l’information;</a:t>
            </a:r>
          </a:p>
          <a:p>
            <a:pPr lvl="1"/>
            <a:r>
              <a:rPr lang="fr-FR" altLang="en-US"/>
              <a:t>Créé pour l’avantage mutuel de tous les participants</a:t>
            </a:r>
          </a:p>
        </p:txBody>
      </p:sp>
    </p:spTree>
    <p:extLst>
      <p:ext uri="{BB962C8B-B14F-4D97-AF65-F5344CB8AC3E}">
        <p14:creationId xmlns:p14="http://schemas.microsoft.com/office/powerpoint/2010/main" val="177012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628650" y="27368"/>
            <a:ext cx="6480175" cy="1325563"/>
          </a:xfrm>
        </p:spPr>
        <p:txBody>
          <a:bodyPr/>
          <a:lstStyle/>
          <a:p>
            <a:r>
              <a:rPr lang="fr-FR" altLang="en-US" dirty="0"/>
              <a:t>Champ d’application du CEPRB</a:t>
            </a:r>
          </a:p>
        </p:txBody>
      </p:sp>
      <p:sp>
        <p:nvSpPr>
          <p:cNvPr id="21507" name="Espace réservé du contenu 2"/>
          <p:cNvSpPr>
            <a:spLocks noGrp="1"/>
          </p:cNvSpPr>
          <p:nvPr>
            <p:ph idx="1"/>
          </p:nvPr>
        </p:nvSpPr>
        <p:spPr>
          <a:xfrm>
            <a:off x="628650" y="1825625"/>
            <a:ext cx="7886700" cy="5095754"/>
          </a:xfrm>
        </p:spPr>
        <p:txBody>
          <a:bodyPr>
            <a:spAutoFit/>
          </a:bodyPr>
          <a:lstStyle/>
          <a:p>
            <a:r>
              <a:rPr lang="fr-FR" altLang="en-US" dirty="0"/>
              <a:t>Un Centre d'échange pour la prévention des risques biotechnologiques (CEPRB) est créé dans le cadre du mécanisme d'échange prévu au paragraphe 3 de l'article 18 de la Convention, pour :</a:t>
            </a:r>
          </a:p>
          <a:p>
            <a:pPr lvl="1"/>
            <a:r>
              <a:rPr lang="fr-FR" altLang="en-US" dirty="0"/>
              <a:t>Faciliter l'échange d'informations scientifiques, techniques, écologiques et juridiques, ainsi que de données d'expérience, relatives aux OVMs; et</a:t>
            </a:r>
          </a:p>
          <a:p>
            <a:pPr lvl="1"/>
            <a:r>
              <a:rPr lang="fr-FR" dirty="0"/>
              <a:t>Aider les Parties à appliquer le Protocole, en tenant compte des besoins spécifiques des pays en développement, notamment les moins avancés d'entre eux et les petits États insulaires en développement, et des pays à économie en transition, ainsi que des pays qui sont des centres d'origine et des centres de diversité génétique.</a:t>
            </a:r>
            <a:endParaRPr lang="en-US" altLang="en-US" dirty="0"/>
          </a:p>
        </p:txBody>
      </p:sp>
      <p:sp>
        <p:nvSpPr>
          <p:cNvPr id="21509" name="Text Box 5"/>
          <p:cNvSpPr txBox="1">
            <a:spLocks noChangeArrowheads="1"/>
          </p:cNvSpPr>
          <p:nvPr/>
        </p:nvSpPr>
        <p:spPr bwMode="auto">
          <a:xfrm>
            <a:off x="323850" y="1341438"/>
            <a:ext cx="2879725" cy="460375"/>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 altLang="en-US" i="1"/>
              <a:t>Article 20 du PCB</a:t>
            </a:r>
          </a:p>
        </p:txBody>
      </p:sp>
    </p:spTree>
    <p:extLst>
      <p:ext uri="{BB962C8B-B14F-4D97-AF65-F5344CB8AC3E}">
        <p14:creationId xmlns:p14="http://schemas.microsoft.com/office/powerpoint/2010/main" val="126352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p:cNvSpPr>
            <a:spLocks noGrp="1"/>
          </p:cNvSpPr>
          <p:nvPr>
            <p:ph type="title"/>
          </p:nvPr>
        </p:nvSpPr>
        <p:spPr>
          <a:xfrm>
            <a:off x="628650" y="365125"/>
            <a:ext cx="6480000" cy="1325563"/>
          </a:xfrm>
        </p:spPr>
        <p:txBody>
          <a:bodyPr/>
          <a:lstStyle/>
          <a:p>
            <a:r>
              <a:rPr lang="fr-FR" altLang="en-US"/>
              <a:t>Importance du CEPRB</a:t>
            </a:r>
          </a:p>
        </p:txBody>
      </p:sp>
      <p:sp>
        <p:nvSpPr>
          <p:cNvPr id="22531" name="Content Placeholder 2"/>
          <p:cNvSpPr>
            <a:spLocks noGrp="1"/>
          </p:cNvSpPr>
          <p:nvPr>
            <p:ph idx="1"/>
          </p:nvPr>
        </p:nvSpPr>
        <p:spPr>
          <a:xfrm>
            <a:off x="628650" y="1825625"/>
            <a:ext cx="7886700" cy="4351338"/>
          </a:xfrm>
        </p:spPr>
        <p:txBody>
          <a:bodyPr>
            <a:spAutoFit/>
          </a:bodyPr>
          <a:lstStyle/>
          <a:p>
            <a:r>
              <a:rPr lang="fr-FR" altLang="en-US"/>
              <a:t>Le CEPRB donnera accès  aux informations pertinentes rendues disponibles par les Parties pour la mise en œuvre du Protocole</a:t>
            </a:r>
          </a:p>
          <a:p>
            <a:endParaRPr lang="fr-FR" altLang="en-US"/>
          </a:p>
          <a:p>
            <a:r>
              <a:rPr lang="fr-FR" altLang="en-US"/>
              <a:t>Le CEPRB donnera aussi accès, dans la mesure du possible, à d’autres mécanismes internationaux d’échanges d’informations sur la Biosécurité.</a:t>
            </a:r>
          </a:p>
        </p:txBody>
      </p:sp>
    </p:spTree>
    <p:extLst>
      <p:ext uri="{BB962C8B-B14F-4D97-AF65-F5344CB8AC3E}">
        <p14:creationId xmlns:p14="http://schemas.microsoft.com/office/powerpoint/2010/main" val="407414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628650" y="365125"/>
            <a:ext cx="6480000" cy="1325563"/>
          </a:xfrm>
        </p:spPr>
        <p:txBody>
          <a:bodyPr/>
          <a:lstStyle/>
          <a:p>
            <a:r>
              <a:rPr lang="fr-FR" altLang="en-US"/>
              <a:t>Importance du CEPRB</a:t>
            </a:r>
          </a:p>
        </p:txBody>
      </p:sp>
      <p:sp>
        <p:nvSpPr>
          <p:cNvPr id="23555" name="Espace réservé du contenu 2"/>
          <p:cNvSpPr>
            <a:spLocks noGrp="1"/>
          </p:cNvSpPr>
          <p:nvPr>
            <p:ph idx="1"/>
          </p:nvPr>
        </p:nvSpPr>
        <p:spPr>
          <a:xfrm>
            <a:off x="628650" y="1825625"/>
            <a:ext cx="7886700" cy="4351338"/>
          </a:xfrm>
        </p:spPr>
        <p:txBody>
          <a:bodyPr>
            <a:spAutoFit/>
          </a:bodyPr>
          <a:lstStyle/>
          <a:p>
            <a:r>
              <a:rPr lang="fr-FR" altLang="en-US"/>
              <a:t>Les informations qui seront rendues disponibles sur le CEPRB seront vitales pour permettre aux gouvernements de mettre en œuvre le Protocole.</a:t>
            </a:r>
          </a:p>
          <a:p>
            <a:endParaRPr lang="fr-FR" altLang="en-US"/>
          </a:p>
          <a:p>
            <a:r>
              <a:rPr lang="fr-FR" altLang="en-US"/>
              <a:t>Si l’Article 20, et les décisions ultérieures du corps gouvernant du Protocole sont effectivement mises en œuvre, le CEPRB fournira un important dépôt d’informations actualisées sur les OVMs et la Biosécurité qui aidera les décideurs dans tous les pays du monde, ainsi que la société civile et l’industrie biotechnologique.</a:t>
            </a:r>
          </a:p>
        </p:txBody>
      </p:sp>
    </p:spTree>
    <p:extLst>
      <p:ext uri="{BB962C8B-B14F-4D97-AF65-F5344CB8AC3E}">
        <p14:creationId xmlns:p14="http://schemas.microsoft.com/office/powerpoint/2010/main" val="127394256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4" id="{38403E8C-F5D5-D242-ABB3-D679472674D4}" vid="{80F7A046-7F58-984B-A22E-846B3B8D529F}"/>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10</TotalTime>
  <Words>1533</Words>
  <Application>Microsoft Macintosh PowerPoint</Application>
  <PresentationFormat>Affichage à l'écran (4:3)</PresentationFormat>
  <Paragraphs>149</Paragraphs>
  <Slides>29</Slides>
  <Notes>17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Arial Narrow</vt:lpstr>
      <vt:lpstr>Calibri</vt:lpstr>
      <vt:lpstr>Calibri Light</vt:lpstr>
      <vt:lpstr>Tahoma</vt:lpstr>
      <vt:lpstr>Times New Roman</vt:lpstr>
      <vt:lpstr>Custom Design</vt:lpstr>
      <vt:lpstr>Atelier National du CEPRB</vt:lpstr>
      <vt:lpstr>Introduction au Centre d’échanges pour la Prévention des Risques Biotechnologiques (CEPRB)</vt:lpstr>
      <vt:lpstr>Sommaire</vt:lpstr>
      <vt:lpstr>Objectif d’un Mécanisme d’Échanges (Clearing House Mechanism, CHM)? Article 18 (3) de la Convention</vt:lpstr>
      <vt:lpstr>Éléments clés du CHM</vt:lpstr>
      <vt:lpstr>Qu’est-ce qu’un Mécanisme d’Echange d’Information?</vt:lpstr>
      <vt:lpstr>Champ d’application du CEPRB</vt:lpstr>
      <vt:lpstr>Importance du CEPRB</vt:lpstr>
      <vt:lpstr>Importance du CEPRB</vt:lpstr>
      <vt:lpstr>Avantages et Obligations</vt:lpstr>
      <vt:lpstr>Avantages et Obligations</vt:lpstr>
      <vt:lpstr>Présentation PowerPoint</vt:lpstr>
      <vt:lpstr>Quelles sont les Obligations d’une Partie concernant l’enregistrement et la mise à jour des informations sur le CEPRB?</vt:lpstr>
      <vt:lpstr>Catégories d’informations qu’une Partie doit rendre disponibles</vt:lpstr>
      <vt:lpstr>Catégories d’informations qu’une Partie doit rendre disponibles</vt:lpstr>
      <vt:lpstr>Catégories d’informations qu’une Partie doit rendre disponible</vt:lpstr>
      <vt:lpstr>Catégories d’informations qu’une Partie doit rendre disponibles</vt:lpstr>
      <vt:lpstr>Catégories d’informations qu’une Partie doit rendre disponibles</vt:lpstr>
      <vt:lpstr>Le Correspondant National du CEPRB</vt:lpstr>
      <vt:lpstr>Responsabilités du Correspondant National du CEPRB</vt:lpstr>
      <vt:lpstr>Le Correspondant National du CEPRB</vt:lpstr>
      <vt:lpstr>Information Confidentielle (Art. 21)</vt:lpstr>
      <vt:lpstr>Comment fonctionne le CEPRB?</vt:lpstr>
      <vt:lpstr>Critères Linguistiques du CEPRB</vt:lpstr>
      <vt:lpstr>Quelle information peut-on trouver sur le CEPRB?</vt:lpstr>
      <vt:lpstr>Quelle information peut-on trouver sur le CEPRB?</vt:lpstr>
      <vt:lpstr>Conclusion</vt:lpstr>
      <vt:lpstr>Merci pour votre attention</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National du CEPRB</dc:title>
  <dc:subject>CEPRB</dc:subject>
  <dc:creator>MEK</dc:creator>
  <cp:keywords/>
  <dc:description/>
  <cp:lastModifiedBy>Mohamed Elyes Kchouk</cp:lastModifiedBy>
  <cp:revision>5</cp:revision>
  <cp:lastPrinted>2013-02-01T19:56:55Z</cp:lastPrinted>
  <dcterms:created xsi:type="dcterms:W3CDTF">2023-07-23T10:51:05Z</dcterms:created>
  <dcterms:modified xsi:type="dcterms:W3CDTF">2024-06-23T08:46:00Z</dcterms:modified>
  <cp:category/>
</cp:coreProperties>
</file>