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97" r:id="rId1"/>
  </p:sldMasterIdLst>
  <p:notesMasterIdLst>
    <p:notesMasterId r:id="rId16"/>
  </p:notesMasterIdLst>
  <p:handoutMasterIdLst>
    <p:handoutMasterId r:id="rId17"/>
  </p:handoutMasterIdLst>
  <p:sldIdLst>
    <p:sldId id="415" r:id="rId2"/>
    <p:sldId id="568" r:id="rId3"/>
    <p:sldId id="552" r:id="rId4"/>
    <p:sldId id="337" r:id="rId5"/>
    <p:sldId id="340" r:id="rId6"/>
    <p:sldId id="341" r:id="rId7"/>
    <p:sldId id="460" r:id="rId8"/>
    <p:sldId id="461" r:id="rId9"/>
    <p:sldId id="462" r:id="rId10"/>
    <p:sldId id="562" r:id="rId11"/>
    <p:sldId id="464" r:id="rId12"/>
    <p:sldId id="563" r:id="rId13"/>
    <p:sldId id="466" r:id="rId14"/>
    <p:sldId id="569" r:id="rId1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nesto Ocampo" initials="e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58787"/>
    <a:srgbClr val="009900"/>
    <a:srgbClr val="EC7CFB"/>
    <a:srgbClr val="FEFA7F"/>
    <a:srgbClr val="B9B9B9"/>
    <a:srgbClr val="000066"/>
    <a:srgbClr val="000099"/>
    <a:srgbClr val="FF9933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8" autoAdjust="0"/>
    <p:restoredTop sz="87736" autoAdjust="0"/>
  </p:normalViewPr>
  <p:slideViewPr>
    <p:cSldViewPr>
      <p:cViewPr varScale="1">
        <p:scale>
          <a:sx n="78" d="100"/>
          <a:sy n="78" d="100"/>
        </p:scale>
        <p:origin x="1720" y="176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1276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>
      <p:cViewPr>
        <p:scale>
          <a:sx n="100" d="100"/>
          <a:sy n="100" d="100"/>
        </p:scale>
        <p:origin x="-720" y="269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1AC9FFE-402E-44A5-8B98-51F8AD953E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B5147FC-864B-4545-BB88-8F774C4A33F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-111" charset="0"/>
                <a:cs typeface="Arial" charset="0"/>
              </a:defRPr>
            </a:lvl1pPr>
          </a:lstStyle>
          <a:p>
            <a:pPr>
              <a:defRPr/>
            </a:pPr>
            <a:fld id="{E1B5D19E-5EED-48B1-A9BE-C669011064B3}" type="datetime1">
              <a:rPr lang="es-ES"/>
              <a:pPr>
                <a:defRPr/>
              </a:pPr>
              <a:t>23/6/24</a:t>
            </a:fld>
            <a:endParaRPr lang="es-E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15411998-8A8F-4BBA-A04F-B6DE443B5B5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4378325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-111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Protocolo de Cartagena sobre Seguridad de la Biotecnología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80D54DE7-7255-483A-9AF1-60C9E7B8503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63E4D6-BD9A-400D-B2C9-4AE79F639E7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35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A834FAF-8DBC-4E4E-8D5A-FFC938B881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037C070-36D2-41CF-A24C-9D366B46FA86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E5667EA-9E67-4AFA-B94E-4915598664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3134A42-CE7D-43D0-8B28-66AEAE8DFAB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-111" charset="0"/>
                <a:cs typeface="Arial" charset="0"/>
              </a:defRPr>
            </a:lvl1pPr>
          </a:lstStyle>
          <a:p>
            <a:pPr>
              <a:defRPr/>
            </a:pPr>
            <a:fld id="{D5DDFD2C-51F7-4D2B-8DD3-F109556CEEF1}" type="datetime1">
              <a:rPr lang="es-ES"/>
              <a:pPr>
                <a:defRPr/>
              </a:pPr>
              <a:t>23/6/24</a:t>
            </a:fld>
            <a:endParaRPr lang="es-E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1F646845-4922-4936-9B21-5A826D02AE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6370890-4FE9-45E8-916C-B4C42A1322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3C9078-463A-4EB3-ADDD-E899E163CFA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92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</a:endParaRPr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D6D64B-A625-4951-8225-5E78F9D2A278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4965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1C94EA09-4F70-B343-B996-E3D5790804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A3A71674-BC15-5D47-9F2A-D1B31B67B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0F83AF29-6B56-3242-910D-3ACA2DDAD4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61E1F3-F886-DD40-AD9B-AE9801E537B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3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C778F8D7-35CC-9745-80B7-D53485DD1E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140C8B-E1C3-7B43-8BE5-B9126FC1C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accent6"/>
                </a:solidFill>
              </a:rPr>
              <a:t>The internet address of the BCH </a:t>
            </a:r>
            <a:r>
              <a:rPr lang="en-US" altLang="en-US" u="none" dirty="0">
                <a:solidFill>
                  <a:schemeClr val="accent6"/>
                </a:solidFill>
              </a:rPr>
              <a:t>is </a:t>
            </a:r>
            <a:r>
              <a:rPr lang="en-US" sz="12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en-US" sz="1200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bch.cbd.int</a:t>
            </a:r>
            <a:endParaRPr lang="en-US" sz="12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dirty="0">
                <a:solidFill>
                  <a:schemeClr val="accent6"/>
                </a:solidFill>
              </a:rPr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5787121A-C79B-CC47-9321-D38E53C54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EA5A42-D266-FC46-8151-42B0D9D3429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728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C28CC265-B4B3-EB41-B571-BA75F46E9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943BC2-799F-564C-88A2-E74DA38CB7D5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6FE06419-5F83-6146-AEEC-2BA6998AA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E5BCBF4-DC29-DF47-9FF6-A70BA55BF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6"/>
                </a:solidFill>
              </a:rPr>
              <a:t>By clicking on this link ‘Sign In’ a new box appears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1683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7853981B-3E8E-1442-A35B-995C5103AB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FDF6BE-3060-ED42-AE11-633E3F1FD68C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4BDB478F-C0FC-684F-9118-6CF11C4C8B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A2A0716-6D1A-834D-9188-99FC00C18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6"/>
                </a:solidFill>
              </a:rPr>
              <a:t>The link ‘Create an Account’ allows you to become a registered BCH user and create and manage information in the BCH through the Management Centre. 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8797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C27DF4A8-CBE9-1E42-AD36-4F794DADEE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C2C598-E6D5-6144-B80F-9C35D010F52A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3A47DE04-F250-6F4F-BF1A-4052B732CA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28817C0-6CB9-D844-9992-10DD0AC8A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6"/>
                </a:solidFill>
              </a:rPr>
              <a:t>By clicking on this link you will access a page where you can register your email address and be issued a password to log on to the Management Centre. 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0979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4F1ED86C-1251-C843-AA03-8B55BBC7E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121881-2206-4946-9AC1-D795C02D16FB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C6BA3B6-B55C-8546-9DF2-82D72F79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46FFE30-01D8-AE45-BAAB-DB766E082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6"/>
                </a:solidFill>
              </a:rPr>
              <a:t>By clicking on this link you will access a page where you can register your email address and be issued a password to log on to the Management Centre. 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8350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C9078-463A-4EB3-ADDD-E899E163CFA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554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4E07676-6CB2-4ED2-933A-A8D789A61951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">
            <a:extLst>
              <a:ext uri="{FF2B5EF4-FFF2-40B4-BE49-F238E27FC236}">
                <a16:creationId xmlns:a16="http://schemas.microsoft.com/office/drawing/2014/main" id="{43B01821-FDDD-4BD6-ADEE-EF957FECD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0"/>
            <a:ext cx="2928937" cy="6858000"/>
          </a:xfrm>
          <a:prstGeom prst="rect">
            <a:avLst/>
          </a:prstGeom>
          <a:solidFill>
            <a:srgbClr val="DAE5F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" name="Shape 75">
            <a:extLst>
              <a:ext uri="{FF2B5EF4-FFF2-40B4-BE49-F238E27FC236}">
                <a16:creationId xmlns:a16="http://schemas.microsoft.com/office/drawing/2014/main" id="{ECE5C6E2-1EF0-4C6C-9AE6-F5C22A24F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5819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25000"/>
            </a:pPr>
            <a:r>
              <a:rPr lang="en-US" altLang="en-US" sz="440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Biosafety Clearing House Project Phase III</a:t>
            </a:r>
          </a:p>
        </p:txBody>
      </p:sp>
      <p:sp>
        <p:nvSpPr>
          <p:cNvPr id="6" name="Shape 76">
            <a:extLst>
              <a:ext uri="{FF2B5EF4-FFF2-40B4-BE49-F238E27FC236}">
                <a16:creationId xmlns:a16="http://schemas.microsoft.com/office/drawing/2014/main" id="{9AF348E7-7300-46C2-A935-F9FD97063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7" name="Shape 77">
            <a:extLst>
              <a:ext uri="{FF2B5EF4-FFF2-40B4-BE49-F238E27FC236}">
                <a16:creationId xmlns:a16="http://schemas.microsoft.com/office/drawing/2014/main" id="{3863AF81-98CF-405E-A334-91896DF4BAD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565400"/>
            <a:ext cx="301466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549424" y="2276872"/>
            <a:ext cx="4876799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85800" y="5181600"/>
            <a:ext cx="4320480" cy="1008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560"/>
              </a:spcBef>
              <a:buClr>
                <a:srgbClr val="3F3F3F"/>
              </a:buClr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864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7FBB-2C11-46D4-B856-E5DF01AF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00DB7-C0F3-4127-9BA1-D5D5D55A8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72" y="2186781"/>
            <a:ext cx="5808972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F8A85-E8DE-4538-8618-5627B56D4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37729" y="2177236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D795A-CAB4-42B8-93C6-FC794709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780A-01D6-4B9C-BE97-B13E1763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F3866-4D03-442F-9E88-D3B55E25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1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C3024-1185-49F4-9E3A-1073E32E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615EF-24E5-44DF-B296-C9858B5FA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FBA27-9412-45CA-AB64-2E34D0967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46738-FE8D-40A0-A577-D0637B82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DF5D4-3C08-41E5-ACCB-B9B868B03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7DB29-129F-4D43-84AE-DEC176A7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36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F890-EC5A-42E1-AD80-F56F737BF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A810-E12C-44CF-8799-5E808AFC5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FD0DD-C989-411D-9BC6-2EFACD43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B35F5-4F02-4FCA-98E9-703A03FB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14091-FFB5-4B5D-9B5B-76F92D18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8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702DC5-3426-4D21-ABDF-D5D356BD8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3E085-C669-4562-951A-1F8BDA27E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26566-54A7-44C0-BBB9-322ABB3D4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B8F09-7320-4558-8F6C-DF2D287BD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6AD1C-2EDB-46E3-80BD-3AE27450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91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19F226-8F04-C64F-B914-4061711E2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67" y="0"/>
            <a:ext cx="915136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56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91FBD7-2AEA-0149-8111-BF63B2F9F0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67" y="0"/>
            <a:ext cx="9151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2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>
            <a:extLst>
              <a:ext uri="{FF2B5EF4-FFF2-40B4-BE49-F238E27FC236}">
                <a16:creationId xmlns:a16="http://schemas.microsoft.com/office/drawing/2014/main" id="{ECE5C6E2-1EF0-4C6C-9AE6-F5C22A24F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5819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25000"/>
            </a:pPr>
            <a:r>
              <a:rPr lang="en-US" altLang="en-US" sz="440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Biosafety Clearing House Project Phase III</a:t>
            </a:r>
          </a:p>
        </p:txBody>
      </p:sp>
      <p:sp>
        <p:nvSpPr>
          <p:cNvPr id="6" name="Shape 76">
            <a:extLst>
              <a:ext uri="{FF2B5EF4-FFF2-40B4-BE49-F238E27FC236}">
                <a16:creationId xmlns:a16="http://schemas.microsoft.com/office/drawing/2014/main" id="{9AF348E7-7300-46C2-A935-F9FD97063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549424" y="2276872"/>
            <a:ext cx="4876799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85800" y="5181600"/>
            <a:ext cx="4320480" cy="1008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560"/>
              </a:spcBef>
              <a:buClr>
                <a:srgbClr val="3F3F3F"/>
              </a:buClr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06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CBD87-4944-4198-97E2-405728549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48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77FB9-2E02-4B15-BF83-13558F9A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5652C-A0F1-4A96-A796-F7A99142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45EF7-12AD-4507-A4D0-3587B7881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16C30-4306-4470-A149-F32E52F2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8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5C98-92B3-40CB-9370-8605A97CD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48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5322-7F39-4065-B83E-DC054AA0F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3FC04-0718-461F-9F26-7724D3E8D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F5658-4B30-47A2-A7E8-1EA4B3D5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24F9B-0171-4AEF-8E49-3B7F5EFE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13EA9-2130-4AB3-B81B-E16D1BAC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3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D6A0-2F40-453A-9214-A14DBF14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648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0CEF2-E751-4325-8F05-4A13A8D21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97235-78C8-4574-9918-9DC317191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2B0847-6363-4BB5-B80E-32082C56C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60B9CD-FB6C-44A6-B96B-81677C2EE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265AE-B24B-41F0-A26E-DD99BC47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5845F7-0341-4BE4-9BBF-FF89BA8F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6FF74-C6BC-432A-B773-363AC923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9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CAC5-7199-4B7F-89CA-B9CC47EFD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48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06C70-0CF0-4535-9623-DA4E0722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85CF6-83E9-42C7-8DF1-B5E10992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84CBE-D32B-49A9-B990-9C23D307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5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2CF07C-3119-40F8-BF67-DA84EEA2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FD373-0FAA-4486-ABF0-3923DEA4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08229-476E-47C4-A617-3522BC60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7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BD30-DF09-A646-A391-B068B38A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2204864"/>
            <a:ext cx="6480000" cy="1325563"/>
          </a:xfrm>
          <a:ln>
            <a:solidFill>
              <a:schemeClr val="accent4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BE277-7A06-8449-966B-438A768234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8538" y="3933825"/>
            <a:ext cx="4679950" cy="1223963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7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7FBB-2C11-46D4-B856-E5DF01AF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955576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00DB7-C0F3-4127-9BA1-D5D5D55A8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F8A85-E8DE-4538-8618-5627B56D4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56792"/>
            <a:ext cx="2949575" cy="43121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D795A-CAB4-42B8-93C6-FC794709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780A-01D6-4B9C-BE97-B13E1763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F3866-4D03-442F-9E88-D3B55E25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44157-42DF-402D-960F-4024E6EA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48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83099-329C-482B-AD59-A4A40979E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C28DE-6E77-4B80-9D5E-8114F4F55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54FF9-2753-4F67-825A-0BE34D648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F6C93-8B33-4F14-A4BD-FE16926DF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84785A-6C1B-AD45-A30A-44382936807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700" y="0"/>
            <a:ext cx="17653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8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5" r:id="rId1"/>
    <p:sldLayoutId id="2147485012" r:id="rId2"/>
    <p:sldLayoutId id="2147484999" r:id="rId3"/>
    <p:sldLayoutId id="2147485001" r:id="rId4"/>
    <p:sldLayoutId id="2147485002" r:id="rId5"/>
    <p:sldLayoutId id="2147485003" r:id="rId6"/>
    <p:sldLayoutId id="2147485004" r:id="rId7"/>
    <p:sldLayoutId id="2147485010" r:id="rId8"/>
    <p:sldLayoutId id="2147485005" r:id="rId9"/>
    <p:sldLayoutId id="2147485009" r:id="rId10"/>
    <p:sldLayoutId id="2147485006" r:id="rId11"/>
    <p:sldLayoutId id="2147485007" r:id="rId12"/>
    <p:sldLayoutId id="2147485008" r:id="rId13"/>
    <p:sldLayoutId id="2147485014" r:id="rId14"/>
    <p:sldLayoutId id="2147485015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mmanuel.adonsou@un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shaban.magili@un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ch.cbd.in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0197" y="4675320"/>
            <a:ext cx="5255939" cy="757130"/>
          </a:xfrm>
        </p:spPr>
        <p:txBody>
          <a:bodyPr wrap="square">
            <a:spAutoFit/>
          </a:bodyPr>
          <a:lstStyle/>
          <a:p>
            <a:pPr algn="ctr"/>
            <a:r>
              <a:rPr lang="fr-FR" altLang="en-US" sz="2400" dirty="0"/>
              <a:t>Atelier National de Formation sur le CEPRB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91282" y="2636912"/>
            <a:ext cx="515376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1800" b="1" i="1" kern="0" dirty="0">
                <a:solidFill>
                  <a:srgbClr val="0E628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Projet PNUE-FEM pour le renforcement durable des capacités pour une participation effective au Centre d’Echanges pour la Prévention des Risques Biotechnologiques - CEPRB (BCH-III)</a:t>
            </a:r>
            <a:r>
              <a:rPr lang="fr-TN" sz="1800" b="1" i="1" kern="0" dirty="0">
                <a:solidFill>
                  <a:srgbClr val="0E628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TN" sz="1800" b="1" i="1" kern="0">
                <a:solidFill>
                  <a:srgbClr val="0E628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800" b="1" i="1" kern="0" dirty="0">
              <a:solidFill>
                <a:srgbClr val="0E628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3970" y="5661248"/>
            <a:ext cx="3760118" cy="944874"/>
          </a:xfrm>
        </p:spPr>
        <p:txBody>
          <a:bodyPr wrap="square">
            <a:spAutoFit/>
          </a:bodyPr>
          <a:lstStyle/>
          <a:p>
            <a:pPr algn="ctr"/>
            <a:r>
              <a:rPr lang="fr-FR" altLang="en-US" dirty="0"/>
              <a:t>Date</a:t>
            </a:r>
          </a:p>
          <a:p>
            <a:pPr algn="ctr"/>
            <a:r>
              <a:rPr lang="fr-FR" altLang="en-US" dirty="0"/>
              <a:t>Ville, Pays</a:t>
            </a:r>
          </a:p>
        </p:txBody>
      </p:sp>
    </p:spTree>
    <p:extLst>
      <p:ext uri="{BB962C8B-B14F-4D97-AF65-F5344CB8AC3E}">
        <p14:creationId xmlns:p14="http://schemas.microsoft.com/office/powerpoint/2010/main" val="615125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3A1796-E903-1344-8B91-93752C3F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A27E6-9FBA-254C-8AB2-8CD0431EAF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546" y="1052735"/>
            <a:ext cx="9190546" cy="5112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C9BD38-B1D0-9D4E-A7F7-0995482318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543" y="1052735"/>
            <a:ext cx="9190543" cy="51125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409050-95B8-B34C-80C7-D2C6934C533B}"/>
              </a:ext>
            </a:extLst>
          </p:cNvPr>
          <p:cNvSpPr/>
          <p:nvPr/>
        </p:nvSpPr>
        <p:spPr>
          <a:xfrm>
            <a:off x="4788024" y="4077585"/>
            <a:ext cx="1715058" cy="3595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EA0EDF-7A41-8F49-AE09-CC2D882EB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19988">
            <a:off x="4387596" y="4229148"/>
            <a:ext cx="3222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1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>
            <a:extLst>
              <a:ext uri="{FF2B5EF4-FFF2-40B4-BE49-F238E27FC236}">
                <a16:creationId xmlns:a16="http://schemas.microsoft.com/office/drawing/2014/main" id="{49D51880-23A9-4E4B-BB2A-3422335B3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764704"/>
            <a:ext cx="8892480" cy="468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FAEFC4-B9EB-EF4B-B9F6-018E840DD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825904">
            <a:off x="1476505" y="1101484"/>
            <a:ext cx="3222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7CE18D-7986-934D-B670-3E5483921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825904">
            <a:off x="3646265" y="2129005"/>
            <a:ext cx="282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8">
            <a:extLst>
              <a:ext uri="{FF2B5EF4-FFF2-40B4-BE49-F238E27FC236}">
                <a16:creationId xmlns:a16="http://schemas.microsoft.com/office/drawing/2014/main" id="{DBB3CA18-2124-D542-9ADD-32C2AFF69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2444918"/>
            <a:ext cx="797271" cy="45927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58F233-9953-F44B-8317-CF2999C5C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1" y="1631709"/>
            <a:ext cx="864097" cy="339756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5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1D913C-A0E0-2C45-8A41-7ABAB04449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302799"/>
            <a:ext cx="9144000" cy="479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2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9">
            <a:extLst>
              <a:ext uri="{FF2B5EF4-FFF2-40B4-BE49-F238E27FC236}">
                <a16:creationId xmlns:a16="http://schemas.microsoft.com/office/drawing/2014/main" id="{31788A05-59B2-654E-8568-4D6EE8F11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4" y="1110055"/>
            <a:ext cx="9140446" cy="46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75588D-BA4F-EF40-8E19-DDC4690F50E9}"/>
              </a:ext>
            </a:extLst>
          </p:cNvPr>
          <p:cNvSpPr/>
          <p:nvPr/>
        </p:nvSpPr>
        <p:spPr>
          <a:xfrm>
            <a:off x="323527" y="2093269"/>
            <a:ext cx="3581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5F953-E636-304C-9FEE-92E6559E88D8}"/>
              </a:ext>
            </a:extLst>
          </p:cNvPr>
          <p:cNvSpPr/>
          <p:nvPr/>
        </p:nvSpPr>
        <p:spPr>
          <a:xfrm>
            <a:off x="323527" y="2636912"/>
            <a:ext cx="4824537" cy="2887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7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E10134-E155-6545-ABAC-33F4F651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2204864"/>
            <a:ext cx="6480000" cy="1325563"/>
          </a:xfrm>
          <a:ln>
            <a:solidFill>
              <a:schemeClr val="accent4"/>
            </a:solidFill>
          </a:ln>
        </p:spPr>
        <p:txBody>
          <a:bodyPr/>
          <a:lstStyle/>
          <a:p>
            <a:r>
              <a:rPr lang="en-GB" altLang="en-US" dirty="0"/>
              <a:t>Merci pour </a:t>
            </a:r>
            <a:r>
              <a:rPr lang="en-GB" altLang="en-US" dirty="0" err="1"/>
              <a:t>votre</a:t>
            </a:r>
            <a:r>
              <a:rPr lang="en-GB" altLang="en-US" dirty="0"/>
              <a:t> attention</a:t>
            </a:r>
            <a:endParaRPr lang="en-US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052117" y="4005064"/>
            <a:ext cx="5039766" cy="1656184"/>
          </a:xfrm>
          <a:ln>
            <a:solidFill>
              <a:schemeClr val="accent4"/>
            </a:solidFill>
            <a:miter lim="800000"/>
            <a:headEnd/>
            <a:tailEnd/>
          </a:ln>
        </p:spPr>
        <p:txBody>
          <a:bodyPr>
            <a:normAutofit fontScale="32500" lnSpcReduction="20000"/>
          </a:bodyPr>
          <a:lstStyle/>
          <a:p>
            <a:endParaRPr lang="en-GB" altLang="en-US" dirty="0"/>
          </a:p>
          <a:p>
            <a:r>
              <a:rPr lang="en-GB" altLang="en-US" sz="9600" dirty="0"/>
              <a:t> </a:t>
            </a:r>
            <a:r>
              <a:rPr lang="en-US" sz="9600" dirty="0"/>
              <a:t>Pour plus </a:t>
            </a:r>
            <a:r>
              <a:rPr lang="en-US" sz="9600" dirty="0" err="1"/>
              <a:t>d’information</a:t>
            </a:r>
            <a:r>
              <a:rPr lang="en-US" sz="9600" dirty="0"/>
              <a:t>:</a:t>
            </a:r>
          </a:p>
          <a:p>
            <a:r>
              <a:rPr lang="en-PH" sz="9600" dirty="0">
                <a:hlinkClick r:id="rId3"/>
              </a:rPr>
              <a:t>emmanuel.adonsou@un.org</a:t>
            </a:r>
            <a:endParaRPr lang="en-PH" sz="9600" dirty="0"/>
          </a:p>
          <a:p>
            <a:r>
              <a:rPr lang="en-GB" altLang="en-US" sz="9500" dirty="0">
                <a:hlinkClick r:id="rId4"/>
              </a:rPr>
              <a:t>shaban.magili@un.org</a:t>
            </a:r>
            <a:r>
              <a:rPr lang="en-GB" altLang="en-US" sz="95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7425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592BCE-C672-CB42-9CA5-6794B9AAAD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Inscription au CEPRB (BCH)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A79B84F-53ED-B143-88A2-E87E6772F6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7137A0-8AE8-C74E-92FF-56E83BE34E5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086100" cy="365125"/>
          </a:xfrm>
        </p:spPr>
        <p:txBody>
          <a:bodyPr/>
          <a:lstStyle/>
          <a:p>
            <a:r>
              <a:rPr lang="en-US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65441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DC51-9F2F-B64A-94A9-39636C58B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480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Comment </a:t>
            </a:r>
            <a:r>
              <a:rPr lang="en-US" dirty="0" err="1"/>
              <a:t>s’inscrire</a:t>
            </a:r>
            <a:r>
              <a:rPr lang="en-US" dirty="0"/>
              <a:t> au CEPRB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utilisateur</a:t>
            </a:r>
            <a:r>
              <a:rPr lang="en-US" dirty="0"/>
              <a:t> </a:t>
            </a:r>
            <a:r>
              <a:rPr lang="en-US" dirty="0" err="1"/>
              <a:t>général</a:t>
            </a:r>
            <a:r>
              <a:rPr lang="en-US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0A014-7EDC-D64E-8623-29C3DF6DA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en-US" dirty="0" err="1"/>
              <a:t>Utiliser</a:t>
            </a:r>
            <a:r>
              <a:rPr lang="en-US" altLang="en-US" dirty="0"/>
              <a:t> </a:t>
            </a:r>
            <a:r>
              <a:rPr lang="en-US" altLang="en-US" dirty="0" err="1"/>
              <a:t>votre</a:t>
            </a:r>
            <a:r>
              <a:rPr lang="en-US" altLang="en-US" dirty="0"/>
              <a:t> </a:t>
            </a:r>
            <a:r>
              <a:rPr lang="en-US" altLang="en-US" dirty="0" err="1"/>
              <a:t>navigateur</a:t>
            </a:r>
            <a:r>
              <a:rPr lang="en-US" altLang="en-US" dirty="0"/>
              <a:t> pour </a:t>
            </a:r>
            <a:r>
              <a:rPr lang="en-US" altLang="en-US" dirty="0" err="1"/>
              <a:t>aller</a:t>
            </a:r>
            <a:r>
              <a:rPr lang="en-US" altLang="en-US" dirty="0"/>
              <a:t> au </a:t>
            </a:r>
            <a:r>
              <a:rPr lang="en-US" altLang="en-US" dirty="0" err="1"/>
              <a:t>Portail</a:t>
            </a:r>
            <a:r>
              <a:rPr lang="en-US" altLang="en-US" dirty="0"/>
              <a:t> Central du CEPRB (BCH) </a:t>
            </a:r>
            <a:r>
              <a:rPr lang="en-US" altLang="en-US" dirty="0" err="1"/>
              <a:t>à</a:t>
            </a:r>
            <a:r>
              <a:rPr lang="en-US" altLang="en-US" dirty="0"/>
              <a:t> </a:t>
            </a:r>
            <a:r>
              <a:rPr lang="en-US" altLang="en-US" dirty="0" err="1"/>
              <a:t>l’adresse</a:t>
            </a:r>
            <a:endParaRPr lang="en-US" altLang="en-US" dirty="0"/>
          </a:p>
          <a:p>
            <a:pPr marL="0" indent="0" algn="ctr">
              <a:buNone/>
            </a:pPr>
            <a:r>
              <a:rPr lang="en-US" sz="4000" dirty="0">
                <a:hlinkClick r:id="rId3"/>
              </a:rPr>
              <a:t>https://bch.cbd.int</a:t>
            </a:r>
            <a:r>
              <a:rPr lang="en-US" sz="4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9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49D13A-0A27-0144-A97A-05DDDFC2DD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289668"/>
            <a:ext cx="9144000" cy="5113025"/>
          </a:xfrm>
          <a:prstGeom prst="rect">
            <a:avLst/>
          </a:prstGeom>
        </p:spPr>
      </p:pic>
      <p:sp>
        <p:nvSpPr>
          <p:cNvPr id="8" name="Oval 37">
            <a:extLst>
              <a:ext uri="{FF2B5EF4-FFF2-40B4-BE49-F238E27FC236}">
                <a16:creationId xmlns:a16="http://schemas.microsoft.com/office/drawing/2014/main" id="{0CE8C357-14CC-9347-B1F8-5E1010F5B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928" y="1289668"/>
            <a:ext cx="1224137" cy="36004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518889-84BB-1148-87F6-C92224F549E2}"/>
              </a:ext>
            </a:extLst>
          </p:cNvPr>
          <p:cNvSpPr txBox="1"/>
          <p:nvPr/>
        </p:nvSpPr>
        <p:spPr>
          <a:xfrm>
            <a:off x="2874255" y="1818842"/>
            <a:ext cx="3395481" cy="584775"/>
          </a:xfrm>
          <a:prstGeom prst="rect">
            <a:avLst/>
          </a:prstGeom>
          <a:solidFill>
            <a:srgbClr val="858787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bch.cbd.int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B63167-C4F7-6A45-A104-555E9279A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517" y="2131436"/>
            <a:ext cx="1733766" cy="2022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6C6880-955E-0C4E-B136-D00C3DC729D9}"/>
              </a:ext>
            </a:extLst>
          </p:cNvPr>
          <p:cNvSpPr/>
          <p:nvPr/>
        </p:nvSpPr>
        <p:spPr>
          <a:xfrm>
            <a:off x="7353517" y="2131435"/>
            <a:ext cx="1733766" cy="20227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7146FB3F-8604-AD4F-89BD-A53618CB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05009">
            <a:off x="8059267" y="1946878"/>
            <a:ext cx="3222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22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EBCC2E-EEC7-AC4F-A930-155EA72C29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356" y="1484784"/>
            <a:ext cx="9156284" cy="5112568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588F7739-483F-AF4C-8E2B-25BD43A7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6893" y="2144712"/>
            <a:ext cx="3222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8">
            <a:extLst>
              <a:ext uri="{FF2B5EF4-FFF2-40B4-BE49-F238E27FC236}">
                <a16:creationId xmlns:a16="http://schemas.microsoft.com/office/drawing/2014/main" id="{39B098DC-A639-F940-93FF-F219B5077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5277" y="1844824"/>
            <a:ext cx="838200" cy="258762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1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5D12EF-1CB5-6F45-A4C2-3E6D9FCA2B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722" y="1055686"/>
            <a:ext cx="9190722" cy="5109617"/>
          </a:xfrm>
          <a:prstGeom prst="rect">
            <a:avLst/>
          </a:prstGeom>
        </p:spPr>
      </p:pic>
      <p:sp>
        <p:nvSpPr>
          <p:cNvPr id="10" name="Oval 8">
            <a:extLst>
              <a:ext uri="{FF2B5EF4-FFF2-40B4-BE49-F238E27FC236}">
                <a16:creationId xmlns:a16="http://schemas.microsoft.com/office/drawing/2014/main" id="{F01E8E76-11EA-D94B-AE6E-EC92F3E1A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583" y="3689002"/>
            <a:ext cx="1447800" cy="4572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89C0E-6B24-0C4B-B550-3464D4A6F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19684">
            <a:off x="4672043" y="4133721"/>
            <a:ext cx="3222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93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>
            <a:extLst>
              <a:ext uri="{FF2B5EF4-FFF2-40B4-BE49-F238E27FC236}">
                <a16:creationId xmlns:a16="http://schemas.microsoft.com/office/drawing/2014/main" id="{801C89C7-B704-644A-8857-605E0AE0D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3" y="1055687"/>
            <a:ext cx="9135657" cy="510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36">
            <a:extLst>
              <a:ext uri="{FF2B5EF4-FFF2-40B4-BE49-F238E27FC236}">
                <a16:creationId xmlns:a16="http://schemas.microsoft.com/office/drawing/2014/main" id="{AA633BD9-F239-AC4F-A970-3EEFF1397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713288"/>
            <a:ext cx="5029200" cy="1077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683" name="Rectangle 36">
            <a:extLst>
              <a:ext uri="{FF2B5EF4-FFF2-40B4-BE49-F238E27FC236}">
                <a16:creationId xmlns:a16="http://schemas.microsoft.com/office/drawing/2014/main" id="{E6E16BF3-E23F-6E4E-8008-49DCBE83F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24400"/>
            <a:ext cx="5211763" cy="1077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680A2E-4366-EA47-8822-3F87322F1756}"/>
              </a:ext>
            </a:extLst>
          </p:cNvPr>
          <p:cNvSpPr/>
          <p:nvPr/>
        </p:nvSpPr>
        <p:spPr>
          <a:xfrm>
            <a:off x="1403648" y="2492896"/>
            <a:ext cx="2634952" cy="36724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4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>
            <a:extLst>
              <a:ext uri="{FF2B5EF4-FFF2-40B4-BE49-F238E27FC236}">
                <a16:creationId xmlns:a16="http://schemas.microsoft.com/office/drawing/2014/main" id="{F40187D6-8381-5140-9B2C-F5EDA6F04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640" y="1124744"/>
            <a:ext cx="8350719" cy="565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5EDEEB-7AD3-CA41-A326-818B639494C7}"/>
              </a:ext>
            </a:extLst>
          </p:cNvPr>
          <p:cNvSpPr/>
          <p:nvPr/>
        </p:nvSpPr>
        <p:spPr>
          <a:xfrm>
            <a:off x="840718" y="4941168"/>
            <a:ext cx="3155218" cy="3595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065223-FC0D-794A-82E7-495C3339D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19988">
            <a:off x="60907" y="5021236"/>
            <a:ext cx="3222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4C8877-3955-1249-B636-1DF0BB255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3981383"/>
            <a:ext cx="3155219" cy="175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8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>
            <a:extLst>
              <a:ext uri="{FF2B5EF4-FFF2-40B4-BE49-F238E27FC236}">
                <a16:creationId xmlns:a16="http://schemas.microsoft.com/office/drawing/2014/main" id="{E6EE0805-DD27-2B41-8B14-60393F56E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568" y="1071710"/>
            <a:ext cx="8624904" cy="408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7A6343-6CEC-3844-B0E9-845BC1C831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429000"/>
            <a:ext cx="7620888" cy="6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11497</TotalTime>
  <Words>230</Words>
  <Application>Microsoft Macintosh PowerPoint</Application>
  <PresentationFormat>Affichage à l'écran (4:3)</PresentationFormat>
  <Paragraphs>31</Paragraphs>
  <Slides>14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Wingdings</vt:lpstr>
      <vt:lpstr>Custom Design</vt:lpstr>
      <vt:lpstr>Atelier National de Formation sur le CEPRB</vt:lpstr>
      <vt:lpstr>Inscription au CEPRB (BCH)</vt:lpstr>
      <vt:lpstr>Comment s’inscrire au CEPRB comme utilisateur général?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</vt:lpstr>
    </vt:vector>
  </TitlesOfParts>
  <Company>UNEP-GEF Biosafety Unit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CIISB Como Herramienta para la implementacion del PCSB</dc:title>
  <dc:subject>Protocolo de Cartagena</dc:subject>
  <dc:creator>Ernesto Ocampo</dc:creator>
  <dc:description>Elaborado por Ileana Catalina Lopez, I am still making changes.</dc:description>
  <cp:lastModifiedBy>Mohamed Elyes Kchouk</cp:lastModifiedBy>
  <cp:revision>408</cp:revision>
  <cp:lastPrinted>2013-02-01T19:56:55Z</cp:lastPrinted>
  <dcterms:created xsi:type="dcterms:W3CDTF">2011-12-20T20:22:57Z</dcterms:created>
  <dcterms:modified xsi:type="dcterms:W3CDTF">2024-06-23T17:05:38Z</dcterms:modified>
</cp:coreProperties>
</file>