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8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1" r:id="rId12"/>
    <p:sldId id="380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A6938"/>
    <a:srgbClr val="569ED9"/>
    <a:srgbClr val="A9A9A9"/>
    <a:srgbClr val="767172"/>
    <a:srgbClr val="FA6431"/>
    <a:srgbClr val="428B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3" autoAdjust="0"/>
    <p:restoredTop sz="94906" autoAdjust="0"/>
  </p:normalViewPr>
  <p:slideViewPr>
    <p:cSldViewPr snapToGrid="0">
      <p:cViewPr varScale="1">
        <p:scale>
          <a:sx n="86" d="100"/>
          <a:sy n="86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0E587-7E16-4434-A117-B1BAFCCF2631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0D416-DC19-4137-BBB3-C26A50A7C4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4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4E07676-6CB2-4ED2-933A-A8D789A61951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9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8366523" y="51117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E:\BCH 3 Project\Project Logo\427x323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552" y="0"/>
            <a:ext cx="305435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E180FF-3FED-4F69-86CA-4349690FB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2579" y="107517"/>
            <a:ext cx="1145555" cy="1332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D7A1F7-FDC4-4B5F-8031-329F600D3A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6056" y="110443"/>
            <a:ext cx="1991224" cy="13056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6FC474D-8C71-4DC8-AC7E-EF5D9E1F4E5A}"/>
              </a:ext>
            </a:extLst>
          </p:cNvPr>
          <p:cNvSpPr txBox="1">
            <a:spLocks/>
          </p:cNvSpPr>
          <p:nvPr userDrawn="1"/>
        </p:nvSpPr>
        <p:spPr>
          <a:xfrm>
            <a:off x="1954194" y="2242726"/>
            <a:ext cx="8512743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kern="1200" cap="none" spc="20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Banner Semibold" pitchFamily="2" charset="0"/>
                <a:ea typeface="+mj-ea"/>
                <a:cs typeface="+mj-cs"/>
              </a:rPr>
              <a:t>Regional Joint BCH and ABSCH Training of Trainers Workshop for Africa Region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95658-2CE9-48FC-B6A6-786A3C396A94}"/>
              </a:ext>
            </a:extLst>
          </p:cNvPr>
          <p:cNvSpPr/>
          <p:nvPr userDrawn="1"/>
        </p:nvSpPr>
        <p:spPr>
          <a:xfrm>
            <a:off x="3885381" y="3157127"/>
            <a:ext cx="4162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Nairobi, 7-11 October 2024</a:t>
            </a:r>
            <a:endParaRPr lang="en-GB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93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8366523" y="51117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E:\BCH 3 Project\Project Logo\427x323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552" y="0"/>
            <a:ext cx="305435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E180FF-3FED-4F69-86CA-4349690FB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2579" y="107517"/>
            <a:ext cx="1145555" cy="1332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D7A1F7-FDC4-4B5F-8031-329F600D3A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6056" y="110443"/>
            <a:ext cx="1991224" cy="13056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6FC474D-8C71-4DC8-AC7E-EF5D9E1F4E5A}"/>
              </a:ext>
            </a:extLst>
          </p:cNvPr>
          <p:cNvSpPr txBox="1">
            <a:spLocks/>
          </p:cNvSpPr>
          <p:nvPr userDrawn="1"/>
        </p:nvSpPr>
        <p:spPr>
          <a:xfrm>
            <a:off x="1954194" y="2242726"/>
            <a:ext cx="8512743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kern="1200" cap="none" spc="20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Banner Semibold" pitchFamily="2" charset="0"/>
                <a:ea typeface="+mj-ea"/>
                <a:cs typeface="+mj-cs"/>
              </a:rPr>
              <a:t>Regional Joint BCH and ABSCH Training of Trainers Workshop for Africa Region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95658-2CE9-48FC-B6A6-786A3C396A94}"/>
              </a:ext>
            </a:extLst>
          </p:cNvPr>
          <p:cNvSpPr/>
          <p:nvPr userDrawn="1"/>
        </p:nvSpPr>
        <p:spPr>
          <a:xfrm>
            <a:off x="3885381" y="3157127"/>
            <a:ext cx="421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Abidjan, 7-11 October 2024</a:t>
            </a:r>
            <a:endParaRPr lang="en-GB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6FC5B6-DA5E-D9A0-1C06-DCAF82E429EE}"/>
              </a:ext>
            </a:extLst>
          </p:cNvPr>
          <p:cNvSpPr txBox="1">
            <a:spLocks/>
          </p:cNvSpPr>
          <p:nvPr userDrawn="1"/>
        </p:nvSpPr>
        <p:spPr>
          <a:xfrm>
            <a:off x="381000" y="4779659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 spc="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943F5D-1593-9AFA-6FF2-0F64AAC0CD09}"/>
              </a:ext>
            </a:extLst>
          </p:cNvPr>
          <p:cNvSpPr txBox="1">
            <a:spLocks/>
          </p:cNvSpPr>
          <p:nvPr userDrawn="1"/>
        </p:nvSpPr>
        <p:spPr>
          <a:xfrm>
            <a:off x="8610600" y="4779668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2060"/>
                </a:solidFill>
              </a:rPr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67079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24F2BF-3938-41D6-B39C-6767CC08CE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9649" y="1913021"/>
            <a:ext cx="11169319" cy="4812632"/>
          </a:xfrm>
          <a:prstGeom prst="rect">
            <a:avLst/>
          </a:prstGeom>
        </p:spPr>
        <p:txBody>
          <a:bodyPr/>
          <a:lstStyle>
            <a:lvl1pPr marL="0" indent="0">
              <a:defRPr sz="2600">
                <a:latin typeface="Tw Cen MT" panose="020B0602020104020603" pitchFamily="34" charset="0"/>
              </a:defRPr>
            </a:lvl1pPr>
            <a:lvl2pPr marL="461963" indent="-115888">
              <a:defRPr sz="2400">
                <a:latin typeface="Tw Cen MT" panose="020B0602020104020603" pitchFamily="34" charset="0"/>
              </a:defRPr>
            </a:lvl2pPr>
            <a:lvl3pPr marL="568325" indent="-58738">
              <a:defRPr sz="2200">
                <a:latin typeface="Tw Cen MT" panose="020B0602020104020603" pitchFamily="34" charset="0"/>
              </a:defRPr>
            </a:lvl3pPr>
            <a:lvl4pPr marL="682625" indent="-57150">
              <a:defRPr sz="2000">
                <a:latin typeface="Tw Cen MT" panose="020B0602020104020603" pitchFamily="34" charset="0"/>
              </a:defRPr>
            </a:lvl4pPr>
            <a:lvl5pPr marL="776288" indent="-34925">
              <a:defRPr sz="20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B14074-FCAD-4CF2-8C4A-062E0B3F5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680" y="365632"/>
            <a:ext cx="11157287" cy="669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kern="1200" cap="none" spc="100" baseline="0" dirty="0">
                <a:solidFill>
                  <a:srgbClr val="00B050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C1198C-14AD-4FD9-A5CA-DA8966864C0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9649" y="1139326"/>
            <a:ext cx="11169319" cy="669082"/>
          </a:xfrm>
          <a:prstGeom prst="rect">
            <a:avLst/>
          </a:prstGeom>
          <a:noFill/>
        </p:spPr>
        <p:txBody>
          <a:bodyPr/>
          <a:lstStyle>
            <a:lvl1pPr>
              <a:defRPr lang="en-US" sz="2800" b="0" kern="1200" cap="none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1963" indent="-115888">
              <a:defRPr sz="2200"/>
            </a:lvl2pPr>
            <a:lvl3pPr marL="568325" indent="-58738">
              <a:defRPr/>
            </a:lvl3pPr>
            <a:lvl4pPr marL="682625" indent="-57150">
              <a:defRPr/>
            </a:lvl4pPr>
            <a:lvl5pPr marL="776288" indent="-34925"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1901E5-2A55-453D-B0DE-6E7F6AA4563E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246" y="354832"/>
            <a:ext cx="0" cy="72801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0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B14074-FCAD-4CF2-8C4A-062E0B3F5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680" y="365632"/>
            <a:ext cx="11157287" cy="669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kern="1200" cap="none" spc="100" baseline="0" dirty="0">
                <a:solidFill>
                  <a:srgbClr val="00B050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C1198C-14AD-4FD9-A5CA-DA8966864C0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9649" y="1139326"/>
            <a:ext cx="11169319" cy="669082"/>
          </a:xfrm>
          <a:prstGeom prst="rect">
            <a:avLst/>
          </a:prstGeom>
          <a:noFill/>
        </p:spPr>
        <p:txBody>
          <a:bodyPr/>
          <a:lstStyle>
            <a:lvl1pPr>
              <a:defRPr lang="en-US" sz="2800" b="0" kern="1200" cap="none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1963" indent="-115888">
              <a:defRPr sz="2200"/>
            </a:lvl2pPr>
            <a:lvl3pPr marL="568325" indent="-58738">
              <a:defRPr/>
            </a:lvl3pPr>
            <a:lvl4pPr marL="682625" indent="-57150">
              <a:defRPr/>
            </a:lvl4pPr>
            <a:lvl5pPr marL="776288" indent="-34925"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1901E5-2A55-453D-B0DE-6E7F6AA4563E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246" y="354832"/>
            <a:ext cx="0" cy="72801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219B5D-9749-C123-B22A-8E54667AA9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350" y="2065338"/>
            <a:ext cx="11156950" cy="4335462"/>
          </a:xfrm>
          <a:prstGeom prst="rect">
            <a:avLst/>
          </a:prstGeom>
        </p:spPr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23222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B14074-FCAD-4CF2-8C4A-062E0B3F5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680" y="365632"/>
            <a:ext cx="11157287" cy="669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kern="1200" cap="none" spc="100" baseline="0" dirty="0">
                <a:solidFill>
                  <a:srgbClr val="00B050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1901E5-2A55-453D-B0DE-6E7F6AA4563E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246" y="354832"/>
            <a:ext cx="0" cy="72801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219B5D-9749-C123-B22A-8E54667AA9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3246" y="1194619"/>
            <a:ext cx="11325054" cy="5206181"/>
          </a:xfrm>
          <a:prstGeom prst="rect">
            <a:avLst/>
          </a:prstGeom>
        </p:spPr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415368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24F2BF-3938-41D6-B39C-6767CC08CE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9649" y="1913021"/>
            <a:ext cx="7226971" cy="4812632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Tw Cen MT" panose="020B0602020104020603" pitchFamily="34" charset="0"/>
              </a:defRPr>
            </a:lvl1pPr>
            <a:lvl2pPr marL="461963" indent="-115888">
              <a:defRPr sz="2400">
                <a:latin typeface="Tw Cen MT" panose="020B0602020104020603" pitchFamily="34" charset="0"/>
              </a:defRPr>
            </a:lvl2pPr>
            <a:lvl3pPr marL="568325" indent="-58738">
              <a:defRPr sz="2200">
                <a:latin typeface="Tw Cen MT" panose="020B0602020104020603" pitchFamily="34" charset="0"/>
              </a:defRPr>
            </a:lvl3pPr>
            <a:lvl4pPr marL="682625" indent="-57150">
              <a:defRPr sz="2000">
                <a:latin typeface="Tw Cen MT" panose="020B0602020104020603" pitchFamily="34" charset="0"/>
              </a:defRPr>
            </a:lvl4pPr>
            <a:lvl5pPr marL="776288" indent="-34925">
              <a:defRPr sz="20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</a:t>
            </a:r>
            <a:r>
              <a:rPr lang="en-US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B14074-FCAD-4CF2-8C4A-062E0B3F5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680" y="365632"/>
            <a:ext cx="11157287" cy="669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kern="1200" cap="none" spc="100" baseline="0" dirty="0">
                <a:solidFill>
                  <a:srgbClr val="00B050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C1198C-14AD-4FD9-A5CA-DA8966864C0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9649" y="1139326"/>
            <a:ext cx="11169319" cy="669082"/>
          </a:xfrm>
          <a:prstGeom prst="rect">
            <a:avLst/>
          </a:prstGeom>
          <a:noFill/>
        </p:spPr>
        <p:txBody>
          <a:bodyPr/>
          <a:lstStyle>
            <a:lvl1pPr>
              <a:defRPr lang="en-US" sz="2800" b="0" kern="1200" cap="none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1963" indent="-115888">
              <a:defRPr sz="2200"/>
            </a:lvl2pPr>
            <a:lvl3pPr marL="568325" indent="-58738">
              <a:defRPr/>
            </a:lvl3pPr>
            <a:lvl4pPr marL="682625" indent="-57150">
              <a:defRPr/>
            </a:lvl4pPr>
            <a:lvl5pPr marL="776288" indent="-34925"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1901E5-2A55-453D-B0DE-6E7F6AA4563E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246" y="354832"/>
            <a:ext cx="0" cy="72801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837AC9-B89E-4D12-9E77-D4CD17CC240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60891" y="1913021"/>
            <a:ext cx="3838076" cy="4812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Tw Cen MT" panose="020B0602020104020603" pitchFamily="34" charset="0"/>
              </a:defRPr>
            </a:lvl1pPr>
            <a:lvl2pPr marL="461963" indent="-115888">
              <a:defRPr sz="2400">
                <a:latin typeface="Tw Cen MT" panose="020B0602020104020603" pitchFamily="34" charset="0"/>
              </a:defRPr>
            </a:lvl2pPr>
            <a:lvl3pPr marL="568325" indent="-58738">
              <a:defRPr sz="2200">
                <a:latin typeface="Tw Cen MT" panose="020B0602020104020603" pitchFamily="34" charset="0"/>
              </a:defRPr>
            </a:lvl3pPr>
            <a:lvl4pPr marL="682625" indent="-57150">
              <a:defRPr sz="2000">
                <a:latin typeface="Tw Cen MT" panose="020B0602020104020603" pitchFamily="34" charset="0"/>
              </a:defRPr>
            </a:lvl4pPr>
            <a:lvl5pPr marL="776288" indent="-34925">
              <a:defRPr sz="2000">
                <a:latin typeface="Tw Cen MT" panose="020B06020201040206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574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24C82-D292-F9D2-12B2-F90AA7E9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6930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/>
          <a:lstStyle>
            <a:lvl1pPr>
              <a:defRPr sz="2600"/>
            </a:lvl1pPr>
            <a:lvl2pPr marL="461963" indent="-115888">
              <a:defRPr sz="2200"/>
            </a:lvl2pPr>
            <a:lvl3pPr marL="568325" indent="-58738">
              <a:defRPr/>
            </a:lvl3pPr>
            <a:lvl4pPr marL="682625" indent="-57150">
              <a:defRPr/>
            </a:lvl4pPr>
            <a:lvl5pPr marL="776288" indent="-34925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F100-D1FC-4066-9A8B-3E0FC9C59DEB}" type="datetimeFigureOut">
              <a:rPr lang="en-US" smtClean="0"/>
              <a:t>9/15/24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597-4DAB-4E82-B20D-EE813693DD37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D62DCCCB-C252-DE3D-202A-BD4B48DF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96050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3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49" r:id="rId3"/>
    <p:sldLayoutId id="2147483654" r:id="rId4"/>
    <p:sldLayoutId id="2147483655" r:id="rId5"/>
    <p:sldLayoutId id="2147483650" r:id="rId6"/>
    <p:sldLayoutId id="2147483653" r:id="rId7"/>
    <p:sldLayoutId id="214748365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ch3-vle.unep.org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E5FF-8FD9-43B1-B59D-7F4F557336F3}"/>
              </a:ext>
            </a:extLst>
          </p:cNvPr>
          <p:cNvSpPr txBox="1">
            <a:spLocks/>
          </p:cNvSpPr>
          <p:nvPr/>
        </p:nvSpPr>
        <p:spPr>
          <a:xfrm>
            <a:off x="381000" y="4779659"/>
            <a:ext cx="7772400" cy="146304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 spc="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The Virtual Learning </a:t>
            </a:r>
            <a:r>
              <a:rPr lang="fr-FR" dirty="0" err="1"/>
              <a:t>Environment</a:t>
            </a:r>
            <a:r>
              <a:rPr lang="fr-FR" dirty="0"/>
              <a:t> and the BCH Training </a:t>
            </a:r>
            <a:r>
              <a:rPr lang="fr-FR" dirty="0" err="1"/>
              <a:t>materials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73660-097F-4AA5-8D05-45043420F064}"/>
              </a:ext>
            </a:extLst>
          </p:cNvPr>
          <p:cNvSpPr txBox="1">
            <a:spLocks/>
          </p:cNvSpPr>
          <p:nvPr/>
        </p:nvSpPr>
        <p:spPr>
          <a:xfrm>
            <a:off x="8610600" y="4779668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2060"/>
                </a:solidFill>
              </a:rPr>
              <a:t>Mohamed Elyes Kchouk</a:t>
            </a:r>
          </a:p>
        </p:txBody>
      </p:sp>
    </p:spTree>
    <p:extLst>
      <p:ext uri="{BB962C8B-B14F-4D97-AF65-F5344CB8AC3E}">
        <p14:creationId xmlns:p14="http://schemas.microsoft.com/office/powerpoint/2010/main" val="3352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201250-AFF1-19A2-6170-FBD18F43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External related resources: InforMEA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527B0029-0F80-15DF-AD96-A144EC916F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2"/>
          <a:stretch/>
        </p:blipFill>
        <p:spPr>
          <a:xfrm>
            <a:off x="377252" y="1824317"/>
            <a:ext cx="11437496" cy="3209366"/>
          </a:xfrm>
        </p:spPr>
      </p:pic>
    </p:spTree>
    <p:extLst>
      <p:ext uri="{BB962C8B-B14F-4D97-AF65-F5344CB8AC3E}">
        <p14:creationId xmlns:p14="http://schemas.microsoft.com/office/powerpoint/2010/main" val="213175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006B4-3D70-18DA-09E6-B685263D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Public BCH Training Materials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91790DA-68CF-62C9-09E1-3097C324A0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6" y="1484026"/>
            <a:ext cx="11325054" cy="4916774"/>
          </a:xfrm>
        </p:spPr>
      </p:pic>
    </p:spTree>
    <p:extLst>
      <p:ext uri="{BB962C8B-B14F-4D97-AF65-F5344CB8AC3E}">
        <p14:creationId xmlns:p14="http://schemas.microsoft.com/office/powerpoint/2010/main" val="182811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7316B08-EAFC-74AC-DCC4-5B1604EC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Generalities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2FDDC8AE-53ED-CD82-4DEF-660DB37CAE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53519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B41D0-D151-9882-C246-EC844761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Stakeholder curricula</a:t>
            </a: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5929BC40-1C04-001D-1467-E2B189FD5F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6" y="1693888"/>
            <a:ext cx="11325054" cy="4706911"/>
          </a:xfrm>
        </p:spPr>
      </p:pic>
    </p:spTree>
    <p:extLst>
      <p:ext uri="{BB962C8B-B14F-4D97-AF65-F5344CB8AC3E}">
        <p14:creationId xmlns:p14="http://schemas.microsoft.com/office/powerpoint/2010/main" val="31191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0598DDD-E1DF-98F0-4F1F-3F10ABF0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Training Modules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29F0BEB-F4D2-EFF9-E159-393FB4685C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"/>
          <a:stretch/>
        </p:blipFill>
        <p:spPr>
          <a:xfrm>
            <a:off x="473246" y="1738859"/>
            <a:ext cx="11325722" cy="4661941"/>
          </a:xfrm>
        </p:spPr>
      </p:pic>
    </p:spTree>
    <p:extLst>
      <p:ext uri="{BB962C8B-B14F-4D97-AF65-F5344CB8AC3E}">
        <p14:creationId xmlns:p14="http://schemas.microsoft.com/office/powerpoint/2010/main" val="88977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624F987-06F8-1F7A-3177-C8FE851D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Interactive modules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3DF490B-F49D-3D62-A956-33102239BE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6" y="1843790"/>
            <a:ext cx="11325054" cy="4557010"/>
          </a:xfrm>
        </p:spPr>
      </p:pic>
    </p:spTree>
    <p:extLst>
      <p:ext uri="{BB962C8B-B14F-4D97-AF65-F5344CB8AC3E}">
        <p14:creationId xmlns:p14="http://schemas.microsoft.com/office/powerpoint/2010/main" val="142220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646FBD2-5A05-8D12-C8F2-8B121A84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Case studies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39779F9F-06C4-F7C4-6CE3-0F788454E5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3197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985C05D-F981-DC58-0FAA-211E6A6C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Case studies by topic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CF153A46-87F9-99F8-B71E-B2204AF590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6" y="1558977"/>
            <a:ext cx="11325054" cy="4841823"/>
          </a:xfrm>
        </p:spPr>
      </p:pic>
    </p:spTree>
    <p:extLst>
      <p:ext uri="{BB962C8B-B14F-4D97-AF65-F5344CB8AC3E}">
        <p14:creationId xmlns:p14="http://schemas.microsoft.com/office/powerpoint/2010/main" val="94180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8FF684B-C5F6-2B05-B18E-0A9235FB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Ready Reference Guides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FBBA6283-ED06-82F5-B1B2-54FEA8FF09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6" y="1454046"/>
            <a:ext cx="11325054" cy="4946754"/>
          </a:xfrm>
        </p:spPr>
      </p:pic>
    </p:spTree>
    <p:extLst>
      <p:ext uri="{BB962C8B-B14F-4D97-AF65-F5344CB8AC3E}">
        <p14:creationId xmlns:p14="http://schemas.microsoft.com/office/powerpoint/2010/main" val="1322715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6B6D745-9809-2580-E27C-DD191090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Discussion Points &amp; Quizes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C02F770-7725-E857-D0AF-704C681C0D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6" y="1454046"/>
            <a:ext cx="11325054" cy="4946754"/>
          </a:xfrm>
        </p:spPr>
      </p:pic>
    </p:spTree>
    <p:extLst>
      <p:ext uri="{BB962C8B-B14F-4D97-AF65-F5344CB8AC3E}">
        <p14:creationId xmlns:p14="http://schemas.microsoft.com/office/powerpoint/2010/main" val="148358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5FEA22E-5B4E-AEBB-447A-54CCF131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The Virtual Learning Environment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901B8B-CE06-FD93-1AE6-EB841325CDC3}"/>
              </a:ext>
            </a:extLst>
          </p:cNvPr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dirty="0">
                <a:hlinkClick r:id="rId2"/>
              </a:rPr>
              <a:t>https://b</a:t>
            </a:r>
            <a:r>
              <a:rPr lang="fr-TN" dirty="0">
                <a:hlinkClick r:id="rId2"/>
              </a:rPr>
              <a:t>ch3-vle.unep.org</a:t>
            </a:r>
            <a:r>
              <a:rPr lang="fr-TN" dirty="0"/>
              <a:t> 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1FFEF80A-69DE-C71F-9BEE-5377840BD2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50" y="2293494"/>
            <a:ext cx="11156950" cy="4107305"/>
          </a:xfrm>
        </p:spPr>
      </p:pic>
    </p:spTree>
    <p:extLst>
      <p:ext uri="{BB962C8B-B14F-4D97-AF65-F5344CB8AC3E}">
        <p14:creationId xmlns:p14="http://schemas.microsoft.com/office/powerpoint/2010/main" val="1644644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2A913-B440-BE3D-F4A7-F3BC4552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All courses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FD47C53-F0FC-A6E9-491D-F48251612A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6" y="1469036"/>
            <a:ext cx="11325054" cy="4931764"/>
          </a:xfrm>
        </p:spPr>
      </p:pic>
    </p:spTree>
    <p:extLst>
      <p:ext uri="{BB962C8B-B14F-4D97-AF65-F5344CB8AC3E}">
        <p14:creationId xmlns:p14="http://schemas.microsoft.com/office/powerpoint/2010/main" val="287345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44850C-901F-3EE7-4566-892508C8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National BCH Training courses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AE614F8C-170D-614F-FF48-4DEC896332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6" y="1439056"/>
            <a:ext cx="11325054" cy="4961744"/>
          </a:xfrm>
        </p:spPr>
      </p:pic>
    </p:spTree>
    <p:extLst>
      <p:ext uri="{BB962C8B-B14F-4D97-AF65-F5344CB8AC3E}">
        <p14:creationId xmlns:p14="http://schemas.microsoft.com/office/powerpoint/2010/main" val="557639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0E23C0-E8AD-2298-7DFE-71B9D3B5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The present Training Workshop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9375A8A-2670-373A-E2C1-6C89501C541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180428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83B8F01-D0A2-D6CF-7EB3-15D65186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Contents of the present workshop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E5AF6EFB-6951-F71F-C503-774EA6407E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631649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6794" y="1611637"/>
            <a:ext cx="6096000" cy="64633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None/>
            </a:pPr>
            <a:r>
              <a:rPr lang="en-US" sz="36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Thank you !</a:t>
            </a:r>
          </a:p>
        </p:txBody>
      </p:sp>
      <p:sp>
        <p:nvSpPr>
          <p:cNvPr id="6" name="Shape 314"/>
          <p:cNvSpPr txBox="1">
            <a:spLocks/>
          </p:cNvSpPr>
          <p:nvPr/>
        </p:nvSpPr>
        <p:spPr>
          <a:xfrm>
            <a:off x="1763481" y="3429000"/>
            <a:ext cx="6677891" cy="1495953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1158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587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571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6288" indent="-349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Tw Cen MT" panose="020B0602020104020603" pitchFamily="34" charset="0"/>
              <a:buNone/>
            </a:pPr>
            <a:r>
              <a:rPr lang="en-US" sz="320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For more information, please email</a:t>
            </a:r>
            <a:endParaRPr lang="en-US" sz="220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w Cen MT" panose="020B0602020104020603" pitchFamily="34" charset="0"/>
              <a:buNone/>
            </a:pPr>
            <a:endParaRPr lang="en-US" sz="22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w Cen MT" panose="020B0602020104020603" pitchFamily="34" charset="0"/>
              <a:buNone/>
            </a:pPr>
            <a:endParaRPr lang="en-US" sz="2200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Tw Cen MT" panose="020B0602020104020603" pitchFamily="34" charset="0"/>
              <a:buNone/>
            </a:pPr>
            <a:r>
              <a:rPr lang="en-US" sz="2200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indent="-34290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Tw Cen MT" panose="020B0602020104020603" pitchFamily="34" charset="0"/>
              <a:buNone/>
            </a:pPr>
            <a:endParaRPr lang="en-US" sz="2200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9372" y="4191011"/>
            <a:ext cx="4502729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ial"/>
                <a:ea typeface="Arial"/>
                <a:cs typeface="Arial"/>
              </a:rPr>
              <a:t>elkawyo@gmail.com</a:t>
            </a:r>
          </a:p>
        </p:txBody>
      </p:sp>
    </p:spTree>
    <p:extLst>
      <p:ext uri="{BB962C8B-B14F-4D97-AF65-F5344CB8AC3E}">
        <p14:creationId xmlns:p14="http://schemas.microsoft.com/office/powerpoint/2010/main" val="310572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02451-FF72-524A-CF8E-E85CBAB3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The VLE is a Support to the BCH Projects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1C89A524-3893-B28F-4379-320FECBFDC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36429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CB4A2-7E74-6A8C-E823-56079AFD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100+ Courses; ~50,000 Active users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5375526D-EB75-DBE0-4A78-C2A2FC4FB0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0783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E66FD-6B4E-9996-B8F1-D8C3AF0F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T</a:t>
            </a:r>
            <a:r>
              <a:rPr lang="fr-TN" dirty="0"/>
              <a:t>he VLE is a repository for BCH Education Materials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CF6938C1-6262-04C4-5BAC-E221A55DA2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6" y="1364105"/>
            <a:ext cx="11157287" cy="5036695"/>
          </a:xfrm>
        </p:spPr>
      </p:pic>
    </p:spTree>
    <p:extLst>
      <p:ext uri="{BB962C8B-B14F-4D97-AF65-F5344CB8AC3E}">
        <p14:creationId xmlns:p14="http://schemas.microsoft.com/office/powerpoint/2010/main" val="15267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3B01EC-E175-D518-D3E7-6A9FD603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Training Videos (on the New BCH platform)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E31DD07-1479-E6B0-F3FA-5DFEF92187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50121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006B4-3D70-18DA-09E6-B685263D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Public BCH Training Materials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91790DA-68CF-62C9-09E1-3097C324A0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6" y="1439056"/>
            <a:ext cx="11325054" cy="4961744"/>
          </a:xfrm>
        </p:spPr>
      </p:pic>
    </p:spTree>
    <p:extLst>
      <p:ext uri="{BB962C8B-B14F-4D97-AF65-F5344CB8AC3E}">
        <p14:creationId xmlns:p14="http://schemas.microsoft.com/office/powerpoint/2010/main" val="403911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C638F-6EB3-3BEA-AEC4-C39F6030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Public BCH Webinars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F66D0BD-BA54-5A99-190F-502ADFDBFC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6" y="1394085"/>
            <a:ext cx="11325054" cy="5006715"/>
          </a:xfrm>
        </p:spPr>
      </p:pic>
    </p:spTree>
    <p:extLst>
      <p:ext uri="{BB962C8B-B14F-4D97-AF65-F5344CB8AC3E}">
        <p14:creationId xmlns:p14="http://schemas.microsoft.com/office/powerpoint/2010/main" val="343862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FAD57-1C1E-F8D9-F2CF-F38B4E8F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Link to last COP-MOP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479A5CE8-0A80-CCBF-DDEC-C47F5A144E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6" y="1633928"/>
            <a:ext cx="11325054" cy="4766872"/>
          </a:xfrm>
        </p:spPr>
      </p:pic>
    </p:spTree>
    <p:extLst>
      <p:ext uri="{BB962C8B-B14F-4D97-AF65-F5344CB8AC3E}">
        <p14:creationId xmlns:p14="http://schemas.microsoft.com/office/powerpoint/2010/main" val="4090430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al_BCH-ABS (2).potx" id="{55ACE69B-8DC6-1446-B5F4-468601FADA72}" vid="{056EED35-976F-5241-B6E5-50DD75FB4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131</Words>
  <Application>Microsoft Macintosh PowerPoint</Application>
  <PresentationFormat>Grand écran</PresentationFormat>
  <Paragraphs>32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Google Sans</vt:lpstr>
      <vt:lpstr>Sitka Banner Semibold</vt:lpstr>
      <vt:lpstr>Times New Roman</vt:lpstr>
      <vt:lpstr>Tw Cen MT</vt:lpstr>
      <vt:lpstr>Thème Office</vt:lpstr>
      <vt:lpstr>Présentation PowerPoint</vt:lpstr>
      <vt:lpstr>The Virtual Learning Environment</vt:lpstr>
      <vt:lpstr>The VLE is a Support to the BCH Projects</vt:lpstr>
      <vt:lpstr>100+ Courses; ~50,000 Active users</vt:lpstr>
      <vt:lpstr>The VLE is a repository for BCH Education Materials</vt:lpstr>
      <vt:lpstr>Training Videos (on the New BCH platform)</vt:lpstr>
      <vt:lpstr>Public BCH Training Materials</vt:lpstr>
      <vt:lpstr>Public BCH Webinars</vt:lpstr>
      <vt:lpstr>Link to last COP-MOP</vt:lpstr>
      <vt:lpstr>External related resources: InforMEA</vt:lpstr>
      <vt:lpstr>Public BCH Training Materials</vt:lpstr>
      <vt:lpstr>Generalities</vt:lpstr>
      <vt:lpstr>Stakeholder curricula</vt:lpstr>
      <vt:lpstr>Training Modules</vt:lpstr>
      <vt:lpstr>Interactive modules</vt:lpstr>
      <vt:lpstr>Case studies</vt:lpstr>
      <vt:lpstr>Case studies by topic</vt:lpstr>
      <vt:lpstr>Ready Reference Guides</vt:lpstr>
      <vt:lpstr>Discussion Points &amp; Quizes</vt:lpstr>
      <vt:lpstr>All courses</vt:lpstr>
      <vt:lpstr>National BCH Training courses</vt:lpstr>
      <vt:lpstr>The present Training Workshop</vt:lpstr>
      <vt:lpstr>Contents of the present workshop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 Elyes Kchouk</dc:creator>
  <cp:lastModifiedBy>Mohamed Elyes Kchouk</cp:lastModifiedBy>
  <cp:revision>11</cp:revision>
  <dcterms:created xsi:type="dcterms:W3CDTF">2024-09-09T08:36:39Z</dcterms:created>
  <dcterms:modified xsi:type="dcterms:W3CDTF">2024-09-15T08:05:40Z</dcterms:modified>
</cp:coreProperties>
</file>