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33" r:id="rId2"/>
    <p:sldId id="256" r:id="rId3"/>
    <p:sldId id="329" r:id="rId4"/>
    <p:sldId id="331" r:id="rId5"/>
    <p:sldId id="326" r:id="rId6"/>
    <p:sldId id="325" r:id="rId7"/>
    <p:sldId id="327" r:id="rId8"/>
    <p:sldId id="328" r:id="rId9"/>
    <p:sldId id="330" r:id="rId10"/>
    <p:sldId id="332" r:id="rId11"/>
    <p:sldId id="31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71073" autoAdjust="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B7864-8D3D-4EDA-BF05-9244DA67D7A7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34E2A-0B49-469D-B6A1-A72776167C4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65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34E2A-0B49-469D-B6A1-A72776167C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83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34E2A-0B49-469D-B6A1-A72776167C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83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C9078-463A-4EB3-ADDD-E899E163CFAC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8730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C9078-463A-4EB3-ADDD-E899E163CFAC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2074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434E2A-0B49-469D-B6A1-A72776167C4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29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4E07676-6CB2-4ED2-933A-A8D789A61951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s-E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997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:\Users\malikr\Desktop\Desktop 2017\e9f3064a37460e22935d3df9e26e53bb_XL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77" y="286151"/>
            <a:ext cx="1802080" cy="12442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2" descr="C:\Users\malikr\Desktop\gef-global-environment-facility-logo-9F9DC1509C-seeklogo.com.png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371" y="453222"/>
            <a:ext cx="1677252" cy="94862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itle 1"/>
          <p:cNvSpPr txBox="1">
            <a:spLocks/>
          </p:cNvSpPr>
          <p:nvPr userDrawn="1"/>
        </p:nvSpPr>
        <p:spPr>
          <a:xfrm>
            <a:off x="2055795" y="2513756"/>
            <a:ext cx="8512743" cy="17983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000" b="0" kern="1200" cap="all" spc="2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+mj-lt"/>
                <a:ea typeface="+mj-ea"/>
                <a:cs typeface="+mj-cs"/>
              </a:rPr>
              <a:t>Project for Sustainable Capacity Building for Effective Participation in the Biosafety Clearing House </a:t>
            </a:r>
          </a:p>
        </p:txBody>
      </p:sp>
      <p:pic>
        <p:nvPicPr>
          <p:cNvPr id="15" name="Picture 14" descr="E:\BCH 3 Project\Project Logo\427x323.jpg"/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072" y="100283"/>
            <a:ext cx="3054350" cy="231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449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86873" cy="1499616"/>
          </a:xfrm>
        </p:spPr>
        <p:txBody>
          <a:bodyPr/>
          <a:lstStyle>
            <a:lvl1pPr>
              <a:defRPr>
                <a:solidFill>
                  <a:srgbClr val="00B0F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86872" cy="4023360"/>
          </a:xfrm>
        </p:spPr>
        <p:txBody>
          <a:bodyPr/>
          <a:lstStyle>
            <a:lvl1pPr>
              <a:defRPr sz="2600"/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93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3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6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3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8EEF100-D1FC-4066-9A8B-3E0FC9C59DEB}" type="datetimeFigureOut">
              <a:rPr lang="en-US" smtClean="0"/>
              <a:t>5/12/2022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8128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5" r:id="rId4"/>
    <p:sldLayoutId id="2147483666" r:id="rId5"/>
    <p:sldLayoutId id="2147483668" r:id="rId6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chantandri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harleskca@hotmail.co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Maputo, </a:t>
            </a:r>
            <a:r>
              <a:rPr lang="en-US" dirty="0" err="1" smtClean="0"/>
              <a:t>mozambique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 – 6 </a:t>
            </a:r>
            <a:r>
              <a:rPr lang="en-US" dirty="0" err="1" smtClean="0"/>
              <a:t>june</a:t>
            </a:r>
            <a:r>
              <a:rPr lang="en-US" dirty="0" smtClean="0"/>
              <a:t> 2022</a:t>
            </a:r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829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Participants’ expectations and concerns</a:t>
            </a:r>
            <a:endParaRPr lang="en-US" dirty="0"/>
          </a:p>
        </p:txBody>
      </p:sp>
      <p:pic>
        <p:nvPicPr>
          <p:cNvPr id="3076" name="Picture 4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107" y="2657473"/>
            <a:ext cx="28575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C:\Documents and Settings\tgarcia.UNEP\Local Settings\Temporary Internet Files\Content.IE5\UKW2CUPO\MP900438797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0" y="2235727"/>
            <a:ext cx="4097865" cy="3681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940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74823" y="3228166"/>
            <a:ext cx="6096000" cy="646331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None/>
            </a:pPr>
            <a:r>
              <a:rPr lang="en-US" sz="3600" dirty="0" smtClean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Thank you !</a:t>
            </a:r>
            <a:endParaRPr lang="en-US" sz="3600" dirty="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572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the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6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 Keynote </a:t>
            </a:r>
            <a:r>
              <a:rPr lang="en-US" altLang="en-US" sz="2800" b="1" dirty="0"/>
              <a:t>Speakers &amp; Facilitators (About us)</a:t>
            </a:r>
            <a:endParaRPr lang="es-ES_tradnl" altLang="en-US" sz="28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s-ES_tradnl" altLang="en-US" sz="2800" b="1" dirty="0" smtClean="0"/>
              <a:t> Workshop </a:t>
            </a:r>
            <a:r>
              <a:rPr lang="en-US" altLang="en-US" sz="2800" b="1" dirty="0" smtClean="0"/>
              <a:t>Objectives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 Methodology and Program </a:t>
            </a:r>
            <a:r>
              <a:rPr lang="en-US" altLang="en-US" sz="2800" b="1" dirty="0"/>
              <a:t>of </a:t>
            </a:r>
            <a:r>
              <a:rPr lang="en-US" altLang="en-US" sz="2800" b="1" dirty="0" smtClean="0"/>
              <a:t>work</a:t>
            </a:r>
            <a:endParaRPr lang="es-ES_tradnl" altLang="en-US" sz="28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2800" b="1" dirty="0" smtClean="0"/>
              <a:t> Participants</a:t>
            </a:r>
            <a:r>
              <a:rPr lang="es-ES_tradnl" altLang="en-US" sz="2800" b="1" dirty="0" smtClean="0"/>
              <a:t> </a:t>
            </a:r>
            <a:r>
              <a:rPr lang="en-US" altLang="en-US" sz="2800" b="1" dirty="0"/>
              <a:t>Expectations </a:t>
            </a:r>
            <a:r>
              <a:rPr lang="es-ES_tradnl" altLang="en-US" sz="2800" b="1" dirty="0"/>
              <a:t>&amp; </a:t>
            </a:r>
            <a:r>
              <a:rPr lang="en-US" altLang="en-US" sz="2800" b="1" dirty="0"/>
              <a:t>Concerns</a:t>
            </a:r>
            <a:endParaRPr lang="es-ES_tradnl" altLang="en-US" sz="2800" b="1" dirty="0"/>
          </a:p>
          <a:p>
            <a:endParaRPr lang="es-ES_tradnl" altLang="en-US" sz="2800" dirty="0"/>
          </a:p>
          <a:p>
            <a:endParaRPr lang="en-US" altLang="en-US" sz="28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="" xmlns:a16="http://schemas.microsoft.com/office/drawing/2014/main" id="{520B99F8-5D66-45AB-AFE6-41BB4EE61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952" y="230653"/>
            <a:ext cx="10786873" cy="1499616"/>
          </a:xfrm>
        </p:spPr>
        <p:txBody>
          <a:bodyPr/>
          <a:lstStyle/>
          <a:p>
            <a:r>
              <a:rPr lang="en-GB" altLang="en-US" dirty="0" smtClean="0"/>
              <a:t>Keynote </a:t>
            </a:r>
            <a:r>
              <a:rPr lang="en-GB" altLang="en-US" dirty="0"/>
              <a:t>speakers &amp; Facilitators</a:t>
            </a:r>
            <a:endParaRPr lang="en-US" alt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BF6E2B5-8895-42A3-96CE-517E3E0D3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1903445"/>
            <a:ext cx="10786872" cy="4590661"/>
          </a:xfrm>
        </p:spPr>
        <p:txBody>
          <a:bodyPr>
            <a:normAutofit/>
          </a:bodyPr>
          <a:lstStyle/>
          <a:p>
            <a:r>
              <a:rPr lang="en-US" altLang="en-US" b="1" dirty="0" smtClean="0">
                <a:solidFill>
                  <a:schemeClr val="tx1"/>
                </a:solidFill>
              </a:rPr>
              <a:t>Chantal </a:t>
            </a:r>
            <a:r>
              <a:rPr lang="en-US" altLang="en-US" b="1" dirty="0" err="1" smtClean="0">
                <a:solidFill>
                  <a:schemeClr val="tx1"/>
                </a:solidFill>
              </a:rPr>
              <a:t>Andrianarivo</a:t>
            </a:r>
            <a:endParaRPr lang="en-US" altLang="en-US" b="1" dirty="0">
              <a:solidFill>
                <a:schemeClr val="tx1"/>
              </a:solidFill>
            </a:endParaRPr>
          </a:p>
          <a:p>
            <a:r>
              <a:rPr lang="en-US" altLang="en-US" dirty="0" smtClean="0">
                <a:solidFill>
                  <a:schemeClr val="tx1"/>
                </a:solidFill>
              </a:rPr>
              <a:t>Regional Advisor, the BCH III Project, UN Environment.</a:t>
            </a:r>
          </a:p>
          <a:p>
            <a:r>
              <a:rPr lang="en-US" altLang="en-US" dirty="0" smtClean="0">
                <a:solidFill>
                  <a:schemeClr val="tx1"/>
                </a:solidFill>
              </a:rPr>
              <a:t>Email: </a:t>
            </a:r>
            <a:r>
              <a:rPr lang="en-US" altLang="en-US" dirty="0" smtClean="0">
                <a:solidFill>
                  <a:schemeClr val="tx1"/>
                </a:solidFill>
                <a:hlinkClick r:id="rId3"/>
              </a:rPr>
              <a:t>chantandri@gmail.com</a:t>
            </a:r>
            <a:endParaRPr lang="en-US" altLang="en-US" dirty="0" smtClean="0">
              <a:solidFill>
                <a:schemeClr val="tx1"/>
              </a:solidFill>
            </a:endParaRPr>
          </a:p>
          <a:p>
            <a:r>
              <a:rPr lang="en-US" altLang="en-US" dirty="0" smtClean="0">
                <a:solidFill>
                  <a:schemeClr val="tx1"/>
                </a:solidFill>
              </a:rPr>
              <a:t>Telephone </a:t>
            </a:r>
            <a:r>
              <a:rPr lang="en-US" altLang="en-US" dirty="0"/>
              <a:t>and </a:t>
            </a:r>
            <a:r>
              <a:rPr lang="en-US" altLang="en-US" dirty="0" err="1"/>
              <a:t>WhattsApp</a:t>
            </a:r>
            <a:r>
              <a:rPr lang="en-US" altLang="en-US" dirty="0"/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: </a:t>
            </a:r>
            <a:r>
              <a:rPr lang="en-US" altLang="en-US" dirty="0" smtClean="0"/>
              <a:t>+</a:t>
            </a:r>
            <a:r>
              <a:rPr lang="en-US" altLang="en-US" dirty="0" smtClean="0">
                <a:solidFill>
                  <a:schemeClr val="tx1"/>
                </a:solidFill>
              </a:rPr>
              <a:t>261344906452</a:t>
            </a:r>
          </a:p>
          <a:p>
            <a:r>
              <a:rPr lang="en-US" altLang="en-US" b="1" dirty="0" smtClean="0"/>
              <a:t>Charles </a:t>
            </a:r>
            <a:r>
              <a:rPr lang="en-US" altLang="en-US" b="1" dirty="0" err="1" smtClean="0"/>
              <a:t>Kouassi</a:t>
            </a:r>
            <a:endParaRPr lang="en-US" altLang="en-US" dirty="0" smtClean="0"/>
          </a:p>
          <a:p>
            <a:r>
              <a:rPr lang="en-US" altLang="en-US" dirty="0"/>
              <a:t>Regional Advisor, the BCH III Project, UN Environment.</a:t>
            </a:r>
          </a:p>
          <a:p>
            <a:r>
              <a:rPr lang="en-US" altLang="en-US" dirty="0"/>
              <a:t>Email: </a:t>
            </a:r>
            <a:r>
              <a:rPr lang="en-US" altLang="en-US" dirty="0" smtClean="0">
                <a:hlinkClick r:id="rId4"/>
              </a:rPr>
              <a:t>charleskca@hotmail.com</a:t>
            </a:r>
            <a:endParaRPr lang="en-US" altLang="en-US" dirty="0"/>
          </a:p>
          <a:p>
            <a:r>
              <a:rPr lang="en-US" altLang="en-US" dirty="0" smtClean="0"/>
              <a:t>Telephone and </a:t>
            </a:r>
            <a:r>
              <a:rPr lang="en-US" altLang="en-US" dirty="0" err="1" smtClean="0"/>
              <a:t>WhattsApp</a:t>
            </a:r>
            <a:r>
              <a:rPr lang="en-US" altLang="en-US" dirty="0" smtClean="0"/>
              <a:t> : +1813 606 07 21</a:t>
            </a:r>
            <a:endParaRPr lang="en-US" altLang="en-US" dirty="0"/>
          </a:p>
          <a:p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7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5612199" cy="402336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dirty="0" smtClean="0"/>
              <a:t>- </a:t>
            </a:r>
            <a:r>
              <a:rPr lang="en-US" altLang="en-US" dirty="0"/>
              <a:t>The Biosafety Clearing-House (BCH) is an </a:t>
            </a:r>
            <a:r>
              <a:rPr lang="en-US" altLang="en-US" u="sng" dirty="0"/>
              <a:t>information exchange mechanism </a:t>
            </a:r>
            <a:r>
              <a:rPr lang="en-US" altLang="en-US" dirty="0"/>
              <a:t>established by the Cartagena Protocol </a:t>
            </a:r>
            <a:r>
              <a:rPr lang="en-US" altLang="en-US" dirty="0" smtClean="0"/>
              <a:t>to </a:t>
            </a:r>
            <a:r>
              <a:rPr lang="en-US" altLang="en-US" dirty="0"/>
              <a:t>assist Parties to implement its provisions and to facilitate sharing of  formation on, and experience with, living modified organisms (LMOs).</a:t>
            </a:r>
          </a:p>
          <a:p>
            <a:r>
              <a:rPr lang="en-US" dirty="0" smtClean="0"/>
              <a:t>- All parties to the Protocol are </a:t>
            </a:r>
            <a:r>
              <a:rPr lang="en-US" u="sng" dirty="0" smtClean="0"/>
              <a:t>obliged</a:t>
            </a:r>
            <a:r>
              <a:rPr lang="en-US" dirty="0" smtClean="0"/>
              <a:t> to disclose and publish certain categories of information on the BCH </a:t>
            </a:r>
            <a:r>
              <a:rPr lang="en-US" b="1" u="sng" dirty="0" smtClean="0"/>
              <a:t>to be compliant with the Protocol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6" descr="http://b-dig.iie.org.mx/todoFoldertransp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162" y="1335024"/>
            <a:ext cx="4160838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CH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296" y="1514665"/>
            <a:ext cx="1668463" cy="167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15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="" xmlns:a16="http://schemas.microsoft.com/office/drawing/2014/main" id="{520B99F8-5D66-45AB-AFE6-41BB4EE61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Workshop objectives/ outcomes</a:t>
            </a:r>
            <a:endParaRPr lang="en-US" alt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EBF6E2B5-8895-42A3-96CE-517E3E0D3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2319869"/>
            <a:ext cx="10786872" cy="364836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 Enhance </a:t>
            </a:r>
            <a:r>
              <a:rPr lang="en-US" altLang="en-US" dirty="0"/>
              <a:t>the national Capacity to use the BCH Central Portal to </a:t>
            </a:r>
            <a:r>
              <a:rPr lang="en-US" altLang="en-US" dirty="0" smtClean="0"/>
              <a:t>search </a:t>
            </a:r>
            <a:r>
              <a:rPr lang="en-US" altLang="en-US" dirty="0"/>
              <a:t>and </a:t>
            </a:r>
            <a:r>
              <a:rPr lang="en-US" altLang="en-US" dirty="0" smtClean="0"/>
              <a:t>find biosafety information to support capacity building and decision making on GMOs,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 Define/Establish </a:t>
            </a:r>
            <a:r>
              <a:rPr lang="en-US" altLang="en-US" dirty="0"/>
              <a:t>procedure or mechanisms to flow information onto the BCH and Identify/Define roles of Competent National Authorities and National Focal Points relevant to the Biosafety </a:t>
            </a:r>
            <a:r>
              <a:rPr lang="en-US" altLang="en-US" dirty="0" smtClean="0"/>
              <a:t>Protocol, and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 Gather </a:t>
            </a:r>
            <a:r>
              <a:rPr lang="en-US" altLang="en-US" dirty="0"/>
              <a:t>new ideas and recommendations for improving project´s coordination, processes</a:t>
            </a:r>
            <a:r>
              <a:rPr lang="en-US" altLang="en-US" dirty="0" smtClean="0"/>
              <a:t>, </a:t>
            </a:r>
            <a:r>
              <a:rPr lang="en-US" altLang="en-US" dirty="0"/>
              <a:t>logistics and country services</a:t>
            </a:r>
            <a:endParaRPr lang="fr-FR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9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 Expectation Setting;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 Knowledge increase evaluation;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 Key Topics presentation;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 Hands-on Lab: Case studies and </a:t>
            </a:r>
            <a:r>
              <a:rPr lang="en-US" altLang="en-US" sz="2800" dirty="0" err="1" smtClean="0"/>
              <a:t>Excercises</a:t>
            </a:r>
            <a:r>
              <a:rPr lang="en-US" altLang="en-US" sz="2800" dirty="0" smtClean="0"/>
              <a:t>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 Participants Workgroups and Presentations;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 Workshop evaluation;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Q &amp; A in sessions.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4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86872" cy="377709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 Restrooms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 Breaks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 </a:t>
            </a:r>
            <a:r>
              <a:rPr lang="en-US" altLang="en-US" dirty="0" smtClean="0"/>
              <a:t>Meals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 4" descr="restaurant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291" y="3745345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78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agenda overview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528" y="2084832"/>
            <a:ext cx="2598472" cy="3374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1026" name="Picture 2" descr="Image result for agen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59"/>
          <a:stretch/>
        </p:blipFill>
        <p:spPr bwMode="auto">
          <a:xfrm rot="16200000">
            <a:off x="3538803" y="3470407"/>
            <a:ext cx="2457450" cy="603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22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3489</TotalTime>
  <Words>298</Words>
  <Application>Microsoft Office PowerPoint</Application>
  <PresentationFormat>Personnalisé</PresentationFormat>
  <Paragraphs>45</Paragraphs>
  <Slides>11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Integral</vt:lpstr>
      <vt:lpstr>Maputo, mozambique 5 – 6 june 2022</vt:lpstr>
      <vt:lpstr>Introduction to the workshop</vt:lpstr>
      <vt:lpstr>Opening!</vt:lpstr>
      <vt:lpstr>Keynote speakers &amp; Facilitators</vt:lpstr>
      <vt:lpstr>What is it about?</vt:lpstr>
      <vt:lpstr>Workshop objectives/ outcomes</vt:lpstr>
      <vt:lpstr>Methodology</vt:lpstr>
      <vt:lpstr>Housekeeping</vt:lpstr>
      <vt:lpstr>Workshop agenda overview</vt:lpstr>
      <vt:lpstr>Participants’ expectations and concerns</vt:lpstr>
      <vt:lpstr>Présentation PowerPoint</vt:lpstr>
    </vt:vector>
  </TitlesOfParts>
  <Company>Ossama AbdelKawy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Ossama AbdelKawy</dc:creator>
  <cp:lastModifiedBy>pc</cp:lastModifiedBy>
  <cp:revision>263</cp:revision>
  <dcterms:created xsi:type="dcterms:W3CDTF">2018-09-03T08:21:53Z</dcterms:created>
  <dcterms:modified xsi:type="dcterms:W3CDTF">2022-05-12T17:22:07Z</dcterms:modified>
</cp:coreProperties>
</file>