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9" r:id="rId2"/>
    <p:sldMasterId id="2147483674" r:id="rId3"/>
  </p:sldMasterIdLst>
  <p:notesMasterIdLst>
    <p:notesMasterId r:id="rId18"/>
  </p:notesMasterIdLst>
  <p:sldIdLst>
    <p:sldId id="401" r:id="rId4"/>
    <p:sldId id="346" r:id="rId5"/>
    <p:sldId id="322" r:id="rId6"/>
    <p:sldId id="343" r:id="rId7"/>
    <p:sldId id="324" r:id="rId8"/>
    <p:sldId id="392" r:id="rId9"/>
    <p:sldId id="393" r:id="rId10"/>
    <p:sldId id="403" r:id="rId11"/>
    <p:sldId id="395" r:id="rId12"/>
    <p:sldId id="399" r:id="rId13"/>
    <p:sldId id="321" r:id="rId14"/>
    <p:sldId id="345" r:id="rId15"/>
    <p:sldId id="396" r:id="rId16"/>
    <p:sldId id="39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89" autoAdjust="0"/>
    <p:restoredTop sz="90377" autoAdjust="0"/>
  </p:normalViewPr>
  <p:slideViewPr>
    <p:cSldViewPr snapToGrid="0">
      <p:cViewPr varScale="1">
        <p:scale>
          <a:sx n="78" d="100"/>
          <a:sy n="78" d="100"/>
        </p:scale>
        <p:origin x="94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7B7864-8D3D-4EDA-BF05-9244DA67D7A7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434E2A-0B49-469D-B6A1-A72776167C4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765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sz="900" b="0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MS PGothic" panose="020B0600070205080204" pitchFamily="34" charset="-128"/>
                <a:cs typeface="ＭＳ Ｐゴシック" pitchFamily="-111" charset="-128"/>
              </a:rPr>
              <a:t>Each Party should, no later than the date of entry into force of this Protocol for it:</a:t>
            </a:r>
          </a:p>
          <a:p>
            <a:pPr marL="342900" indent="-342900">
              <a:buFontTx/>
              <a:buChar char="-"/>
            </a:pPr>
            <a:r>
              <a:rPr lang="en-US" altLang="en-US" sz="1200" i="1" dirty="0" smtClean="0"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  <a:sym typeface="Calibri" panose="020F0502020204030204" pitchFamily="34" charset="0"/>
              </a:rPr>
              <a:t>designate one </a:t>
            </a:r>
            <a:r>
              <a:rPr lang="en-US" altLang="en-US" sz="1200" b="1" i="1" dirty="0" smtClean="0"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  <a:sym typeface="Calibri" panose="020F0502020204030204" pitchFamily="34" charset="0"/>
              </a:rPr>
              <a:t>National Focal Point (NFP) to be responsible on its behalf for liaison with the </a:t>
            </a:r>
            <a:r>
              <a:rPr lang="fr-FR" altLang="en-US" sz="1200" b="1" i="1" dirty="0" smtClean="0"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  <a:sym typeface="Calibri" panose="020F0502020204030204" pitchFamily="34" charset="0"/>
              </a:rPr>
              <a:t>Protocol </a:t>
            </a:r>
            <a:r>
              <a:rPr lang="en-US" altLang="en-US" sz="1200" b="1" i="1" dirty="0" smtClean="0"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  <a:sym typeface="Calibri" panose="020F0502020204030204" pitchFamily="34" charset="0"/>
              </a:rPr>
              <a:t>Secretariat</a:t>
            </a:r>
            <a:r>
              <a:rPr lang="fr-FR" altLang="en-US" sz="1200" b="1" i="1" dirty="0" smtClean="0"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  <a:sym typeface="Calibri" panose="020F0502020204030204" pitchFamily="34" charset="0"/>
              </a:rPr>
              <a:t> (CPB-NFP).</a:t>
            </a:r>
          </a:p>
          <a:p>
            <a:pPr marL="342900" indent="-342900">
              <a:buFontTx/>
              <a:buChar char="-"/>
            </a:pPr>
            <a:r>
              <a:rPr lang="en-US" altLang="en-US" sz="1200" i="1" dirty="0" smtClean="0"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  <a:sym typeface="Calibri" panose="020F0502020204030204" pitchFamily="34" charset="0"/>
              </a:rPr>
              <a:t>designate one </a:t>
            </a:r>
            <a:r>
              <a:rPr lang="en-US" altLang="en-US" sz="1200" b="1" i="1" dirty="0" smtClean="0"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  <a:sym typeface="Calibri" panose="020F0502020204030204" pitchFamily="34" charset="0"/>
              </a:rPr>
              <a:t>National Focal Point for the Biosafety Clearing-House (BCH-NFP) to liaise with </a:t>
            </a:r>
            <a:r>
              <a:rPr lang="en-US" altLang="en-US" sz="1200" i="1" dirty="0" smtClean="0"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  <a:sym typeface="Calibri" panose="020F0502020204030204" pitchFamily="34" charset="0"/>
              </a:rPr>
              <a:t>the Secretariat regarding issues of relevance to the development and implementation of the </a:t>
            </a:r>
            <a:r>
              <a:rPr lang="fr-FR" altLang="en-US" sz="1200" i="1" dirty="0" err="1" smtClean="0"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  <a:sym typeface="Calibri" panose="020F0502020204030204" pitchFamily="34" charset="0"/>
              </a:rPr>
              <a:t>Biosafety</a:t>
            </a:r>
            <a:r>
              <a:rPr lang="fr-FR" altLang="en-US" sz="1200" i="1" dirty="0" smtClean="0"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  <a:sym typeface="Calibri" panose="020F0502020204030204" pitchFamily="34" charset="0"/>
              </a:rPr>
              <a:t> Clearing-House.</a:t>
            </a:r>
          </a:p>
          <a:p>
            <a:pPr marL="342900" indent="-342900">
              <a:buFontTx/>
              <a:buChar char="-"/>
            </a:pPr>
            <a:r>
              <a:rPr lang="en-US" altLang="en-US" sz="1200" i="1" dirty="0" smtClean="0"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  <a:sym typeface="Calibri" panose="020F0502020204030204" pitchFamily="34" charset="0"/>
              </a:rPr>
              <a:t>provide the BCH with details of its the point of contact for receiving notifications from other Parties of </a:t>
            </a:r>
            <a:r>
              <a:rPr lang="en-US" altLang="en-US" sz="1200" b="1" i="1" dirty="0" smtClean="0"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  <a:sym typeface="Calibri" panose="020F0502020204030204" pitchFamily="34" charset="0"/>
              </a:rPr>
              <a:t>unintentional transboundary movements of LMOs</a:t>
            </a:r>
            <a:r>
              <a:rPr lang="en-US" altLang="en-US" sz="1200" i="1" dirty="0" smtClean="0"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  <a:sym typeface="Calibri" panose="020F0502020204030204" pitchFamily="34" charset="0"/>
              </a:rPr>
              <a:t>.</a:t>
            </a:r>
          </a:p>
          <a:p>
            <a:pPr marL="342900" indent="-342900">
              <a:buFontTx/>
              <a:buChar char="-"/>
            </a:pPr>
            <a:r>
              <a:rPr lang="en-US" altLang="en-US" sz="1200" i="1" dirty="0" smtClean="0"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  <a:sym typeface="Calibri" panose="020F0502020204030204" pitchFamily="34" charset="0"/>
              </a:rPr>
              <a:t>notify the Secretariat of the </a:t>
            </a:r>
            <a:r>
              <a:rPr lang="en-US" altLang="en-US" sz="1200" b="1" i="1" dirty="0" smtClean="0"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  <a:sym typeface="Calibri" panose="020F0502020204030204" pitchFamily="34" charset="0"/>
              </a:rPr>
              <a:t>names and addresses </a:t>
            </a:r>
            <a:r>
              <a:rPr lang="en-US" altLang="en-US" sz="1200" i="1" dirty="0" smtClean="0"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  <a:sym typeface="Calibri" panose="020F0502020204030204" pitchFamily="34" charset="0"/>
              </a:rPr>
              <a:t>of its NFP(s) and CNA(s).</a:t>
            </a:r>
            <a:endParaRPr lang="fr-FR" altLang="en-US" sz="1200" dirty="0" smtClean="0">
              <a:latin typeface="Calibri" panose="020F0502020204030204" pitchFamily="34" charset="0"/>
              <a:ea typeface="MS PGothic" panose="020B0600070205080204" pitchFamily="34" charset="-128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34E2A-0B49-469D-B6A1-A72776167C4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727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34E2A-0B49-469D-B6A1-A72776167C4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8516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And </a:t>
            </a:r>
            <a:r>
              <a:rPr lang="fr-FR" dirty="0" err="1" smtClean="0"/>
              <a:t>include</a:t>
            </a:r>
            <a:r>
              <a:rPr lang="fr-FR" dirty="0" smtClean="0"/>
              <a:t> </a:t>
            </a:r>
            <a:r>
              <a:rPr lang="fr-FR" dirty="0" err="1" smtClean="0"/>
              <a:t>mandatory</a:t>
            </a:r>
            <a:r>
              <a:rPr lang="fr-FR" dirty="0" smtClean="0"/>
              <a:t> information </a:t>
            </a:r>
            <a:r>
              <a:rPr lang="fr-FR" dirty="0" err="1" smtClean="0"/>
              <a:t>that</a:t>
            </a:r>
            <a:r>
              <a:rPr lang="fr-FR" dirty="0" smtClean="0"/>
              <a:t> Parties </a:t>
            </a:r>
            <a:r>
              <a:rPr lang="fr-FR" dirty="0" err="1" smtClean="0"/>
              <a:t>should</a:t>
            </a:r>
            <a:r>
              <a:rPr lang="fr-FR" dirty="0" smtClean="0"/>
              <a:t> </a:t>
            </a:r>
            <a:r>
              <a:rPr lang="fr-FR" dirty="0" err="1" smtClean="0"/>
              <a:t>provide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34E2A-0B49-469D-B6A1-A72776167C4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0658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B4E07676-6CB2-4ED2-933A-A8D789A61951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s-E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558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EF100-D1FC-4066-9A8B-3E0FC9C59DEB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1597-4DAB-4E82-B20D-EE813693DD37}" type="slidenum">
              <a:rPr lang="en-US" smtClean="0"/>
              <a:t>‹N°›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C:\Users\malikr\Desktop\Desktop 2017\e9f3064a37460e22935d3df9e26e53bb_XL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77" y="286151"/>
            <a:ext cx="1802080" cy="12442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C:\Users\malikr\Desktop\gef-global-environment-facility-logo-9F9DC1509C-seeklogo.com.png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9371" y="453222"/>
            <a:ext cx="1677252" cy="948623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itle 1"/>
          <p:cNvSpPr txBox="1">
            <a:spLocks/>
          </p:cNvSpPr>
          <p:nvPr userDrawn="1"/>
        </p:nvSpPr>
        <p:spPr>
          <a:xfrm>
            <a:off x="2055795" y="2513756"/>
            <a:ext cx="8512743" cy="17983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b="0" kern="1200" cap="all" spc="2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000" b="0" kern="1200" cap="all" spc="200" baseline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j-lt"/>
                <a:ea typeface="+mj-ea"/>
                <a:cs typeface="+mj-cs"/>
              </a:rPr>
              <a:t>Project for Sustainable Capacity Building for Effective Participation in the Biosafety Clearing House </a:t>
            </a:r>
          </a:p>
        </p:txBody>
      </p:sp>
      <p:pic>
        <p:nvPicPr>
          <p:cNvPr id="15" name="Picture 14" descr="E:\BCH 3 Project\Project Logo\427x323.jpg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4072" y="100283"/>
            <a:ext cx="3054350" cy="2311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34493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7" y="585216"/>
            <a:ext cx="10786873" cy="1499616"/>
          </a:xfrm>
        </p:spPr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10786872" cy="4023360"/>
          </a:xfrm>
        </p:spPr>
        <p:txBody>
          <a:bodyPr/>
          <a:lstStyle>
            <a:lvl1pPr>
              <a:defRPr sz="2600"/>
            </a:lvl1pPr>
            <a:lvl2pPr marL="461963" indent="-115888">
              <a:defRPr sz="2200"/>
            </a:lvl2pPr>
            <a:lvl3pPr marL="568325" indent="-58738">
              <a:defRPr/>
            </a:lvl3pPr>
            <a:lvl4pPr marL="682625" indent="-57150">
              <a:defRPr/>
            </a:lvl4pPr>
            <a:lvl5pPr marL="776288" indent="-34925"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EF100-D1FC-4066-9A8B-3E0FC9C59DEB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1597-4DAB-4E82-B20D-EE813693DD3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549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 flipV="1">
            <a:off x="8366523" y="51117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E:\BCH 3 Project\Project Logo\427x323.jpg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64552" y="0"/>
            <a:ext cx="3054350" cy="2311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4E180FF-3FED-4F69-86CA-4349690FB63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22579" y="107517"/>
            <a:ext cx="1145555" cy="133233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4D7A1F7-FDC4-4B5F-8031-329F600D3A2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76056" y="110443"/>
            <a:ext cx="1991224" cy="1305601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56FC474D-8C71-4DC8-AC7E-EF5D9E1F4E5A}"/>
              </a:ext>
            </a:extLst>
          </p:cNvPr>
          <p:cNvSpPr txBox="1">
            <a:spLocks/>
          </p:cNvSpPr>
          <p:nvPr userDrawn="1"/>
        </p:nvSpPr>
        <p:spPr>
          <a:xfrm>
            <a:off x="1954194" y="2242726"/>
            <a:ext cx="8512743" cy="914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b="0" kern="1200" cap="all" spc="2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0" kern="1200" cap="none" spc="200" baseline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itka Banner Semibold" pitchFamily="2" charset="0"/>
                <a:ea typeface="+mj-ea"/>
                <a:cs typeface="+mj-cs"/>
              </a:rPr>
              <a:t>Regional Joint BCH and ABSCH Training of Trainers Workshop for Africa Region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CC95658-2CE9-48FC-B6A6-786A3C396A94}"/>
              </a:ext>
            </a:extLst>
          </p:cNvPr>
          <p:cNvSpPr/>
          <p:nvPr userDrawn="1"/>
        </p:nvSpPr>
        <p:spPr>
          <a:xfrm>
            <a:off x="3885381" y="3157127"/>
            <a:ext cx="41620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0" i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Nairobi, 7-11 October 2024</a:t>
            </a:r>
            <a:endParaRPr lang="en-GB" sz="28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6872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 flipV="1">
            <a:off x="8366523" y="51117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E:\BCH 3 Project\Project Logo\427x323.jpg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64552" y="0"/>
            <a:ext cx="3054350" cy="2311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4E180FF-3FED-4F69-86CA-4349690FB63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22579" y="107517"/>
            <a:ext cx="1145555" cy="133233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4D7A1F7-FDC4-4B5F-8031-329F600D3A2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76056" y="110443"/>
            <a:ext cx="1991224" cy="1305601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56FC474D-8C71-4DC8-AC7E-EF5D9E1F4E5A}"/>
              </a:ext>
            </a:extLst>
          </p:cNvPr>
          <p:cNvSpPr txBox="1">
            <a:spLocks/>
          </p:cNvSpPr>
          <p:nvPr userDrawn="1"/>
        </p:nvSpPr>
        <p:spPr>
          <a:xfrm>
            <a:off x="1954194" y="2242726"/>
            <a:ext cx="8512743" cy="914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b="0" kern="1200" cap="all" spc="2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0" kern="1200" cap="none" spc="200" baseline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itka Banner Semibold" pitchFamily="2" charset="0"/>
                <a:ea typeface="+mj-ea"/>
                <a:cs typeface="+mj-cs"/>
              </a:rPr>
              <a:t>Regional Joint BCH and ABSCH Training of Trainers Workshop for Africa Region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CC95658-2CE9-48FC-B6A6-786A3C396A94}"/>
              </a:ext>
            </a:extLst>
          </p:cNvPr>
          <p:cNvSpPr/>
          <p:nvPr userDrawn="1"/>
        </p:nvSpPr>
        <p:spPr>
          <a:xfrm>
            <a:off x="3885381" y="3157127"/>
            <a:ext cx="42126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0" i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Abidjan, 7-11 October 2024</a:t>
            </a:r>
            <a:endParaRPr lang="en-GB" sz="28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F6FC5B6-DA5E-D9A0-1C06-DCAF82E429EE}"/>
              </a:ext>
            </a:extLst>
          </p:cNvPr>
          <p:cNvSpPr txBox="1">
            <a:spLocks/>
          </p:cNvSpPr>
          <p:nvPr userDrawn="1"/>
        </p:nvSpPr>
        <p:spPr>
          <a:xfrm>
            <a:off x="381000" y="4779659"/>
            <a:ext cx="7772400" cy="146304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0" kern="1200" spc="200" baseline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err="1"/>
              <a:t>Presentation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B7943F5D-1593-9AFA-6FF2-0F64AAC0CD09}"/>
              </a:ext>
            </a:extLst>
          </p:cNvPr>
          <p:cNvSpPr txBox="1">
            <a:spLocks/>
          </p:cNvSpPr>
          <p:nvPr userDrawn="1"/>
        </p:nvSpPr>
        <p:spPr>
          <a:xfrm>
            <a:off x="8610600" y="4779668"/>
            <a:ext cx="3200400" cy="1463040"/>
          </a:xfrm>
          <a:prstGeom prst="rect">
            <a:avLst/>
          </a:prstGeom>
        </p:spPr>
        <p:txBody>
          <a:bodyPr lIns="91440" rIns="9144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002060"/>
                </a:solidFill>
              </a:rPr>
              <a:t>Presenter Name</a:t>
            </a:r>
          </a:p>
        </p:txBody>
      </p:sp>
    </p:spTree>
    <p:extLst>
      <p:ext uri="{BB962C8B-B14F-4D97-AF65-F5344CB8AC3E}">
        <p14:creationId xmlns:p14="http://schemas.microsoft.com/office/powerpoint/2010/main" val="19077652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E1407AF2-CBB3-9668-B112-08A4F37E7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TN" sz="4800" b="0" kern="1200" cap="none" spc="100" baseline="0" dirty="0">
                <a:solidFill>
                  <a:srgbClr val="00B050"/>
                </a:solidFill>
                <a:latin typeface="Tw Cen MT" panose="020B0602020104020603" pitchFamily="34" charset="0"/>
                <a:ea typeface="+mn-ea"/>
                <a:cs typeface="+mn-cs"/>
              </a:defRPr>
            </a:lvl1pPr>
          </a:lstStyle>
          <a:p>
            <a:r>
              <a:rPr lang="fr-FR" dirty="0"/>
              <a:t>Modifiez le style du titre</a:t>
            </a:r>
            <a:endParaRPr lang="fr-TN" dirty="0"/>
          </a:p>
        </p:txBody>
      </p:sp>
      <p:sp>
        <p:nvSpPr>
          <p:cNvPr id="9" name="Espace réservé du contenu 8">
            <a:extLst>
              <a:ext uri="{FF2B5EF4-FFF2-40B4-BE49-F238E27FC236}">
                <a16:creationId xmlns:a16="http://schemas.microsoft.com/office/drawing/2014/main" id="{D1B87D56-95C5-F246-A942-5DDB7A6357D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38200" y="2506663"/>
            <a:ext cx="7916863" cy="1658937"/>
          </a:xfrm>
          <a:prstGeom prst="rect">
            <a:avLst/>
          </a:prstGeom>
        </p:spPr>
        <p:txBody>
          <a:bodyPr/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5000" b="0" kern="1200" spc="200" baseline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4124792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C24F2BF-3938-41D6-B39C-6767CC08CE2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9649" y="2271251"/>
            <a:ext cx="11169319" cy="4454401"/>
          </a:xfrm>
          <a:prstGeom prst="rect">
            <a:avLst/>
          </a:prstGeom>
        </p:spPr>
        <p:txBody>
          <a:bodyPr/>
          <a:lstStyle>
            <a:lvl1pPr marL="0" indent="0">
              <a:defRPr sz="3200">
                <a:latin typeface="Tw Cen MT" panose="020B0602020104020603" pitchFamily="34" charset="0"/>
              </a:defRPr>
            </a:lvl1pPr>
            <a:lvl2pPr marL="461963" indent="-115888">
              <a:defRPr sz="3200">
                <a:latin typeface="Tw Cen MT" panose="020B0602020104020603" pitchFamily="34" charset="0"/>
              </a:defRPr>
            </a:lvl2pPr>
            <a:lvl3pPr marL="568325" indent="-58738">
              <a:defRPr sz="2800">
                <a:latin typeface="Tw Cen MT" panose="020B0602020104020603" pitchFamily="34" charset="0"/>
              </a:defRPr>
            </a:lvl3pPr>
            <a:lvl4pPr marL="682625" indent="-57150">
              <a:defRPr sz="2800">
                <a:latin typeface="Tw Cen MT" panose="020B0602020104020603" pitchFamily="34" charset="0"/>
              </a:defRPr>
            </a:lvl4pPr>
            <a:lvl5pPr marL="776288" indent="-34925">
              <a:defRPr sz="2800">
                <a:latin typeface="Tw Cen MT" panose="020B0602020104020603" pitchFamily="34" charset="0"/>
              </a:defRPr>
            </a:lvl5pPr>
          </a:lstStyle>
          <a:p>
            <a:pPr lvl="0"/>
            <a:r>
              <a:rPr lang="en-US" dirty="0"/>
              <a:t> 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86B14074-FCAD-4CF2-8C4A-062E0B3F5C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1680" y="365632"/>
            <a:ext cx="11157287" cy="669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4000" b="0" kern="1200" cap="none" spc="100" baseline="0" dirty="0">
                <a:solidFill>
                  <a:srgbClr val="00B050"/>
                </a:solidFill>
                <a:latin typeface="Tw Cen MT" panose="020B0602020104020603" pitchFamily="34" charset="0"/>
                <a:ea typeface="+mn-ea"/>
                <a:cs typeface="+mn-cs"/>
              </a:defRPr>
            </a:lvl1pPr>
          </a:lstStyle>
          <a:p>
            <a:r>
              <a:rPr lang="en-US" dirty="0"/>
              <a:t>Click to add a title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7C1198C-14AD-4FD9-A5CA-DA8966864C0C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17617" y="1473867"/>
            <a:ext cx="11169319" cy="669082"/>
          </a:xfrm>
          <a:prstGeom prst="rect">
            <a:avLst/>
          </a:prstGeom>
          <a:noFill/>
        </p:spPr>
        <p:txBody>
          <a:bodyPr/>
          <a:lstStyle>
            <a:lvl1pPr>
              <a:defRPr lang="en-US" sz="2800" b="0" kern="1200" cap="none" spc="10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61963" indent="-115888">
              <a:defRPr sz="2200"/>
            </a:lvl2pPr>
            <a:lvl3pPr marL="568325" indent="-58738">
              <a:defRPr/>
            </a:lvl3pPr>
            <a:lvl4pPr marL="682625" indent="-57150">
              <a:defRPr/>
            </a:lvl4pPr>
            <a:lvl5pPr marL="776288" indent="-34925">
              <a:defRPr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D1901E5-2A55-453D-B0DE-6E7F6AA4563E}"/>
              </a:ext>
            </a:extLst>
          </p:cNvPr>
          <p:cNvCxnSpPr>
            <a:cxnSpLocks/>
          </p:cNvCxnSpPr>
          <p:nvPr userDrawn="1"/>
        </p:nvCxnSpPr>
        <p:spPr>
          <a:xfrm flipV="1">
            <a:off x="473246" y="354832"/>
            <a:ext cx="0" cy="72801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90166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86B14074-FCAD-4CF2-8C4A-062E0B3F5C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1680" y="365632"/>
            <a:ext cx="11157287" cy="669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4000" b="0" kern="1200" cap="none" spc="100" baseline="0" dirty="0">
                <a:solidFill>
                  <a:srgbClr val="00B050"/>
                </a:solidFill>
                <a:latin typeface="Tw Cen MT" panose="020B0602020104020603" pitchFamily="34" charset="0"/>
                <a:ea typeface="+mn-ea"/>
                <a:cs typeface="+mn-cs"/>
              </a:defRPr>
            </a:lvl1pPr>
          </a:lstStyle>
          <a:p>
            <a:r>
              <a:rPr lang="en-US" dirty="0"/>
              <a:t>Click to add a title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7C1198C-14AD-4FD9-A5CA-DA8966864C0C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8981" y="1670268"/>
            <a:ext cx="11169319" cy="669082"/>
          </a:xfrm>
          <a:prstGeom prst="rect">
            <a:avLst/>
          </a:prstGeom>
          <a:noFill/>
        </p:spPr>
        <p:txBody>
          <a:bodyPr/>
          <a:lstStyle>
            <a:lvl1pPr>
              <a:defRPr lang="en-US" sz="2800" b="0" kern="1200" cap="none" spc="10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61963" indent="-115888">
              <a:defRPr sz="2200"/>
            </a:lvl2pPr>
            <a:lvl3pPr marL="568325" indent="-58738">
              <a:defRPr/>
            </a:lvl3pPr>
            <a:lvl4pPr marL="682625" indent="-57150">
              <a:defRPr/>
            </a:lvl4pPr>
            <a:lvl5pPr marL="776288" indent="-34925">
              <a:defRPr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D1901E5-2A55-453D-B0DE-6E7F6AA4563E}"/>
              </a:ext>
            </a:extLst>
          </p:cNvPr>
          <p:cNvCxnSpPr>
            <a:cxnSpLocks/>
          </p:cNvCxnSpPr>
          <p:nvPr userDrawn="1"/>
        </p:nvCxnSpPr>
        <p:spPr>
          <a:xfrm flipV="1">
            <a:off x="473246" y="354832"/>
            <a:ext cx="0" cy="72801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F219B5D-9749-C123-B22A-8E54667AA9F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41350" y="2521974"/>
            <a:ext cx="11156950" cy="3878826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endParaRPr lang="fr-TN"/>
          </a:p>
        </p:txBody>
      </p:sp>
    </p:spTree>
    <p:extLst>
      <p:ext uri="{BB962C8B-B14F-4D97-AF65-F5344CB8AC3E}">
        <p14:creationId xmlns:p14="http://schemas.microsoft.com/office/powerpoint/2010/main" val="40072099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86B14074-FCAD-4CF2-8C4A-062E0B3F5C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1680" y="365632"/>
            <a:ext cx="11157287" cy="669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4000" b="0" kern="1200" cap="none" spc="100" baseline="0" dirty="0">
                <a:solidFill>
                  <a:srgbClr val="00B050"/>
                </a:solidFill>
                <a:latin typeface="Tw Cen MT" panose="020B0602020104020603" pitchFamily="34" charset="0"/>
                <a:ea typeface="+mn-ea"/>
                <a:cs typeface="+mn-cs"/>
              </a:defRPr>
            </a:lvl1pPr>
          </a:lstStyle>
          <a:p>
            <a:r>
              <a:rPr lang="en-US" dirty="0"/>
              <a:t>Click to add a title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D1901E5-2A55-453D-B0DE-6E7F6AA4563E}"/>
              </a:ext>
            </a:extLst>
          </p:cNvPr>
          <p:cNvCxnSpPr>
            <a:cxnSpLocks/>
          </p:cNvCxnSpPr>
          <p:nvPr userDrawn="1"/>
        </p:nvCxnSpPr>
        <p:spPr>
          <a:xfrm flipV="1">
            <a:off x="473246" y="354832"/>
            <a:ext cx="0" cy="72801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F219B5D-9749-C123-B22A-8E54667AA9F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73246" y="1194619"/>
            <a:ext cx="11325054" cy="5206181"/>
          </a:xfrm>
          <a:prstGeom prst="rect">
            <a:avLst/>
          </a:prstGeom>
        </p:spPr>
        <p:txBody>
          <a:bodyPr/>
          <a:lstStyle/>
          <a:p>
            <a:endParaRPr lang="fr-TN"/>
          </a:p>
        </p:txBody>
      </p:sp>
    </p:spTree>
    <p:extLst>
      <p:ext uri="{BB962C8B-B14F-4D97-AF65-F5344CB8AC3E}">
        <p14:creationId xmlns:p14="http://schemas.microsoft.com/office/powerpoint/2010/main" val="7855681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C24F2BF-3938-41D6-B39C-6767CC08CE2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9649" y="1913021"/>
            <a:ext cx="7226971" cy="4812632"/>
          </a:xfrm>
          <a:prstGeom prst="rect">
            <a:avLst/>
          </a:prstGeom>
        </p:spPr>
        <p:txBody>
          <a:bodyPr/>
          <a:lstStyle>
            <a:lvl1pPr>
              <a:defRPr sz="2600">
                <a:latin typeface="Tw Cen MT" panose="020B0602020104020603" pitchFamily="34" charset="0"/>
              </a:defRPr>
            </a:lvl1pPr>
            <a:lvl2pPr marL="461963" indent="-115888">
              <a:defRPr sz="2400">
                <a:latin typeface="Tw Cen MT" panose="020B0602020104020603" pitchFamily="34" charset="0"/>
              </a:defRPr>
            </a:lvl2pPr>
            <a:lvl3pPr marL="568325" indent="-58738">
              <a:defRPr sz="2200">
                <a:latin typeface="Tw Cen MT" panose="020B0602020104020603" pitchFamily="34" charset="0"/>
              </a:defRPr>
            </a:lvl3pPr>
            <a:lvl4pPr marL="682625" indent="-57150">
              <a:defRPr sz="2000">
                <a:latin typeface="Tw Cen MT" panose="020B0602020104020603" pitchFamily="34" charset="0"/>
              </a:defRPr>
            </a:lvl4pPr>
            <a:lvl5pPr marL="776288" indent="-34925">
              <a:defRPr sz="2000">
                <a:latin typeface="Tw Cen MT" panose="020B0602020104020603" pitchFamily="34" charset="0"/>
              </a:defRPr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/>
              <a:t>Fourth </a:t>
            </a:r>
            <a:r>
              <a:rPr lang="en-US" dirty="0"/>
              <a:t>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86B14074-FCAD-4CF2-8C4A-062E0B3F5C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1680" y="365632"/>
            <a:ext cx="11157287" cy="669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4000" b="0" kern="1200" cap="none" spc="100" baseline="0" dirty="0">
                <a:solidFill>
                  <a:srgbClr val="00B050"/>
                </a:solidFill>
                <a:latin typeface="Tw Cen MT" panose="020B0602020104020603" pitchFamily="34" charset="0"/>
                <a:ea typeface="+mn-ea"/>
                <a:cs typeface="+mn-cs"/>
              </a:defRPr>
            </a:lvl1pPr>
          </a:lstStyle>
          <a:p>
            <a:r>
              <a:rPr lang="en-US" dirty="0"/>
              <a:t>Click to add a title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7C1198C-14AD-4FD9-A5CA-DA8966864C0C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9649" y="1139326"/>
            <a:ext cx="11169319" cy="669082"/>
          </a:xfrm>
          <a:prstGeom prst="rect">
            <a:avLst/>
          </a:prstGeom>
          <a:noFill/>
        </p:spPr>
        <p:txBody>
          <a:bodyPr/>
          <a:lstStyle>
            <a:lvl1pPr>
              <a:defRPr lang="en-US" sz="2800" b="0" kern="1200" cap="none" spc="10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61963" indent="-115888">
              <a:defRPr sz="2200"/>
            </a:lvl2pPr>
            <a:lvl3pPr marL="568325" indent="-58738">
              <a:defRPr/>
            </a:lvl3pPr>
            <a:lvl4pPr marL="682625" indent="-57150">
              <a:defRPr/>
            </a:lvl4pPr>
            <a:lvl5pPr marL="776288" indent="-34925">
              <a:defRPr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D1901E5-2A55-453D-B0DE-6E7F6AA4563E}"/>
              </a:ext>
            </a:extLst>
          </p:cNvPr>
          <p:cNvCxnSpPr>
            <a:cxnSpLocks/>
          </p:cNvCxnSpPr>
          <p:nvPr userDrawn="1"/>
        </p:nvCxnSpPr>
        <p:spPr>
          <a:xfrm flipV="1">
            <a:off x="473246" y="354832"/>
            <a:ext cx="0" cy="72801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A837AC9-B89E-4D12-9E77-D4CD17CC240C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7960891" y="1913021"/>
            <a:ext cx="3838076" cy="48126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>
                <a:latin typeface="Tw Cen MT" panose="020B0602020104020603" pitchFamily="34" charset="0"/>
              </a:defRPr>
            </a:lvl1pPr>
            <a:lvl2pPr marL="461963" indent="-115888">
              <a:defRPr sz="2400">
                <a:latin typeface="Tw Cen MT" panose="020B0602020104020603" pitchFamily="34" charset="0"/>
              </a:defRPr>
            </a:lvl2pPr>
            <a:lvl3pPr marL="568325" indent="-58738">
              <a:defRPr sz="2200">
                <a:latin typeface="Tw Cen MT" panose="020B0602020104020603" pitchFamily="34" charset="0"/>
              </a:defRPr>
            </a:lvl3pPr>
            <a:lvl4pPr marL="682625" indent="-57150">
              <a:defRPr sz="2000">
                <a:latin typeface="Tw Cen MT" panose="020B0602020104020603" pitchFamily="34" charset="0"/>
              </a:defRPr>
            </a:lvl4pPr>
            <a:lvl5pPr marL="776288" indent="-34925">
              <a:defRPr sz="2000">
                <a:latin typeface="Tw Cen MT" panose="020B0602020104020603" pitchFamily="34" charset="0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7677252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824C82-D292-F9D2-12B2-F90AA7E9CA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TN" sz="4000" b="0" kern="1200" cap="none" spc="100" baseline="0" dirty="0">
                <a:solidFill>
                  <a:srgbClr val="00B050"/>
                </a:solidFill>
                <a:latin typeface="Tw Cen MT" panose="020B0602020104020603" pitchFamily="34" charset="0"/>
                <a:ea typeface="+mn-ea"/>
                <a:cs typeface="+mn-cs"/>
              </a:defRPr>
            </a:lvl1pPr>
          </a:lstStyle>
          <a:p>
            <a:r>
              <a:rPr lang="en-US" dirty="0"/>
              <a:t>Click to add a title</a:t>
            </a:r>
            <a:endParaRPr lang="fr-TN" dirty="0"/>
          </a:p>
        </p:txBody>
      </p:sp>
    </p:spTree>
    <p:extLst>
      <p:ext uri="{BB962C8B-B14F-4D97-AF65-F5344CB8AC3E}">
        <p14:creationId xmlns:p14="http://schemas.microsoft.com/office/powerpoint/2010/main" val="8788430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10786872" cy="4023360"/>
          </a:xfrm>
        </p:spPr>
        <p:txBody>
          <a:bodyPr/>
          <a:lstStyle>
            <a:lvl1pPr>
              <a:defRPr sz="2600"/>
            </a:lvl1pPr>
            <a:lvl2pPr marL="461963" indent="-115888">
              <a:defRPr sz="2200"/>
            </a:lvl2pPr>
            <a:lvl3pPr marL="568325" indent="-58738">
              <a:defRPr/>
            </a:lvl3pPr>
            <a:lvl4pPr marL="682625" indent="-57150">
              <a:defRPr/>
            </a:lvl4pPr>
            <a:lvl5pPr marL="776288" indent="-34925"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EF100-D1FC-4066-9A8B-3E0FC9C59DEB}" type="datetimeFigureOut">
              <a:rPr lang="en-US" smtClean="0"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1597-4DAB-4E82-B20D-EE813693DD37}" type="slidenum">
              <a:rPr lang="en-US" smtClean="0"/>
              <a:t>‹N°›</a:t>
            </a:fld>
            <a:endParaRPr lang="en-US"/>
          </a:p>
        </p:txBody>
      </p:sp>
      <p:sp>
        <p:nvSpPr>
          <p:cNvPr id="8" name="Titre 7">
            <a:extLst>
              <a:ext uri="{FF2B5EF4-FFF2-40B4-BE49-F238E27FC236}">
                <a16:creationId xmlns:a16="http://schemas.microsoft.com/office/drawing/2014/main" id="{D62DCCCB-C252-DE3D-202A-BD4B48DF2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TN" sz="4000" b="0" kern="1200" cap="none" spc="100" baseline="0" dirty="0">
                <a:solidFill>
                  <a:srgbClr val="00B050"/>
                </a:solidFill>
                <a:latin typeface="Tw Cen MT" panose="020B0602020104020603" pitchFamily="34" charset="0"/>
                <a:ea typeface="+mn-ea"/>
                <a:cs typeface="+mn-cs"/>
              </a:defRPr>
            </a:lvl1pPr>
          </a:lstStyle>
          <a:p>
            <a:r>
              <a:rPr lang="fr-FR" dirty="0"/>
              <a:t>Modifiez le style du titre</a:t>
            </a:r>
            <a:endParaRPr lang="fr-TN" dirty="0"/>
          </a:p>
        </p:txBody>
      </p:sp>
    </p:spTree>
    <p:extLst>
      <p:ext uri="{BB962C8B-B14F-4D97-AF65-F5344CB8AC3E}">
        <p14:creationId xmlns:p14="http://schemas.microsoft.com/office/powerpoint/2010/main" val="3613743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7" y="585216"/>
            <a:ext cx="10786873" cy="1499616"/>
          </a:xfrm>
        </p:spPr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10786872" cy="4023360"/>
          </a:xfrm>
        </p:spPr>
        <p:txBody>
          <a:bodyPr/>
          <a:lstStyle>
            <a:lvl1pPr>
              <a:defRPr sz="2600"/>
            </a:lvl1pPr>
            <a:lvl2pPr marL="461963" indent="-115888">
              <a:defRPr sz="2200"/>
            </a:lvl2pPr>
            <a:lvl3pPr marL="568325" indent="-58738">
              <a:defRPr/>
            </a:lvl3pPr>
            <a:lvl4pPr marL="682625" indent="-57150">
              <a:defRPr/>
            </a:lvl4pPr>
            <a:lvl5pPr marL="776288" indent="-34925">
              <a:defRPr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EF100-D1FC-4066-9A8B-3E0FC9C59DEB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1597-4DAB-4E82-B20D-EE813693DD3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9393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7" y="585216"/>
            <a:ext cx="10786873" cy="1499616"/>
          </a:xfr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0" kern="1200" cap="none" spc="100" baseline="0" dirty="0">
                <a:solidFill>
                  <a:srgbClr val="00B050"/>
                </a:solidFill>
                <a:latin typeface="Tw Cen MT" panose="020B0602020104020603" pitchFamily="34" charset="0"/>
                <a:ea typeface="+mn-ea"/>
                <a:cs typeface="+mn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10786872" cy="4023360"/>
          </a:xfrm>
        </p:spPr>
        <p:txBody>
          <a:bodyPr/>
          <a:lstStyle>
            <a:lvl1pPr>
              <a:defRPr sz="2600"/>
            </a:lvl1pPr>
            <a:lvl2pPr marL="461963" indent="-115888">
              <a:defRPr sz="2200"/>
            </a:lvl2pPr>
            <a:lvl3pPr marL="568325" indent="-58738">
              <a:defRPr/>
            </a:lvl3pPr>
            <a:lvl4pPr marL="682625" indent="-57150">
              <a:defRPr/>
            </a:lvl4pPr>
            <a:lvl5pPr marL="776288" indent="-34925"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EF100-D1FC-4066-9A8B-3E0FC9C59DEB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1597-4DAB-4E82-B20D-EE813693DD3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6502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1529484" y="6537067"/>
            <a:ext cx="173124" cy="184666"/>
          </a:xfrm>
          <a:prstGeom prst="rect">
            <a:avLst/>
          </a:prstGeom>
        </p:spPr>
        <p:txBody>
          <a:bodyPr wrap="none" lIns="0" tIns="0" rIns="0" bIns="0" anchor="ctr" anchorCtr="0">
            <a:spAutoFit/>
          </a:bodyPr>
          <a:lstStyle>
            <a:lvl1pPr>
              <a:defRPr lang="es-ES_tradnl" sz="1200" b="0" smtClean="0">
                <a:latin typeface="Traditional Arabic" pitchFamily="18" charset="-78"/>
                <a:cs typeface="Traditional Arabic" pitchFamily="18" charset="-78"/>
              </a:defRPr>
            </a:lvl1pPr>
          </a:lstStyle>
          <a:p>
            <a:pPr rtl="1"/>
            <a:fld id="{5DB081AF-2B2F-4D1B-AC8D-77A4725C1371}" type="slidenum">
              <a:rPr lang="fr-FR" smtClean="0"/>
              <a:pPr rtl="1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33421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EF100-D1FC-4066-9A8B-3E0FC9C59DEB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1597-4DAB-4E82-B20D-EE813693DD3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16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EF100-D1FC-4066-9A8B-3E0FC9C59DEB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1597-4DAB-4E82-B20D-EE813693DD3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534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EF100-D1FC-4066-9A8B-3E0FC9C59DEB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1597-4DAB-4E82-B20D-EE813693DD3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26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EF100-D1FC-4066-9A8B-3E0FC9C59DEB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1597-4DAB-4E82-B20D-EE813693DD3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739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C24F2BF-3938-41D6-B39C-6767CC08CE2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9649" y="1913021"/>
            <a:ext cx="7226971" cy="4812632"/>
          </a:xfrm>
          <a:prstGeom prst="rect">
            <a:avLst/>
          </a:prstGeom>
        </p:spPr>
        <p:txBody>
          <a:bodyPr/>
          <a:lstStyle>
            <a:lvl1pPr>
              <a:defRPr sz="2600">
                <a:latin typeface="Tw Cen MT" panose="020B0602020104020603" pitchFamily="34" charset="0"/>
              </a:defRPr>
            </a:lvl1pPr>
            <a:lvl2pPr marL="461963" indent="-115888">
              <a:defRPr sz="2400">
                <a:latin typeface="Tw Cen MT" panose="020B0602020104020603" pitchFamily="34" charset="0"/>
              </a:defRPr>
            </a:lvl2pPr>
            <a:lvl3pPr marL="568325" indent="-58738">
              <a:defRPr sz="2200">
                <a:latin typeface="Tw Cen MT" panose="020B0602020104020603" pitchFamily="34" charset="0"/>
              </a:defRPr>
            </a:lvl3pPr>
            <a:lvl4pPr marL="682625" indent="-57150">
              <a:defRPr sz="2000">
                <a:latin typeface="Tw Cen MT" panose="020B0602020104020603" pitchFamily="34" charset="0"/>
              </a:defRPr>
            </a:lvl4pPr>
            <a:lvl5pPr marL="776288" indent="-34925">
              <a:defRPr sz="2000">
                <a:latin typeface="Tw Cen MT" panose="020B0602020104020603" pitchFamily="34" charset="0"/>
              </a:defRPr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/>
              <a:t>Fourth </a:t>
            </a:r>
            <a:r>
              <a:rPr lang="en-US" dirty="0"/>
              <a:t>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86B14074-FCAD-4CF2-8C4A-062E0B3F5C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1680" y="365632"/>
            <a:ext cx="11157287" cy="669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4000" b="0" kern="1200" cap="none" spc="100" baseline="0" dirty="0">
                <a:solidFill>
                  <a:srgbClr val="00B050"/>
                </a:solidFill>
                <a:latin typeface="Tw Cen MT" panose="020B0602020104020603" pitchFamily="34" charset="0"/>
                <a:ea typeface="+mn-ea"/>
                <a:cs typeface="+mn-cs"/>
              </a:defRPr>
            </a:lvl1pPr>
          </a:lstStyle>
          <a:p>
            <a:r>
              <a:rPr lang="en-US" dirty="0"/>
              <a:t>Click to add a title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7C1198C-14AD-4FD9-A5CA-DA8966864C0C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9649" y="1139326"/>
            <a:ext cx="11169319" cy="669082"/>
          </a:xfrm>
          <a:prstGeom prst="rect">
            <a:avLst/>
          </a:prstGeom>
          <a:noFill/>
        </p:spPr>
        <p:txBody>
          <a:bodyPr/>
          <a:lstStyle>
            <a:lvl1pPr>
              <a:defRPr lang="en-US" sz="2800" b="0" kern="1200" cap="none" spc="10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61963" indent="-115888">
              <a:defRPr sz="2200"/>
            </a:lvl2pPr>
            <a:lvl3pPr marL="568325" indent="-58738">
              <a:defRPr/>
            </a:lvl3pPr>
            <a:lvl4pPr marL="682625" indent="-57150">
              <a:defRPr/>
            </a:lvl4pPr>
            <a:lvl5pPr marL="776288" indent="-34925">
              <a:defRPr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D1901E5-2A55-453D-B0DE-6E7F6AA4563E}"/>
              </a:ext>
            </a:extLst>
          </p:cNvPr>
          <p:cNvCxnSpPr>
            <a:cxnSpLocks/>
          </p:cNvCxnSpPr>
          <p:nvPr userDrawn="1"/>
        </p:nvCxnSpPr>
        <p:spPr>
          <a:xfrm flipV="1">
            <a:off x="473246" y="354832"/>
            <a:ext cx="0" cy="72801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A837AC9-B89E-4D12-9E77-D4CD17CC240C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7960891" y="1913021"/>
            <a:ext cx="3838076" cy="48126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>
                <a:latin typeface="Tw Cen MT" panose="020B0602020104020603" pitchFamily="34" charset="0"/>
              </a:defRPr>
            </a:lvl1pPr>
            <a:lvl2pPr marL="461963" indent="-115888">
              <a:defRPr sz="2400">
                <a:latin typeface="Tw Cen MT" panose="020B0602020104020603" pitchFamily="34" charset="0"/>
              </a:defRPr>
            </a:lvl2pPr>
            <a:lvl3pPr marL="568325" indent="-58738">
              <a:defRPr sz="2200">
                <a:latin typeface="Tw Cen MT" panose="020B0602020104020603" pitchFamily="34" charset="0"/>
              </a:defRPr>
            </a:lvl3pPr>
            <a:lvl4pPr marL="682625" indent="-57150">
              <a:defRPr sz="2000">
                <a:latin typeface="Tw Cen MT" panose="020B0602020104020603" pitchFamily="34" charset="0"/>
              </a:defRPr>
            </a:lvl4pPr>
            <a:lvl5pPr marL="776288" indent="-34925">
              <a:defRPr sz="2000">
                <a:latin typeface="Tw Cen MT" panose="020B0602020104020603" pitchFamily="34" charset="0"/>
              </a:defRPr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060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C24F2BF-3938-41D6-B39C-6767CC08CE2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9649" y="1913021"/>
            <a:ext cx="11169319" cy="4812632"/>
          </a:xfrm>
          <a:prstGeom prst="rect">
            <a:avLst/>
          </a:prstGeom>
        </p:spPr>
        <p:txBody>
          <a:bodyPr/>
          <a:lstStyle>
            <a:lvl1pPr marL="0" indent="0">
              <a:defRPr sz="2600">
                <a:latin typeface="Tw Cen MT" panose="020B0602020104020603" pitchFamily="34" charset="0"/>
              </a:defRPr>
            </a:lvl1pPr>
            <a:lvl2pPr marL="461963" indent="-115888">
              <a:defRPr sz="2400">
                <a:latin typeface="Tw Cen MT" panose="020B0602020104020603" pitchFamily="34" charset="0"/>
              </a:defRPr>
            </a:lvl2pPr>
            <a:lvl3pPr marL="568325" indent="-58738">
              <a:defRPr sz="2200">
                <a:latin typeface="Tw Cen MT" panose="020B0602020104020603" pitchFamily="34" charset="0"/>
              </a:defRPr>
            </a:lvl3pPr>
            <a:lvl4pPr marL="682625" indent="-57150">
              <a:defRPr sz="2000">
                <a:latin typeface="Tw Cen MT" panose="020B0602020104020603" pitchFamily="34" charset="0"/>
              </a:defRPr>
            </a:lvl4pPr>
            <a:lvl5pPr marL="776288" indent="-34925">
              <a:defRPr sz="2000">
                <a:latin typeface="Tw Cen MT" panose="020B0602020104020603" pitchFamily="34" charset="0"/>
              </a:defRPr>
            </a:lvl5pPr>
          </a:lstStyle>
          <a:p>
            <a:pPr lvl="0"/>
            <a:r>
              <a:rPr lang="en-US" dirty="0"/>
              <a:t> 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86B14074-FCAD-4CF2-8C4A-062E0B3F5C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1680" y="365632"/>
            <a:ext cx="11157287" cy="669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4000" b="0" kern="1200" cap="none" spc="100" baseline="0" dirty="0">
                <a:solidFill>
                  <a:srgbClr val="00B050"/>
                </a:solidFill>
                <a:latin typeface="Tw Cen MT" panose="020B0602020104020603" pitchFamily="34" charset="0"/>
                <a:ea typeface="+mn-ea"/>
                <a:cs typeface="+mn-cs"/>
              </a:defRPr>
            </a:lvl1pPr>
          </a:lstStyle>
          <a:p>
            <a:r>
              <a:rPr lang="en-US" dirty="0"/>
              <a:t>Click to add a title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7C1198C-14AD-4FD9-A5CA-DA8966864C0C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9649" y="1139326"/>
            <a:ext cx="11169319" cy="669082"/>
          </a:xfrm>
          <a:prstGeom prst="rect">
            <a:avLst/>
          </a:prstGeom>
          <a:noFill/>
        </p:spPr>
        <p:txBody>
          <a:bodyPr/>
          <a:lstStyle>
            <a:lvl1pPr>
              <a:defRPr lang="en-US" sz="2800" b="0" kern="1200" cap="none" spc="10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61963" indent="-115888">
              <a:defRPr sz="2200"/>
            </a:lvl2pPr>
            <a:lvl3pPr marL="568325" indent="-58738">
              <a:defRPr/>
            </a:lvl3pPr>
            <a:lvl4pPr marL="682625" indent="-57150">
              <a:defRPr/>
            </a:lvl4pPr>
            <a:lvl5pPr marL="776288" indent="-34925">
              <a:defRPr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D1901E5-2A55-453D-B0DE-6E7F6AA4563E}"/>
              </a:ext>
            </a:extLst>
          </p:cNvPr>
          <p:cNvCxnSpPr>
            <a:cxnSpLocks/>
          </p:cNvCxnSpPr>
          <p:nvPr userDrawn="1"/>
        </p:nvCxnSpPr>
        <p:spPr>
          <a:xfrm flipV="1">
            <a:off x="473246" y="354832"/>
            <a:ext cx="0" cy="72801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6472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 flipV="1">
            <a:off x="8366523" y="51117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E:\BCH 3 Project\Project Logo\427x323.jpg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4552" y="0"/>
            <a:ext cx="3054350" cy="2311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4E180FF-3FED-4F69-86CA-4349690FB6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22579" y="107517"/>
            <a:ext cx="1145555" cy="133233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4D7A1F7-FDC4-4B5F-8031-329F600D3A2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6056" y="110443"/>
            <a:ext cx="1991224" cy="1305601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56FC474D-8C71-4DC8-AC7E-EF5D9E1F4E5A}"/>
              </a:ext>
            </a:extLst>
          </p:cNvPr>
          <p:cNvSpPr txBox="1">
            <a:spLocks/>
          </p:cNvSpPr>
          <p:nvPr userDrawn="1"/>
        </p:nvSpPr>
        <p:spPr>
          <a:xfrm>
            <a:off x="1954194" y="2242726"/>
            <a:ext cx="8512743" cy="914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b="0" kern="1200" cap="all" spc="2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0" kern="1200" cap="none" spc="200" baseline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itka Banner Semibold" pitchFamily="2" charset="0"/>
                <a:ea typeface="+mj-ea"/>
                <a:cs typeface="+mj-cs"/>
              </a:rPr>
              <a:t>Regional Joint BCH and ABSCH Training of Trainers Workshop for Africa Region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CC95658-2CE9-48FC-B6A6-786A3C396A94}"/>
              </a:ext>
            </a:extLst>
          </p:cNvPr>
          <p:cNvSpPr/>
          <p:nvPr userDrawn="1"/>
        </p:nvSpPr>
        <p:spPr>
          <a:xfrm>
            <a:off x="3885381" y="3157127"/>
            <a:ext cx="42126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0" i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Abidjan, 7-11 October 2024</a:t>
            </a:r>
            <a:endParaRPr lang="en-GB" sz="28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975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8EEF100-D1FC-4066-9A8B-3E0FC9C59DEB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8231597-4DAB-4E82-B20D-EE813693DD37}" type="slidenum">
              <a:rPr lang="en-US" smtClean="0"/>
              <a:t>‹N°›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8128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4" r:id="rId3"/>
    <p:sldLayoutId id="2147483665" r:id="rId4"/>
    <p:sldLayoutId id="2147483666" r:id="rId5"/>
    <p:sldLayoutId id="2147483668" r:id="rId6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6671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2511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bch.cbd.int/protocol/text/article.shtml?a=cpb-2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3E5FF-8FD9-43B1-B59D-7F4F557336F3}"/>
              </a:ext>
            </a:extLst>
          </p:cNvPr>
          <p:cNvSpPr txBox="1">
            <a:spLocks/>
          </p:cNvSpPr>
          <p:nvPr/>
        </p:nvSpPr>
        <p:spPr>
          <a:xfrm>
            <a:off x="325315" y="4776321"/>
            <a:ext cx="7403123" cy="146304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0" kern="1200" spc="200" baseline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en-US" dirty="0">
                <a:solidFill>
                  <a:srgbClr val="ED7D31"/>
                </a:solidFill>
              </a:rPr>
              <a:t>BCH Importance and Obligations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F73660-097F-4AA5-8D05-45043420F064}"/>
              </a:ext>
            </a:extLst>
          </p:cNvPr>
          <p:cNvSpPr txBox="1">
            <a:spLocks/>
          </p:cNvSpPr>
          <p:nvPr/>
        </p:nvSpPr>
        <p:spPr>
          <a:xfrm>
            <a:off x="8704385" y="4960959"/>
            <a:ext cx="3006969" cy="1463040"/>
          </a:xfrm>
          <a:prstGeom prst="rect">
            <a:avLst/>
          </a:prstGeom>
        </p:spPr>
        <p:txBody>
          <a:bodyPr lIns="91440" rIns="9144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Chantal Andrianarivo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334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03D735E-BE47-44C4-B3C0-07F8B78C20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650" y="1913020"/>
            <a:ext cx="10983230" cy="4439653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 dirty="0" smtClean="0"/>
              <a:t>BCH-National Focal points (NFP) : handles issues related to BCH</a:t>
            </a:r>
            <a:endParaRPr lang="en-US" dirty="0"/>
          </a:p>
          <a:p>
            <a:r>
              <a:rPr lang="en-US" dirty="0" smtClean="0"/>
              <a:t>Competent National Authority</a:t>
            </a:r>
          </a:p>
          <a:p>
            <a:r>
              <a:rPr lang="en-US" dirty="0" smtClean="0"/>
              <a:t>Point of contact for Notification : receiving notification of unintentional transboundary movement of LMOs;</a:t>
            </a:r>
          </a:p>
          <a:p>
            <a:r>
              <a:rPr lang="en-US" dirty="0" smtClean="0"/>
              <a:t>Communication and Registration : of NFP, CNAs</a:t>
            </a:r>
            <a:endParaRPr lang="en-US" dirty="0"/>
          </a:p>
          <a:p>
            <a:r>
              <a:rPr lang="en-US" dirty="0"/>
              <a:t>These arrangements ensure that there is a clear and organized structure for managing biosafety information and facilitating international cooperation on biosafety issues.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EF08F6D-BD20-45CF-88D1-4D19003E9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Institutional Arrangement and the BCH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08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339" y="585216"/>
            <a:ext cx="11277600" cy="1499616"/>
          </a:xfrm>
        </p:spPr>
        <p:txBody>
          <a:bodyPr>
            <a:normAutofit/>
          </a:bodyPr>
          <a:lstStyle/>
          <a:p>
            <a:r>
              <a:rPr lang="en-US" sz="4000" cap="none" dirty="0">
                <a:solidFill>
                  <a:srgbClr val="00B050"/>
                </a:solidFill>
                <a:latin typeface="+mn-lt"/>
              </a:rPr>
              <a:t>C</a:t>
            </a:r>
            <a:r>
              <a:rPr lang="en-US" sz="4000" cap="none" dirty="0" smtClean="0">
                <a:solidFill>
                  <a:srgbClr val="00B050"/>
                </a:solidFill>
                <a:latin typeface="+mn-lt"/>
              </a:rPr>
              <a:t>ategories of information (1/2)</a:t>
            </a:r>
            <a:endParaRPr lang="en-US" sz="4000" cap="none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868908"/>
            <a:ext cx="10786872" cy="4772524"/>
          </a:xfrm>
        </p:spPr>
        <p:txBody>
          <a:bodyPr>
            <a:normAutofit/>
          </a:bodyPr>
          <a:lstStyle/>
          <a:p>
            <a:r>
              <a:rPr lang="en-US" altLang="en-US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National</a:t>
            </a:r>
            <a:r>
              <a:rPr lang="en-US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en-US" sz="2400" b="1" dirty="0"/>
              <a:t>Records</a:t>
            </a:r>
            <a:r>
              <a:rPr lang="en-US" altLang="en-US" sz="2400" b="1" dirty="0" smtClean="0"/>
              <a:t>: </a:t>
            </a:r>
            <a:r>
              <a:rPr lang="en-US" altLang="en-US" sz="2400" dirty="0" smtClean="0"/>
              <a:t>published by governments</a:t>
            </a:r>
            <a:endParaRPr lang="en-US" altLang="en-US" sz="2400" dirty="0"/>
          </a:p>
          <a:p>
            <a:pPr lvl="1"/>
            <a:r>
              <a:rPr lang="en-US" altLang="en-US" sz="2100" dirty="0" smtClean="0"/>
              <a:t>National Focal Points</a:t>
            </a:r>
          </a:p>
          <a:p>
            <a:pPr lvl="1"/>
            <a:r>
              <a:rPr lang="en-US" altLang="en-US" sz="2100" dirty="0" smtClean="0"/>
              <a:t>National Contacts (for competent national authorities and national focal points) (Art. </a:t>
            </a:r>
            <a:r>
              <a:rPr lang="en-US" altLang="en-US" sz="2100" dirty="0" smtClean="0">
                <a:solidFill>
                  <a:srgbClr val="FF0000"/>
                </a:solidFill>
              </a:rPr>
              <a:t>19</a:t>
            </a:r>
            <a:r>
              <a:rPr lang="en-US" altLang="en-US" sz="2100" dirty="0" smtClean="0"/>
              <a:t>)</a:t>
            </a:r>
            <a:endParaRPr lang="en-US" altLang="en-US" sz="2100" dirty="0"/>
          </a:p>
          <a:p>
            <a:pPr lvl="1"/>
            <a:r>
              <a:rPr lang="en-US" altLang="en-US" sz="2100" dirty="0"/>
              <a:t>Laws &amp; </a:t>
            </a:r>
            <a:r>
              <a:rPr lang="en-US" altLang="en-US" sz="2100" dirty="0" smtClean="0"/>
              <a:t>Regulations and bi/multilateral/regional agreement (Art. </a:t>
            </a:r>
            <a:r>
              <a:rPr lang="en-US" altLang="en-US" sz="2100" dirty="0" smtClean="0">
                <a:solidFill>
                  <a:srgbClr val="FF0000"/>
                </a:solidFill>
              </a:rPr>
              <a:t>14</a:t>
            </a:r>
            <a:r>
              <a:rPr lang="en-US" altLang="en-US" sz="2100" dirty="0" smtClean="0"/>
              <a:t>)</a:t>
            </a:r>
            <a:endParaRPr lang="en-US" altLang="en-US" sz="2100" dirty="0"/>
          </a:p>
          <a:p>
            <a:pPr lvl="1"/>
            <a:r>
              <a:rPr lang="en-US" altLang="en-US" sz="2100" dirty="0"/>
              <a:t>Country’s Decisions </a:t>
            </a:r>
            <a:r>
              <a:rPr lang="en-US" altLang="en-US" sz="2100" dirty="0" smtClean="0"/>
              <a:t>&amp; other Communications</a:t>
            </a:r>
          </a:p>
          <a:p>
            <a:pPr lvl="1"/>
            <a:r>
              <a:rPr lang="en-US" altLang="en-US" sz="2100" dirty="0" smtClean="0"/>
              <a:t>Risk assessment                            </a:t>
            </a:r>
            <a:endParaRPr lang="en-US" altLang="en-US" sz="2100" dirty="0"/>
          </a:p>
          <a:p>
            <a:pPr lvl="1">
              <a:lnSpc>
                <a:spcPct val="120000"/>
              </a:lnSpc>
            </a:pPr>
            <a:r>
              <a:rPr lang="en-US" altLang="en-US" sz="2100" dirty="0"/>
              <a:t>National Reports on </a:t>
            </a:r>
            <a:r>
              <a:rPr lang="en-US" altLang="en-US" sz="2100" dirty="0" smtClean="0"/>
              <a:t>implementation (Art </a:t>
            </a:r>
            <a:r>
              <a:rPr lang="en-US" altLang="en-US" sz="2100" dirty="0" smtClean="0">
                <a:solidFill>
                  <a:srgbClr val="FF0000"/>
                </a:solidFill>
              </a:rPr>
              <a:t>33</a:t>
            </a:r>
            <a:r>
              <a:rPr lang="en-US" altLang="en-US" sz="2100" dirty="0" smtClean="0"/>
              <a:t>)</a:t>
            </a:r>
            <a:endParaRPr lang="en-US" altLang="en-US" sz="2100" dirty="0"/>
          </a:p>
          <a:p>
            <a:pPr lvl="1">
              <a:lnSpc>
                <a:spcPct val="120000"/>
              </a:lnSpc>
            </a:pPr>
            <a:r>
              <a:rPr lang="en-US" altLang="en-US" sz="2100" dirty="0"/>
              <a:t>Roster of Experts and report on his assignment. (E</a:t>
            </a:r>
            <a:r>
              <a:rPr lang="en-GB" altLang="en-US" sz="2100" dirty="0" err="1"/>
              <a:t>xpert</a:t>
            </a:r>
            <a:r>
              <a:rPr lang="en-GB" altLang="en-US" sz="2100" dirty="0"/>
              <a:t> nominated by a country can be of any nationality)</a:t>
            </a:r>
            <a:endParaRPr lang="en-US" altLang="en-US" sz="2100" dirty="0"/>
          </a:p>
          <a:p>
            <a:pPr marL="346075" lvl="1" indent="0">
              <a:buNone/>
            </a:pPr>
            <a:endParaRPr lang="en-US" altLang="en-US" sz="2100" dirty="0"/>
          </a:p>
        </p:txBody>
      </p:sp>
    </p:spTree>
    <p:extLst>
      <p:ext uri="{BB962C8B-B14F-4D97-AF65-F5344CB8AC3E}">
        <p14:creationId xmlns:p14="http://schemas.microsoft.com/office/powerpoint/2010/main" val="220918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8764" y="369292"/>
            <a:ext cx="11277600" cy="1286087"/>
          </a:xfrm>
        </p:spPr>
        <p:txBody>
          <a:bodyPr>
            <a:normAutofit/>
          </a:bodyPr>
          <a:lstStyle/>
          <a:p>
            <a:r>
              <a:rPr lang="en-US" sz="4000" cap="none" dirty="0">
                <a:solidFill>
                  <a:srgbClr val="00B050"/>
                </a:solidFill>
                <a:latin typeface="+mn-lt"/>
              </a:rPr>
              <a:t>C</a:t>
            </a:r>
            <a:r>
              <a:rPr lang="en-US" sz="4000" cap="none" dirty="0" smtClean="0">
                <a:solidFill>
                  <a:srgbClr val="00B050"/>
                </a:solidFill>
                <a:latin typeface="+mn-lt"/>
              </a:rPr>
              <a:t>ategories of information (2/2)</a:t>
            </a:r>
            <a:endParaRPr lang="en-US" sz="4000" cap="none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868908"/>
            <a:ext cx="10786872" cy="4772524"/>
          </a:xfrm>
        </p:spPr>
        <p:txBody>
          <a:bodyPr>
            <a:normAutofit/>
          </a:bodyPr>
          <a:lstStyle/>
          <a:p>
            <a:r>
              <a:rPr lang="en-US" altLang="en-US" sz="2400" b="1" dirty="0" smtClean="0"/>
              <a:t>Reference Records:</a:t>
            </a:r>
            <a:r>
              <a:rPr lang="en-US" altLang="en-US" sz="2400" dirty="0" smtClean="0"/>
              <a:t> </a:t>
            </a:r>
            <a:r>
              <a:rPr lang="en-US" sz="2000" dirty="0" smtClean="0"/>
              <a:t>submitted </a:t>
            </a:r>
            <a:r>
              <a:rPr lang="en-US" sz="2000" dirty="0"/>
              <a:t>by any registered user and are </a:t>
            </a:r>
            <a:r>
              <a:rPr lang="en-US" sz="2000" dirty="0">
                <a:solidFill>
                  <a:srgbClr val="FF0000"/>
                </a:solidFill>
              </a:rPr>
              <a:t>validated by the Secretariat </a:t>
            </a:r>
            <a:r>
              <a:rPr lang="en-US" sz="2000" dirty="0"/>
              <a:t>prior to their </a:t>
            </a:r>
            <a:r>
              <a:rPr lang="en-US" sz="2000" dirty="0" smtClean="0"/>
              <a:t>publication:</a:t>
            </a:r>
          </a:p>
          <a:p>
            <a:pPr lvl="1"/>
            <a:r>
              <a:rPr lang="en-US" altLang="en-US" sz="2000" dirty="0"/>
              <a:t>LMOs, Genetic elements or Organisms</a:t>
            </a:r>
          </a:p>
          <a:p>
            <a:pPr lvl="1"/>
            <a:r>
              <a:rPr lang="en-US" altLang="en-US" sz="2000" dirty="0"/>
              <a:t>Capacity-Building (both </a:t>
            </a:r>
            <a:r>
              <a:rPr lang="en-US" altLang="en-US" sz="2000" dirty="0">
                <a:solidFill>
                  <a:srgbClr val="FF0000"/>
                </a:solidFill>
              </a:rPr>
              <a:t>needs</a:t>
            </a:r>
            <a:r>
              <a:rPr lang="en-US" altLang="en-US" sz="2000" dirty="0"/>
              <a:t> as well as </a:t>
            </a:r>
            <a:r>
              <a:rPr lang="en-US" altLang="en-US" sz="2000" dirty="0">
                <a:solidFill>
                  <a:srgbClr val="FF0000"/>
                </a:solidFill>
              </a:rPr>
              <a:t>opportunities</a:t>
            </a:r>
            <a:r>
              <a:rPr lang="en-US" altLang="en-US" sz="2000" dirty="0"/>
              <a:t>)</a:t>
            </a:r>
          </a:p>
          <a:p>
            <a:pPr lvl="1"/>
            <a:r>
              <a:rPr lang="en-US" altLang="en-US" sz="2000" dirty="0"/>
              <a:t>Directory of International Organizations involved in Biosafety Activities</a:t>
            </a:r>
          </a:p>
          <a:p>
            <a:pPr lvl="1"/>
            <a:r>
              <a:rPr lang="en-US" altLang="en-US" sz="2000" dirty="0"/>
              <a:t>The Biosafety Virtual Library</a:t>
            </a:r>
          </a:p>
          <a:p>
            <a:pPr lvl="1"/>
            <a:r>
              <a:rPr lang="en-US" sz="2000" dirty="0"/>
              <a:t>Risk Assessments generated by an independent or non-regulatory process</a:t>
            </a:r>
          </a:p>
          <a:p>
            <a:r>
              <a:rPr lang="en-US" altLang="en-US" sz="2000" dirty="0" smtClean="0"/>
              <a:t>SCBD Records :</a:t>
            </a:r>
          </a:p>
          <a:p>
            <a:pPr lvl="1"/>
            <a:r>
              <a:rPr lang="en-US" altLang="en-US" sz="2000" dirty="0" smtClean="0"/>
              <a:t>News</a:t>
            </a:r>
          </a:p>
          <a:p>
            <a:pPr lvl="1"/>
            <a:r>
              <a:rPr lang="en-US" altLang="en-US" sz="2000" dirty="0" smtClean="0"/>
              <a:t>Notification</a:t>
            </a:r>
          </a:p>
          <a:p>
            <a:pPr lvl="1"/>
            <a:r>
              <a:rPr lang="en-US" altLang="en-US" sz="2000" dirty="0" smtClean="0"/>
              <a:t>Statements…</a:t>
            </a:r>
          </a:p>
          <a:p>
            <a:endParaRPr lang="en-US" altLang="en-US" sz="2000" dirty="0"/>
          </a:p>
          <a:p>
            <a:endParaRPr lang="en-US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55210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cap="none" dirty="0" smtClean="0">
                <a:solidFill>
                  <a:srgbClr val="00B050"/>
                </a:solidFill>
                <a:latin typeface="+mn-lt"/>
              </a:rPr>
              <a:t>In which form is information registered on the bch?</a:t>
            </a:r>
            <a:endParaRPr lang="en-US" sz="4000" cap="none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Clr>
                <a:schemeClr val="tx1"/>
              </a:buClr>
              <a:buNone/>
            </a:pPr>
            <a:r>
              <a:rPr lang="en-US" dirty="0" smtClean="0"/>
              <a:t>- Information is registered in the form of records having a standardized structure (common format) to be filled with the required information. 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US" dirty="0" smtClean="0"/>
              <a:t>- Common formats are </a:t>
            </a:r>
            <a:r>
              <a:rPr lang="en-US" dirty="0"/>
              <a:t>intended to facilitate the indexing of information and its inclusion in </a:t>
            </a:r>
            <a:r>
              <a:rPr lang="en-US" dirty="0" smtClean="0"/>
              <a:t>databases which </a:t>
            </a:r>
            <a:r>
              <a:rPr lang="en-US" altLang="en-US" dirty="0" smtClean="0"/>
              <a:t>simplifies </a:t>
            </a:r>
            <a:r>
              <a:rPr lang="en-US" altLang="en-US" dirty="0"/>
              <a:t>searching for and locating information in the BCH databases</a:t>
            </a:r>
            <a:endParaRPr lang="fr-CA" altLang="en-US" dirty="0"/>
          </a:p>
          <a:p>
            <a:r>
              <a:rPr lang="en-US" dirty="0" smtClean="0"/>
              <a:t>- Records common formats </a:t>
            </a:r>
            <a:r>
              <a:rPr lang="en-US" dirty="0"/>
              <a:t>are adopted by the Conference of the Parties to the </a:t>
            </a:r>
            <a:r>
              <a:rPr lang="en-US" dirty="0" smtClean="0"/>
              <a:t>Protocol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16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74823" y="3228166"/>
            <a:ext cx="6096000" cy="646331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None/>
            </a:pPr>
            <a:r>
              <a:rPr lang="en-US" sz="3600" dirty="0" smtClean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Thank you !</a:t>
            </a:r>
            <a:endParaRPr lang="en-US" sz="3600" dirty="0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Shape 314"/>
          <p:cNvSpPr txBox="1">
            <a:spLocks/>
          </p:cNvSpPr>
          <p:nvPr/>
        </p:nvSpPr>
        <p:spPr>
          <a:xfrm>
            <a:off x="914395" y="1080653"/>
            <a:ext cx="6677891" cy="1495953"/>
          </a:xfrm>
          <a:prstGeom prst="rect">
            <a:avLst/>
          </a:prstGeom>
          <a:noFill/>
          <a:ln w="9525" cap="flat" cmpd="sng">
            <a:solidFill>
              <a:srgbClr val="00B0F0"/>
            </a:solidFill>
            <a:prstDash val="solid"/>
            <a:miter lim="524288"/>
            <a:headEnd type="none" w="med" len="med"/>
            <a:tailEnd type="none" w="med" len="med"/>
          </a:ln>
        </p:spPr>
        <p:txBody>
          <a:bodyPr vert="horz" wrap="square" lIns="91425" tIns="45700" rIns="91425" bIns="45700" rtlCol="0" anchor="t" anchorCtr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115888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68325" indent="-58738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2625" indent="-571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6288" indent="-34925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Tw Cen MT" panose="020B0602020104020603" pitchFamily="34" charset="0"/>
              <a:buNone/>
            </a:pPr>
            <a:r>
              <a:rPr lang="en-US" sz="3200" dirty="0" smtClean="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For more information, please email</a:t>
            </a:r>
            <a:endParaRPr lang="en-US" sz="2200" dirty="0" smtClean="0">
              <a:solidFill>
                <a:srgbClr val="00B0F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indent="-342900" algn="ctr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w Cen MT" panose="020B0602020104020603" pitchFamily="34" charset="0"/>
              <a:buNone/>
            </a:pPr>
            <a:endParaRPr lang="en-US" sz="2200" dirty="0" smtClean="0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indent="-342900" algn="ctr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w Cen MT" panose="020B0602020104020603" pitchFamily="34" charset="0"/>
              <a:buNone/>
            </a:pPr>
            <a:endParaRPr lang="en-US" sz="2200" dirty="0" smtClean="0">
              <a:solidFill>
                <a:srgbClr val="000066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indent="-34290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Tw Cen MT" panose="020B0602020104020603" pitchFamily="34" charset="0"/>
              <a:buNone/>
            </a:pPr>
            <a:r>
              <a:rPr lang="en-US" sz="2200" dirty="0" smtClean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342900" indent="-34290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Font typeface="Tw Cen MT" panose="020B0602020104020603" pitchFamily="34" charset="0"/>
              <a:buNone/>
            </a:pPr>
            <a:endParaRPr lang="en-US" sz="2200" dirty="0">
              <a:solidFill>
                <a:srgbClr val="0000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20286" y="1842664"/>
            <a:ext cx="4502729" cy="646331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00B0F0"/>
                </a:solidFill>
                <a:latin typeface="Arial"/>
                <a:ea typeface="Arial"/>
                <a:cs typeface="Arial"/>
              </a:rPr>
              <a:t>elkawyo@gmail.com</a:t>
            </a:r>
            <a:endParaRPr lang="en-US" sz="3600" dirty="0">
              <a:solidFill>
                <a:srgbClr val="00B0F0"/>
              </a:solidFill>
              <a:latin typeface="Arial"/>
              <a:ea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0014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5B067-0D5F-4C71-A075-67237951BEFD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7114" name="Rectangle 10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en-US" sz="4000" cap="none" dirty="0" smtClean="0">
                <a:solidFill>
                  <a:srgbClr val="00B050"/>
                </a:solidFill>
                <a:latin typeface="+mn-lt"/>
              </a:rPr>
              <a:t>Overview</a:t>
            </a:r>
            <a:endParaRPr lang="en-GB" altLang="en-US" sz="4000" cap="none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47115" name="Rectangle 1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altLang="en-US" dirty="0" smtClean="0"/>
              <a:t>- </a:t>
            </a:r>
            <a:r>
              <a:rPr lang="en-US" altLang="en-US" dirty="0" smtClean="0"/>
              <a:t>What is the Biosafety Clearing House (BCH)? </a:t>
            </a:r>
          </a:p>
          <a:p>
            <a:r>
              <a:rPr lang="en-US" altLang="en-US" dirty="0" smtClean="0"/>
              <a:t>- How does it work?</a:t>
            </a:r>
          </a:p>
          <a:p>
            <a:r>
              <a:rPr lang="en-US" altLang="en-US" dirty="0" smtClean="0"/>
              <a:t>- Obligations and benefits of the BCH</a:t>
            </a:r>
          </a:p>
          <a:p>
            <a:r>
              <a:rPr lang="en-US" altLang="en-US" dirty="0" smtClean="0"/>
              <a:t>- What information can be found there?</a:t>
            </a:r>
          </a:p>
          <a:p>
            <a:r>
              <a:rPr lang="en-US" altLang="en-US" dirty="0" smtClean="0"/>
              <a:t>- In which form is information registered on the BCH?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1461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cap="none" dirty="0" smtClean="0">
                <a:solidFill>
                  <a:srgbClr val="00B050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What is </a:t>
            </a:r>
            <a:r>
              <a:rPr lang="en-US" sz="4000" cap="none" dirty="0">
                <a:solidFill>
                  <a:srgbClr val="00B050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4000" cap="none" dirty="0" smtClean="0">
                <a:solidFill>
                  <a:srgbClr val="00B050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iosafety </a:t>
            </a:r>
            <a:r>
              <a:rPr lang="en-US" sz="4000" cap="none" dirty="0">
                <a:solidFill>
                  <a:srgbClr val="00B050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4000" cap="none" dirty="0" smtClean="0">
                <a:solidFill>
                  <a:srgbClr val="00B050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learing </a:t>
            </a:r>
            <a:r>
              <a:rPr lang="en-US" sz="4000" cap="none" dirty="0">
                <a:solidFill>
                  <a:srgbClr val="00B050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4000" cap="none" dirty="0" smtClean="0">
                <a:solidFill>
                  <a:srgbClr val="00B050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ouse (BCH)?</a:t>
            </a:r>
            <a:endParaRPr lang="en-US" sz="4000" cap="none" dirty="0">
              <a:solidFill>
                <a:srgbClr val="00B050"/>
              </a:solidFill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5847727" cy="4023360"/>
          </a:xfrm>
        </p:spPr>
        <p:txBody>
          <a:bodyPr>
            <a:normAutofit/>
          </a:bodyPr>
          <a:lstStyle/>
          <a:p>
            <a:r>
              <a:rPr lang="en-US" dirty="0" smtClean="0"/>
              <a:t>Is an information exchange mechanism established in accordance with </a:t>
            </a:r>
            <a:r>
              <a:rPr lang="en-US" dirty="0" smtClean="0">
                <a:hlinkClick r:id="rId2"/>
              </a:rPr>
              <a:t>Article 20</a:t>
            </a:r>
            <a:r>
              <a:rPr lang="en-US" dirty="0" smtClean="0"/>
              <a:t> of the Cartagena Protocol in </a:t>
            </a:r>
            <a:r>
              <a:rPr lang="en-US" dirty="0"/>
              <a:t>order to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 Facilitate </a:t>
            </a:r>
            <a:r>
              <a:rPr lang="en-US" dirty="0"/>
              <a:t>the exchange of scientific, technical, environmental and legal information on, and experience with, living modified organisms; and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 Assist </a:t>
            </a:r>
            <a:r>
              <a:rPr lang="en-US" dirty="0"/>
              <a:t>Parties to implement the </a:t>
            </a:r>
            <a:r>
              <a:rPr lang="en-US" dirty="0" smtClean="0"/>
              <a:t>Protocol…</a:t>
            </a:r>
          </a:p>
          <a:p>
            <a:endParaRPr lang="en-US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1855" y="2286000"/>
            <a:ext cx="5116301" cy="2765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95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cap="none" dirty="0" smtClean="0">
                <a:solidFill>
                  <a:srgbClr val="00B050"/>
                </a:solidFill>
              </a:rPr>
              <a:t>How does it work? (1/2)</a:t>
            </a:r>
            <a:endParaRPr lang="en-US" sz="4000" cap="none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944303"/>
            <a:ext cx="10786872" cy="4573728"/>
          </a:xfrm>
        </p:spPr>
        <p:txBody>
          <a:bodyPr>
            <a:normAutofit fontScale="92500"/>
          </a:bodyPr>
          <a:lstStyle/>
          <a:p>
            <a:r>
              <a:rPr lang="en-US" sz="2400" dirty="0">
                <a:solidFill>
                  <a:srgbClr val="006600"/>
                </a:solidFill>
                <a:cs typeface="Arial" panose="020B0604020202020204" pitchFamily="34" charset="0"/>
              </a:rPr>
              <a:t>Who can access the BCH?</a:t>
            </a:r>
          </a:p>
          <a:p>
            <a:pPr marL="234950" indent="46038"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Information </a:t>
            </a:r>
            <a:r>
              <a:rPr lang="en-US" dirty="0"/>
              <a:t>in the Biosafety Clearing-House is open and accessible to all </a:t>
            </a:r>
            <a:r>
              <a:rPr lang="en-US" dirty="0" smtClean="0"/>
              <a:t>users.</a:t>
            </a:r>
          </a:p>
          <a:p>
            <a:pPr marL="234950" indent="46038"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You don’t need </a:t>
            </a:r>
            <a:r>
              <a:rPr lang="en-US" dirty="0" smtClean="0">
                <a:solidFill>
                  <a:srgbClr val="FF0000"/>
                </a:solidFill>
              </a:rPr>
              <a:t>to be registered </a:t>
            </a:r>
            <a:r>
              <a:rPr lang="en-US" dirty="0" smtClean="0"/>
              <a:t>to the BCH website to </a:t>
            </a:r>
            <a:r>
              <a:rPr lang="en-US" dirty="0" smtClean="0">
                <a:solidFill>
                  <a:srgbClr val="FF0000"/>
                </a:solidFill>
              </a:rPr>
              <a:t>search for information </a:t>
            </a:r>
            <a:r>
              <a:rPr lang="en-US" dirty="0" smtClean="0"/>
              <a:t>!!</a:t>
            </a:r>
          </a:p>
          <a:p>
            <a:pPr marL="234950" indent="46038">
              <a:buFont typeface="Wingdings" panose="05000000000000000000" pitchFamily="2" charset="2"/>
              <a:buChar char="§"/>
            </a:pPr>
            <a:r>
              <a:rPr lang="en-GB" altLang="en-US" dirty="0">
                <a:solidFill>
                  <a:srgbClr val="006600"/>
                </a:solidFill>
                <a:cs typeface="Arial" panose="020B0604020202020204" pitchFamily="34" charset="0"/>
              </a:rPr>
              <a:t> </a:t>
            </a:r>
            <a:r>
              <a:rPr lang="en-GB" altLang="en-US" dirty="0" smtClean="0">
                <a:cs typeface="Arial" panose="020B0604020202020204" pitchFamily="34" charset="0"/>
              </a:rPr>
              <a:t>Confidential information </a:t>
            </a:r>
            <a:r>
              <a:rPr lang="en-GB" altLang="en-US" dirty="0" smtClean="0">
                <a:solidFill>
                  <a:srgbClr val="FF0000"/>
                </a:solidFill>
                <a:cs typeface="Arial" panose="020B0604020202020204" pitchFamily="34" charset="0"/>
              </a:rPr>
              <a:t>should NOT </a:t>
            </a:r>
            <a:r>
              <a:rPr lang="en-GB" altLang="en-US" dirty="0">
                <a:solidFill>
                  <a:srgbClr val="FF0000"/>
                </a:solidFill>
                <a:cs typeface="Arial" panose="020B0604020202020204" pitchFamily="34" charset="0"/>
              </a:rPr>
              <a:t>be </a:t>
            </a:r>
            <a:r>
              <a:rPr lang="en-GB" altLang="en-US" dirty="0">
                <a:cs typeface="Arial" panose="020B0604020202020204" pitchFamily="34" charset="0"/>
              </a:rPr>
              <a:t>posted on the BCH</a:t>
            </a:r>
            <a:r>
              <a:rPr lang="en-GB" altLang="en-US" dirty="0" smtClean="0">
                <a:cs typeface="Arial" panose="020B0604020202020204" pitchFamily="34" charset="0"/>
              </a:rPr>
              <a:t>.</a:t>
            </a:r>
          </a:p>
          <a:p>
            <a:pPr marL="234950" indent="46038">
              <a:buFont typeface="Wingdings" panose="05000000000000000000" pitchFamily="2" charset="2"/>
              <a:buChar char="§"/>
            </a:pPr>
            <a:endParaRPr lang="en-GB" altLang="en-US" dirty="0">
              <a:cs typeface="Arial" panose="020B0604020202020204" pitchFamily="34" charset="0"/>
            </a:endParaRPr>
          </a:p>
          <a:p>
            <a:pPr marL="90488" indent="0">
              <a:buNone/>
            </a:pPr>
            <a:r>
              <a:rPr lang="en-US" sz="2400" dirty="0" smtClean="0">
                <a:solidFill>
                  <a:srgbClr val="006600"/>
                </a:solidFill>
                <a:cs typeface="Arial" panose="020B0604020202020204" pitchFamily="34" charset="0"/>
              </a:rPr>
              <a:t>Who </a:t>
            </a:r>
            <a:r>
              <a:rPr lang="en-US" sz="2400" dirty="0">
                <a:solidFill>
                  <a:srgbClr val="006600"/>
                </a:solidFill>
                <a:cs typeface="Arial" panose="020B0604020202020204" pitchFamily="34" charset="0"/>
              </a:rPr>
              <a:t>can put information on the BCH?</a:t>
            </a:r>
          </a:p>
          <a:p>
            <a:pPr marL="234950" indent="0"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Different </a:t>
            </a:r>
            <a:r>
              <a:rPr lang="en-US" dirty="0"/>
              <a:t>government departments or agencies can put National and Reference Information </a:t>
            </a:r>
          </a:p>
          <a:p>
            <a:pPr marL="234950" indent="0"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General </a:t>
            </a:r>
            <a:r>
              <a:rPr lang="en-US" dirty="0"/>
              <a:t>Users and Non-Governmental </a:t>
            </a:r>
            <a:r>
              <a:rPr lang="en-US" dirty="0" smtClean="0"/>
              <a:t>Organization </a:t>
            </a:r>
            <a:r>
              <a:rPr lang="en-US" dirty="0"/>
              <a:t>can put Reference information</a:t>
            </a:r>
          </a:p>
        </p:txBody>
      </p:sp>
    </p:spTree>
    <p:extLst>
      <p:ext uri="{BB962C8B-B14F-4D97-AF65-F5344CB8AC3E}">
        <p14:creationId xmlns:p14="http://schemas.microsoft.com/office/powerpoint/2010/main" val="310753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cap="none" dirty="0" smtClean="0">
                <a:solidFill>
                  <a:srgbClr val="00B050"/>
                </a:solidFill>
              </a:rPr>
              <a:t>How does it work? (2/2)</a:t>
            </a:r>
            <a:endParaRPr lang="en-US" sz="4000" cap="none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944303"/>
            <a:ext cx="10786872" cy="436505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6600"/>
                </a:solidFill>
                <a:cs typeface="Arial" panose="020B0604020202020204" pitchFamily="34" charset="0"/>
              </a:rPr>
              <a:t>Language requirements of the BCH?</a:t>
            </a:r>
          </a:p>
          <a:p>
            <a:r>
              <a:rPr lang="en-US" dirty="0" smtClean="0"/>
              <a:t>- </a:t>
            </a:r>
            <a:r>
              <a:rPr lang="en-GB" altLang="en-US" dirty="0" smtClean="0">
                <a:cs typeface="Arial" panose="020B0604020202020204" pitchFamily="34" charset="0"/>
              </a:rPr>
              <a:t>The governing body of the Protocol has decided that </a:t>
            </a:r>
            <a:r>
              <a:rPr lang="en-US" dirty="0" smtClean="0"/>
              <a:t>Information should be submitted to the BCH in a UN official language (Arabic, Chinese, English, French, Russian or Spanish). </a:t>
            </a:r>
          </a:p>
          <a:p>
            <a:r>
              <a:rPr lang="en-US" dirty="0" smtClean="0"/>
              <a:t>- </a:t>
            </a:r>
            <a:r>
              <a:rPr lang="en-GB" altLang="en-US" dirty="0" smtClean="0">
                <a:cs typeface="Arial" panose="020B0604020202020204" pitchFamily="34" charset="0"/>
              </a:rPr>
              <a:t>However, full information sources and comments that are linked to records in the BCH may be made available by the submitting government </a:t>
            </a:r>
            <a:r>
              <a:rPr lang="en-US" dirty="0" smtClean="0"/>
              <a:t>in their original language.</a:t>
            </a:r>
          </a:p>
          <a:p>
            <a:r>
              <a:rPr lang="en-US" dirty="0" smtClean="0"/>
              <a:t>- COP/MOP-1 encourages use of commonly used international languages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76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7" y="585216"/>
            <a:ext cx="11074088" cy="975570"/>
          </a:xfrm>
        </p:spPr>
        <p:txBody>
          <a:bodyPr>
            <a:normAutofit/>
          </a:bodyPr>
          <a:lstStyle/>
          <a:p>
            <a:r>
              <a:rPr lang="en-US" sz="4000" cap="none" dirty="0">
                <a:solidFill>
                  <a:srgbClr val="00B050"/>
                </a:solidFill>
                <a:latin typeface="+mn-lt"/>
              </a:rPr>
              <a:t>Obligations</a:t>
            </a:r>
            <a:r>
              <a:rPr lang="en-US" sz="4000" dirty="0">
                <a:solidFill>
                  <a:srgbClr val="00B050"/>
                </a:solidFill>
              </a:rPr>
              <a:t> </a:t>
            </a:r>
            <a:endParaRPr lang="en-US" sz="4000" cap="none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7" y="1981199"/>
            <a:ext cx="10786872" cy="4788877"/>
          </a:xfrm>
        </p:spPr>
        <p:txBody>
          <a:bodyPr>
            <a:normAutofit fontScale="25000" lnSpcReduction="20000"/>
          </a:bodyPr>
          <a:lstStyle/>
          <a:p>
            <a:r>
              <a:rPr lang="en-US" sz="10400" dirty="0" smtClean="0"/>
              <a:t>- In accordance with </a:t>
            </a:r>
            <a:r>
              <a:rPr lang="en-US" sz="10400" dirty="0" smtClean="0">
                <a:solidFill>
                  <a:srgbClr val="00B050"/>
                </a:solidFill>
              </a:rPr>
              <a:t>Article 20(3) </a:t>
            </a:r>
            <a:r>
              <a:rPr lang="en-US" sz="10400" dirty="0" smtClean="0"/>
              <a:t>of the Cartagena Protocol, </a:t>
            </a:r>
            <a:r>
              <a:rPr lang="en-US" sz="10400" b="1" dirty="0" smtClean="0">
                <a:solidFill>
                  <a:srgbClr val="FF0000"/>
                </a:solidFill>
              </a:rPr>
              <a:t>each </a:t>
            </a:r>
            <a:r>
              <a:rPr lang="en-US" sz="10400" b="1" dirty="0">
                <a:solidFill>
                  <a:srgbClr val="FF0000"/>
                </a:solidFill>
              </a:rPr>
              <a:t>Party </a:t>
            </a:r>
            <a:r>
              <a:rPr lang="en-US" sz="10400" b="1" dirty="0" smtClean="0">
                <a:solidFill>
                  <a:srgbClr val="FF0000"/>
                </a:solidFill>
              </a:rPr>
              <a:t>should </a:t>
            </a:r>
            <a:r>
              <a:rPr lang="en-US" sz="10400" b="1" dirty="0">
                <a:solidFill>
                  <a:srgbClr val="FF0000"/>
                </a:solidFill>
              </a:rPr>
              <a:t>make available</a:t>
            </a:r>
            <a:r>
              <a:rPr lang="en-US" sz="10400" dirty="0"/>
              <a:t> to the </a:t>
            </a:r>
            <a:r>
              <a:rPr lang="en-US" sz="10400" dirty="0" smtClean="0"/>
              <a:t>BCH certain categories of information. These include: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8800" dirty="0" smtClean="0"/>
              <a:t> </a:t>
            </a:r>
            <a:r>
              <a:rPr lang="en-US" sz="8800" dirty="0"/>
              <a:t>Any existing laws, regulations and guidelines for implementation of the Protocol, as well as information required by the Parties for the advance informed agreement procedure;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8800" dirty="0"/>
              <a:t> Any bilateral, regional and multilateral agreements and arrangements;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8800" dirty="0"/>
              <a:t> Summaries of its risk assessments or environmental reviews of living modified organisms generated by its regulatory process, and carried out in accordance with Article 15 (</a:t>
            </a:r>
            <a:r>
              <a:rPr lang="en-US" sz="8800" dirty="0" err="1"/>
              <a:t>AnnexIII</a:t>
            </a:r>
            <a:r>
              <a:rPr lang="en-US" sz="8800" dirty="0"/>
              <a:t>);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8800" dirty="0"/>
              <a:t> Its final decisions regarding the importation or release of LMOs; and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8800" dirty="0"/>
              <a:t> Reports submitted by it pursuant to Article 33, including those on implementation of the advance informed agreement procedure</a:t>
            </a:r>
            <a:r>
              <a:rPr lang="en-US" sz="8800" dirty="0" smtClean="0"/>
              <a:t>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8800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24127" y="5417127"/>
            <a:ext cx="10786872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115888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68325" indent="-58738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2625" indent="-571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6288" indent="-34925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6075" lvl="1" indent="0">
              <a:buNone/>
            </a:pPr>
            <a:r>
              <a:rPr lang="en-US" dirty="0" smtClean="0"/>
              <a:t>- </a:t>
            </a:r>
            <a:r>
              <a:rPr lang="en-US" sz="2600" dirty="0" smtClean="0"/>
              <a:t>Illegal </a:t>
            </a:r>
            <a:r>
              <a:rPr lang="en-US" sz="2600" dirty="0" err="1"/>
              <a:t>tranboundary</a:t>
            </a:r>
            <a:r>
              <a:rPr lang="en-US" sz="2600" dirty="0"/>
              <a:t> movements </a:t>
            </a:r>
            <a:r>
              <a:rPr lang="en-US" sz="2600" dirty="0" smtClean="0"/>
              <a:t>(</a:t>
            </a:r>
            <a:r>
              <a:rPr lang="en-US" sz="2600" dirty="0" smtClean="0">
                <a:solidFill>
                  <a:srgbClr val="00B050"/>
                </a:solidFill>
              </a:rPr>
              <a:t>Article </a:t>
            </a:r>
            <a:r>
              <a:rPr lang="en-US" sz="2600" dirty="0">
                <a:solidFill>
                  <a:srgbClr val="00B050"/>
                </a:solidFill>
              </a:rPr>
              <a:t>25</a:t>
            </a:r>
            <a:r>
              <a:rPr lang="en-US" sz="2600" dirty="0" smtClean="0"/>
              <a:t>)</a:t>
            </a:r>
            <a:endParaRPr lang="en-US" sz="2600" dirty="0"/>
          </a:p>
          <a:p>
            <a:pPr marL="346075" lvl="1" indent="0">
              <a:buNone/>
            </a:pPr>
            <a:r>
              <a:rPr lang="en-US" sz="2600" dirty="0" smtClean="0"/>
              <a:t>- Unintentional </a:t>
            </a:r>
            <a:r>
              <a:rPr lang="en-US" sz="2600" dirty="0" err="1"/>
              <a:t>tranboundary</a:t>
            </a:r>
            <a:r>
              <a:rPr lang="en-US" sz="2600" dirty="0"/>
              <a:t> movement including a contact point for emergency measures </a:t>
            </a:r>
            <a:r>
              <a:rPr lang="en-US" sz="2600" dirty="0" smtClean="0"/>
              <a:t>(</a:t>
            </a:r>
            <a:r>
              <a:rPr lang="en-US" sz="2600" dirty="0">
                <a:solidFill>
                  <a:srgbClr val="00B050"/>
                </a:solidFill>
              </a:rPr>
              <a:t>Article 17</a:t>
            </a:r>
            <a:r>
              <a:rPr lang="en-US" sz="2600" dirty="0" smtClean="0"/>
              <a:t>)</a:t>
            </a:r>
            <a:endParaRPr lang="en-US" sz="26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8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14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7" y="585216"/>
            <a:ext cx="11050642" cy="1499616"/>
          </a:xfrm>
        </p:spPr>
        <p:txBody>
          <a:bodyPr>
            <a:normAutofit/>
          </a:bodyPr>
          <a:lstStyle/>
          <a:p>
            <a:r>
              <a:rPr lang="en-US" sz="4000" cap="none" dirty="0" smtClean="0">
                <a:solidFill>
                  <a:srgbClr val="00B050"/>
                </a:solidFill>
                <a:latin typeface="+mn-lt"/>
              </a:rPr>
              <a:t>Other information</a:t>
            </a:r>
            <a:endParaRPr lang="en-US" sz="4000" cap="none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- </a:t>
            </a:r>
            <a:r>
              <a:rPr lang="en-US" dirty="0" smtClean="0"/>
              <a:t>In </a:t>
            </a:r>
            <a:r>
              <a:rPr lang="en-US" dirty="0"/>
              <a:t>addition to the </a:t>
            </a:r>
            <a:r>
              <a:rPr lang="en-GB" altLang="en-US" dirty="0"/>
              <a:t>Protocol, COP-MOP adopt decisions regarding operational and technical aspects of the BCH, including additional information that should be made available through the BCH</a:t>
            </a:r>
            <a:r>
              <a:rPr lang="en-GB" altLang="en-US" dirty="0" smtClean="0"/>
              <a:t>;</a:t>
            </a:r>
          </a:p>
          <a:p>
            <a:r>
              <a:rPr lang="en-US" altLang="en-US" dirty="0" smtClean="0"/>
              <a:t>-</a:t>
            </a:r>
            <a:r>
              <a:rPr lang="en-US" dirty="0"/>
              <a:t>In addition, Parties may wish to provide some information voluntarily, including information on laboratories, activities, academic research and projects related to biosafety.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1558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03D735E-BE47-44C4-B3C0-07F8B78C20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650" y="1913020"/>
            <a:ext cx="10983230" cy="4439653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Governments that are not Parties to the Protocol, as well as non-governmental organizations, are encouraged to register relevant biosafety information on the BCH website.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EF08F6D-BD20-45CF-88D1-4D19003E9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information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47DBCD-7D8E-40EC-BD39-BB0B1EB51A4A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43561" y="1034714"/>
            <a:ext cx="11169319" cy="669082"/>
          </a:xfrm>
        </p:spPr>
        <p:txBody>
          <a:bodyPr/>
          <a:lstStyle/>
          <a:p>
            <a:r>
              <a:rPr lang="en-US" dirty="0" smtClean="0"/>
              <a:t>Non Party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8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cap="none" dirty="0" smtClean="0">
                <a:solidFill>
                  <a:srgbClr val="00B050"/>
                </a:solidFill>
                <a:latin typeface="+mn-lt"/>
              </a:rPr>
              <a:t>What are the benefits of the bch?</a:t>
            </a:r>
            <a:endParaRPr lang="en-US" sz="4000" cap="none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7" y="1896533"/>
            <a:ext cx="10786872" cy="4412827"/>
          </a:xfrm>
        </p:spPr>
        <p:txBody>
          <a:bodyPr>
            <a:normAutofit/>
          </a:bodyPr>
          <a:lstStyle/>
          <a:p>
            <a:pPr lvl="1" algn="just"/>
            <a:r>
              <a:rPr lang="en-GB" altLang="en-US" sz="2600" dirty="0" smtClean="0"/>
              <a:t> </a:t>
            </a:r>
            <a:r>
              <a:rPr lang="en-GB" altLang="en-US" sz="3000" dirty="0" smtClean="0"/>
              <a:t>Access </a:t>
            </a:r>
            <a:r>
              <a:rPr lang="en-GB" altLang="en-US" sz="3000" dirty="0"/>
              <a:t>information about </a:t>
            </a:r>
            <a:endParaRPr lang="en-GB" altLang="en-US" sz="3000" dirty="0" smtClean="0"/>
          </a:p>
          <a:p>
            <a:pPr lvl="2" algn="just"/>
            <a:r>
              <a:rPr lang="en-GB" altLang="en-US" sz="2000" dirty="0"/>
              <a:t> </a:t>
            </a:r>
            <a:r>
              <a:rPr lang="en-GB" altLang="en-US" sz="2000" dirty="0" smtClean="0"/>
              <a:t>The </a:t>
            </a:r>
            <a:r>
              <a:rPr lang="en-GB" altLang="en-US" sz="2000" dirty="0"/>
              <a:t>national laws, regulations and guidelines of other Parties; and information about the decisions and assessments of other countries relating to specific LMOs; </a:t>
            </a:r>
            <a:endParaRPr lang="en-GB" altLang="en-US" sz="2000" dirty="0" smtClean="0"/>
          </a:p>
          <a:p>
            <a:pPr lvl="2" algn="just"/>
            <a:r>
              <a:rPr lang="en-GB" altLang="en-US" sz="2000" dirty="0" smtClean="0"/>
              <a:t> Capacity-building </a:t>
            </a:r>
            <a:r>
              <a:rPr lang="en-GB" altLang="en-US" sz="2000" dirty="0"/>
              <a:t>and other assistance available to support implementation of the Protocol; </a:t>
            </a:r>
          </a:p>
          <a:p>
            <a:pPr lvl="1" algn="just"/>
            <a:r>
              <a:rPr lang="en-GB" altLang="en-US" sz="2800" dirty="0" smtClean="0"/>
              <a:t> Ensure that:</a:t>
            </a:r>
          </a:p>
          <a:p>
            <a:pPr lvl="2" algn="just"/>
            <a:r>
              <a:rPr lang="en-GB" altLang="en-US" sz="2000" dirty="0" smtClean="0"/>
              <a:t> All </a:t>
            </a:r>
            <a:r>
              <a:rPr lang="en-GB" altLang="en-US" sz="2000" dirty="0"/>
              <a:t>potential exporters of LMOs to their country, or those who wish to transport LMOs across their territory, are aware of their national regulatory requirements;</a:t>
            </a:r>
          </a:p>
          <a:p>
            <a:pPr lvl="2" algn="just"/>
            <a:r>
              <a:rPr lang="en-GB" altLang="en-US" sz="2000" dirty="0" smtClean="0"/>
              <a:t> Relevant </a:t>
            </a:r>
            <a:r>
              <a:rPr lang="en-GB" altLang="en-US" sz="2000" dirty="0"/>
              <a:t>authorities in other countries can quickly find out who to inform in the event of an accidental movement of LMOs into their territory.</a:t>
            </a:r>
            <a:r>
              <a:rPr lang="en-US" altLang="en-US" sz="2000" dirty="0"/>
              <a:t> </a:t>
            </a:r>
            <a:endParaRPr lang="en-US" altLang="en-US" sz="2000" dirty="0" smtClean="0"/>
          </a:p>
          <a:p>
            <a:pPr lvl="1" algn="just"/>
            <a:r>
              <a:rPr lang="en-US" altLang="en-US" sz="2800" dirty="0" smtClean="0"/>
              <a:t>Assist </a:t>
            </a:r>
            <a:r>
              <a:rPr lang="en-US" altLang="en-US" sz="2800" dirty="0"/>
              <a:t>Governments to make informed decisions regarding the importation or release of LMOs</a:t>
            </a:r>
            <a:r>
              <a:rPr lang="en-US" altLang="en-US" sz="2800" dirty="0" smtClean="0"/>
              <a:t>.</a:t>
            </a:r>
            <a:endParaRPr lang="en-US" alt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91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ional_BCH-ABS (2).potx" id="{3A217AE9-FB0C-4B4C-8062-1E90DCDBD502}" vid="{A99C3819-7AD0-B84A-8CE1-6881929B157D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10451</TotalTime>
  <Words>1080</Words>
  <Application>Microsoft Office PowerPoint</Application>
  <PresentationFormat>Grand écran</PresentationFormat>
  <Paragraphs>98</Paragraphs>
  <Slides>14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13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14</vt:i4>
      </vt:variant>
    </vt:vector>
  </HeadingPairs>
  <TitlesOfParts>
    <vt:vector size="30" baseType="lpstr">
      <vt:lpstr>ＭＳ Ｐゴシック</vt:lpstr>
      <vt:lpstr>ＭＳ Ｐゴシック</vt:lpstr>
      <vt:lpstr>Arial</vt:lpstr>
      <vt:lpstr>Calibri</vt:lpstr>
      <vt:lpstr>Calibri Light</vt:lpstr>
      <vt:lpstr>Google Sans</vt:lpstr>
      <vt:lpstr>Sitka Banner Semibold</vt:lpstr>
      <vt:lpstr>Times New Roman</vt:lpstr>
      <vt:lpstr>Traditional Arabic</vt:lpstr>
      <vt:lpstr>Tw Cen MT</vt:lpstr>
      <vt:lpstr>Tw Cen MT Condensed</vt:lpstr>
      <vt:lpstr>Wingdings</vt:lpstr>
      <vt:lpstr>Wingdings 3</vt:lpstr>
      <vt:lpstr>Integral</vt:lpstr>
      <vt:lpstr>Office Theme</vt:lpstr>
      <vt:lpstr>Thème Office</vt:lpstr>
      <vt:lpstr>Présentation PowerPoint</vt:lpstr>
      <vt:lpstr>Overview</vt:lpstr>
      <vt:lpstr>What is Biosafety Clearing House (BCH)?</vt:lpstr>
      <vt:lpstr>How does it work? (1/2)</vt:lpstr>
      <vt:lpstr>How does it work? (2/2)</vt:lpstr>
      <vt:lpstr>Obligations </vt:lpstr>
      <vt:lpstr>Other information</vt:lpstr>
      <vt:lpstr>Other information</vt:lpstr>
      <vt:lpstr>What are the benefits of the bch?</vt:lpstr>
      <vt:lpstr>Institutional Arrangement and the BCH</vt:lpstr>
      <vt:lpstr>Categories of information (1/2)</vt:lpstr>
      <vt:lpstr>Categories of information (2/2)</vt:lpstr>
      <vt:lpstr>In which form is information registered on the bch?</vt:lpstr>
      <vt:lpstr>Présentation PowerPoint</vt:lpstr>
    </vt:vector>
  </TitlesOfParts>
  <Company>Ossama AbdelKawy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Ossama AbdelKawy</dc:creator>
  <cp:lastModifiedBy>chant andri</cp:lastModifiedBy>
  <cp:revision>315</cp:revision>
  <dcterms:created xsi:type="dcterms:W3CDTF">2018-09-03T08:21:53Z</dcterms:created>
  <dcterms:modified xsi:type="dcterms:W3CDTF">2024-10-08T14:58:15Z</dcterms:modified>
</cp:coreProperties>
</file>