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BF7C6-C866-4A50-BB54-F857A7E0BD78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17CFF-BDAD-4FCE-B0CC-EB1C309700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631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34E2A-0B49-469D-B6A1-A72776167C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07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34E2A-0B49-469D-B6A1-A72776167C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71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34E2A-0B49-469D-B6A1-A72776167C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06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3C9078-463A-4EB3-ADDD-E899E163CFA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634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34E2A-0B49-469D-B6A1-A72776167C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71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AA76-D087-4276-A871-1F07AAC1B816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7AF1-FCC5-46C5-AB56-403E35DE92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809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AA76-D087-4276-A871-1F07AAC1B816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7AF1-FCC5-46C5-AB56-403E35DE92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98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AA76-D087-4276-A871-1F07AAC1B816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7AF1-FCC5-46C5-AB56-403E35DE92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58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AA76-D087-4276-A871-1F07AAC1B816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7AF1-FCC5-46C5-AB56-403E35DE92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96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AA76-D087-4276-A871-1F07AAC1B816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7AF1-FCC5-46C5-AB56-403E35DE92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70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AA76-D087-4276-A871-1F07AAC1B816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7AF1-FCC5-46C5-AB56-403E35DE92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51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AA76-D087-4276-A871-1F07AAC1B816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7AF1-FCC5-46C5-AB56-403E35DE92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22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AA76-D087-4276-A871-1F07AAC1B816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7AF1-FCC5-46C5-AB56-403E35DE92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19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AA76-D087-4276-A871-1F07AAC1B816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7AF1-FCC5-46C5-AB56-403E35DE92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9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AA76-D087-4276-A871-1F07AAC1B816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7AF1-FCC5-46C5-AB56-403E35DE92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66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AA76-D087-4276-A871-1F07AAC1B816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7AF1-FCC5-46C5-AB56-403E35DE92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50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9AA76-D087-4276-A871-1F07AAC1B816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A7AF1-FCC5-46C5-AB56-403E35DE92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38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12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3EBF75-61F3-43E2-8704-A517F4379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861"/>
            <a:ext cx="12192000" cy="59362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5380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0A59E-11B6-489C-BBB4-E64193AEB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30120"/>
            <a:ext cx="11628120" cy="618544"/>
          </a:xfrm>
        </p:spPr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vle’s</a:t>
            </a:r>
            <a:r>
              <a:rPr lang="en-US" dirty="0"/>
              <a:t> essence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06DD6-723F-40F5-BA22-AD71DBE2D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Clr>
                <a:schemeClr val="tx1"/>
              </a:buClr>
              <a:buNone/>
            </a:pPr>
            <a:endParaRPr lang="en-US" sz="3200" dirty="0"/>
          </a:p>
          <a:p>
            <a:pPr marL="0" indent="0">
              <a:buClr>
                <a:schemeClr val="tx1"/>
              </a:buClr>
              <a:buNone/>
            </a:pPr>
            <a:r>
              <a:rPr lang="en-US" sz="4267" dirty="0"/>
              <a:t>Physical, online, hybrid workshops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4267" dirty="0"/>
              <a:t>Maximizing the VLE leads to a successful workshop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4267" dirty="0"/>
              <a:t>The BCH III VLE:</a:t>
            </a:r>
          </a:p>
          <a:p>
            <a:pPr marL="243411" indent="-24341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267" dirty="0"/>
              <a:t>Better coordination</a:t>
            </a:r>
          </a:p>
          <a:p>
            <a:pPr marL="243411" indent="-24341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267" dirty="0"/>
              <a:t>Ubiquitous learning</a:t>
            </a:r>
          </a:p>
          <a:p>
            <a:pPr marL="243411" indent="-24341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267" dirty="0"/>
              <a:t>Eco-friendly</a:t>
            </a:r>
          </a:p>
          <a:p>
            <a:pPr marL="243411" indent="-24341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267" dirty="0"/>
              <a:t>Simpler coursework preparation process </a:t>
            </a:r>
          </a:p>
          <a:p>
            <a:pPr marL="243411" indent="-24341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267" dirty="0"/>
              <a:t>Sustainable storage of the workshops’ materials</a:t>
            </a:r>
          </a:p>
          <a:p>
            <a:pPr marL="243411" indent="-24341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244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0A59E-11B6-489C-BBB4-E64193AEB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30120"/>
            <a:ext cx="11628120" cy="618544"/>
          </a:xfrm>
        </p:spPr>
        <p:txBody>
          <a:bodyPr>
            <a:normAutofit fontScale="90000"/>
          </a:bodyPr>
          <a:lstStyle/>
          <a:p>
            <a:r>
              <a:rPr lang="en-US" dirty="0"/>
              <a:t>Who can access the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06DD6-723F-40F5-BA22-AD71DBE2D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endParaRPr lang="en-US" sz="3200" dirty="0"/>
          </a:p>
          <a:p>
            <a:pPr marL="0" indent="0">
              <a:buClr>
                <a:schemeClr val="tx1"/>
              </a:buClr>
              <a:buNone/>
            </a:pPr>
            <a:r>
              <a:rPr lang="en-US" sz="4267" dirty="0"/>
              <a:t>Roles</a:t>
            </a:r>
          </a:p>
          <a:p>
            <a:pPr marL="243411" indent="-24341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267" dirty="0"/>
              <a:t>Workshop Facilitators – Regional Advisors</a:t>
            </a:r>
          </a:p>
          <a:p>
            <a:pPr marL="243411" indent="-24341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267" dirty="0"/>
              <a:t>Learners – Workshop Participants</a:t>
            </a:r>
          </a:p>
          <a:p>
            <a:pPr marL="243411" indent="-24341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267" dirty="0"/>
              <a:t>Guests (unauthenticated)</a:t>
            </a:r>
          </a:p>
          <a:p>
            <a:pPr marL="243411" indent="-24341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267" dirty="0"/>
              <a:t>Administrators - UNEP</a:t>
            </a:r>
          </a:p>
          <a:p>
            <a:pPr marL="243411" indent="-24341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605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0A59E-11B6-489C-BBB4-E64193AEB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WE access the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06DD6-723F-40F5-BA22-AD71DBE2D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3411" indent="-24341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0" indent="0">
              <a:buClr>
                <a:schemeClr val="tx1"/>
              </a:buClr>
              <a:buNone/>
            </a:pPr>
            <a:r>
              <a:rPr lang="en-US" sz="4267" dirty="0"/>
              <a:t>Points of entry</a:t>
            </a:r>
          </a:p>
          <a:p>
            <a:pPr marL="243411" indent="-24341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267" dirty="0"/>
              <a:t>Main URL</a:t>
            </a:r>
          </a:p>
          <a:p>
            <a:pPr marL="243411" indent="-24341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267" dirty="0"/>
              <a:t>Search engine e.g. Google, Bing</a:t>
            </a:r>
          </a:p>
          <a:p>
            <a:pPr marL="243411" indent="-24341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9650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0A59E-11B6-489C-BBB4-E64193AEB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Guests’ functionalities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06DD6-723F-40F5-BA22-AD71DBE2D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43411" indent="-24341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0" indent="0">
              <a:buClr>
                <a:schemeClr val="tx1"/>
              </a:buClr>
              <a:buNone/>
            </a:pPr>
            <a:r>
              <a:rPr lang="en-US" sz="3200" dirty="0"/>
              <a:t>Consumption of materials from 4 main categories:</a:t>
            </a:r>
          </a:p>
          <a:p>
            <a:pPr marL="243411" indent="-24341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Public BCH training materials</a:t>
            </a:r>
          </a:p>
          <a:p>
            <a:pPr marL="243411" indent="-24341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New BCH platform training videos</a:t>
            </a:r>
          </a:p>
          <a:p>
            <a:pPr marL="243411" indent="-24341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BCH Animated Videos</a:t>
            </a:r>
          </a:p>
          <a:p>
            <a:pPr marL="243411" indent="-24341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A few open national courses e.g. Mozambique</a:t>
            </a:r>
          </a:p>
          <a:p>
            <a:pPr marL="0" indent="0">
              <a:buClr>
                <a:schemeClr val="tx1"/>
              </a:buClr>
              <a:buNone/>
            </a:pPr>
            <a:endParaRPr lang="en-US" sz="3200" dirty="0"/>
          </a:p>
          <a:p>
            <a:pPr marL="0" indent="0">
              <a:buClr>
                <a:schemeClr val="tx1"/>
              </a:buClr>
              <a:buNone/>
            </a:pPr>
            <a:r>
              <a:rPr lang="en-US" sz="3200" dirty="0"/>
              <a:t>Plan to make most of the materials publicly accessible</a:t>
            </a:r>
          </a:p>
          <a:p>
            <a:pPr marL="243411" indent="-24341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9832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0A59E-11B6-489C-BBB4-E64193AEB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functionalities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06DD6-723F-40F5-BA22-AD71DBE2D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43411" indent="-24341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43411" indent="-24341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267" dirty="0"/>
              <a:t>Registration and password resetting – All </a:t>
            </a:r>
          </a:p>
          <a:p>
            <a:pPr marL="243411" indent="-24341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267" dirty="0"/>
              <a:t>Course creation – admins</a:t>
            </a:r>
          </a:p>
          <a:p>
            <a:pPr marL="243411" indent="-24341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267" dirty="0"/>
              <a:t>Course Editing and content creation – Facilitators</a:t>
            </a:r>
          </a:p>
          <a:p>
            <a:pPr marL="243411" indent="-24341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267" dirty="0"/>
              <a:t>Enrollment – All registered users</a:t>
            </a:r>
          </a:p>
          <a:p>
            <a:pPr marL="243411" indent="-24341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267" dirty="0"/>
              <a:t>Knowledge checks – Participants, Facilitators</a:t>
            </a:r>
          </a:p>
          <a:p>
            <a:pPr marL="243411" indent="-24341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267" dirty="0"/>
              <a:t>Feedback collection– Participants, Facilitators</a:t>
            </a:r>
          </a:p>
          <a:p>
            <a:pPr marL="243411" indent="-24341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267" dirty="0"/>
              <a:t>Activity reports and logs– Facilitators, admins</a:t>
            </a:r>
          </a:p>
          <a:p>
            <a:pPr marL="243411" indent="-24341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0637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0A59E-11B6-489C-BBB4-E64193AEB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30119"/>
            <a:ext cx="11628120" cy="618544"/>
          </a:xfrm>
        </p:spPr>
        <p:txBody>
          <a:bodyPr>
            <a:normAutofit fontScale="90000"/>
          </a:bodyPr>
          <a:lstStyle/>
          <a:p>
            <a:r>
              <a:rPr lang="en-US" dirty="0"/>
              <a:t>VLE ADMIN BACKEND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06DD6-723F-40F5-BA22-AD71DBE2D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sz="4267" dirty="0"/>
              <a:t>Ensure the platform is running smoothly</a:t>
            </a:r>
          </a:p>
          <a:p>
            <a:pPr marL="243411" indent="-24341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267" dirty="0"/>
              <a:t>Ensure up to date, customize, bug fixes, language packs</a:t>
            </a:r>
          </a:p>
          <a:p>
            <a:pPr marL="243411" indent="-24341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267" dirty="0"/>
              <a:t>Content management – course shells, categories, file formats</a:t>
            </a:r>
          </a:p>
          <a:p>
            <a:pPr marL="243411" indent="-24341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267" dirty="0"/>
              <a:t>Integration with other systems </a:t>
            </a:r>
            <a:endParaRPr lang="en-US" sz="4267" dirty="0" smtClean="0"/>
          </a:p>
          <a:p>
            <a:pPr marL="243411" indent="-24341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267" dirty="0" smtClean="0"/>
              <a:t>Ensure </a:t>
            </a:r>
            <a:r>
              <a:rPr lang="en-US" sz="4267" dirty="0"/>
              <a:t>security – Data protection, backups</a:t>
            </a:r>
          </a:p>
          <a:p>
            <a:pPr marL="243411" indent="-24341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267" dirty="0"/>
              <a:t>Period analytics for reporting</a:t>
            </a:r>
          </a:p>
          <a:p>
            <a:pPr marL="243411" indent="-24341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267" dirty="0"/>
              <a:t>Support to users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3152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244199-79A1-4562-B292-DB0B05279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KIGALI, RWANDA</a:t>
            </a:r>
            <a:br>
              <a:rPr lang="en-US" dirty="0"/>
            </a:br>
            <a:r>
              <a:rPr lang="en-US" dirty="0"/>
              <a:t>22 – 23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3002514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BCH 3 project and its virtual learning environment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9620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BCH III project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894" y="1897803"/>
            <a:ext cx="7916176" cy="389864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63019" y="2084832"/>
            <a:ext cx="413669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1158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8325" indent="-587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571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6288" indent="-349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0513" indent="-290513">
              <a:buFont typeface="Arial" panose="020B0604020202020204" pitchFamily="34" charset="0"/>
              <a:buChar char="•"/>
            </a:pPr>
            <a:r>
              <a:rPr lang="en-US" dirty="0"/>
              <a:t> UN Environment – GEF joint venture;</a:t>
            </a:r>
          </a:p>
          <a:p>
            <a:pPr marL="290513" indent="-290513">
              <a:buFont typeface="Arial" panose="020B0604020202020204" pitchFamily="34" charset="0"/>
              <a:buChar char="•"/>
            </a:pPr>
            <a:r>
              <a:rPr lang="en-US" dirty="0"/>
              <a:t> Project for Sustainable Capacity Building for Effective Participation in the Biosafety Clearing House (BCH phase III);</a:t>
            </a:r>
          </a:p>
          <a:p>
            <a:pPr marL="290513" indent="-290513">
              <a:buFont typeface="Arial" panose="020B0604020202020204" pitchFamily="34" charset="0"/>
              <a:buChar char="•"/>
            </a:pPr>
            <a:r>
              <a:rPr lang="en-US" dirty="0"/>
              <a:t> Global project with 76 participating countries.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673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520B99F8-5D66-45AB-AFE6-41BB4EE61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objective</a:t>
            </a:r>
            <a:endParaRPr lang="en-US" alt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BF6E2B5-8895-42A3-96CE-517E3E0D32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altLang="en-US" b="1" dirty="0"/>
              <a:t>Overall objective</a:t>
            </a:r>
            <a:r>
              <a:rPr lang="en-US" altLang="en-US" i="1" dirty="0"/>
              <a:t>: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dirty="0"/>
              <a:t>To </a:t>
            </a:r>
            <a:r>
              <a:rPr lang="en-US" altLang="ja-JP" dirty="0"/>
              <a:t>provide support to eligible parties in :</a:t>
            </a:r>
          </a:p>
          <a:p>
            <a:pPr marL="457200" indent="-45720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en-US" altLang="ja-JP" u="sng" dirty="0"/>
              <a:t>Strengthening of national capacities </a:t>
            </a:r>
            <a:r>
              <a:rPr lang="en-US" altLang="ja-JP" dirty="0"/>
              <a:t>to effectively access and use the BCH, </a:t>
            </a:r>
          </a:p>
          <a:p>
            <a:pPr marL="457200" indent="-45720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en-US" altLang="ja-JP" dirty="0"/>
              <a:t>Promoting regional and sub-regional </a:t>
            </a:r>
            <a:r>
              <a:rPr lang="en-US" altLang="ja-JP" u="sng" dirty="0"/>
              <a:t>collaboration, networking and exchange of experience</a:t>
            </a:r>
            <a:r>
              <a:rPr lang="en-US" altLang="ja-JP" dirty="0"/>
              <a:t> for national and regional BCH management.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757" y="585216"/>
            <a:ext cx="1908048" cy="189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93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components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584623" y="1949793"/>
          <a:ext cx="11233308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075">
                  <a:extLst>
                    <a:ext uri="{9D8B030D-6E8A-4147-A177-3AD203B41FA5}">
                      <a16:colId xmlns:a16="http://schemas.microsoft.com/office/drawing/2014/main" val="719288642"/>
                    </a:ext>
                  </a:extLst>
                </a:gridCol>
                <a:gridCol w="9970233">
                  <a:extLst>
                    <a:ext uri="{9D8B030D-6E8A-4147-A177-3AD203B41FA5}">
                      <a16:colId xmlns:a16="http://schemas.microsoft.com/office/drawing/2014/main" val="1239268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 1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Global and Sub-Regional Networking and Knowledge Sharing of Information for effective Management of the BCH;</a:t>
                      </a:r>
                    </a:p>
                    <a:p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248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 2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Production of BCH educational packages in all UN languages and provision of virtual education tools targeting different stakeholders in national sectors;</a:t>
                      </a:r>
                    </a:p>
                    <a:p>
                      <a:endParaRPr lang="en-US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211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 3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Strengthening and sustainability of the BCH Regional Advisor System as a support to Parties for an effective participation to the BCH;</a:t>
                      </a:r>
                    </a:p>
                    <a:p>
                      <a:endParaRPr lang="en-US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266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 4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2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Assisting government officials, decision makers and key stakeholders to enhance their understanding and appreciation of what should be placed in the BCH; </a:t>
                      </a:r>
                    </a:p>
                    <a:p>
                      <a:endParaRPr lang="en-US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096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 5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Sustainability and awareness of the BCH and national databases in coordination with UN Agencies and other information sharing initiatives on Biosafety.</a:t>
                      </a:r>
                    </a:p>
                    <a:p>
                      <a:endParaRPr lang="en-US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148332"/>
                  </a:ext>
                </a:extLst>
              </a:tr>
            </a:tbl>
          </a:graphicData>
        </a:graphic>
      </p:graphicFrame>
      <p:pic>
        <p:nvPicPr>
          <p:cNvPr id="10" name="Shape 192" descr="C:\Users\lopezi\AppData\Local\Microsoft\Windows\Temporary Internet Files\Content.IE5\EJALLKNG\MC900438062[1]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304" y="2045424"/>
            <a:ext cx="810092" cy="808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93" descr="C:\Users\lopezi\AppData\Local\Microsoft\Windows\Temporary Internet Files\Content.IE5\FMP9SPH1\MP900399763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3899" y="2949959"/>
            <a:ext cx="1180469" cy="730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203" descr="C:\Users\lopezi\AppData\Local\Microsoft\Windows\Temporary Internet Files\Content.IE5\FMP9SPH1\MP900400004[1]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899" y="5670585"/>
            <a:ext cx="1180469" cy="730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202" descr="C:\Users\lopezi\AppData\Local\Microsoft\Windows\Temporary Internet Files\Content.IE5\EJALLKNG\MP900400337[1]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3899" y="4803102"/>
            <a:ext cx="1180469" cy="730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899" y="3814716"/>
            <a:ext cx="1180469" cy="87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80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to countries on the national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7" y="2285999"/>
            <a:ext cx="7783459" cy="40870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PH" sz="2200" b="1" i="1" dirty="0"/>
              <a:t>Support received by Countries: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PH" sz="2200" i="1" dirty="0"/>
              <a:t>Regional Advisors’ Assistance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PH" sz="2200" i="1" dirty="0"/>
              <a:t>Training and Education materials including webinars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PH" sz="2200" i="1" dirty="0"/>
              <a:t>National, regional and global training workshops;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PH" sz="2200" i="1" dirty="0"/>
              <a:t>Support to integrate national and regional networks of collaboration; and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PH" sz="2200" i="1" dirty="0"/>
              <a:t>Virtual Learning Platform (VLE)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00B050"/>
                </a:solidFill>
              </a:rPr>
              <a:t> http://bch3-vle.unep.org/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PH" sz="2200" i="1" dirty="0"/>
          </a:p>
          <a:p>
            <a:endParaRPr lang="en-US" dirty="0"/>
          </a:p>
        </p:txBody>
      </p:sp>
      <p:pic>
        <p:nvPicPr>
          <p:cNvPr id="4" name="Shape 286" descr="SlideShowBackGround-Aspect-Ratio-4-3.jpg">
            <a:extLst>
              <a:ext uri="{FF2B5EF4-FFF2-40B4-BE49-F238E27FC236}">
                <a16:creationId xmlns:a16="http://schemas.microsoft.com/office/drawing/2014/main" id="{5F050327-B001-4C5F-8841-4CE38F2AFD6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8986" y="2881745"/>
            <a:ext cx="3792014" cy="3768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04" t="20606" r="50286" b="55354"/>
          <a:stretch/>
        </p:blipFill>
        <p:spPr>
          <a:xfrm>
            <a:off x="8529537" y="1658943"/>
            <a:ext cx="2770911" cy="164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30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learning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418" y="2050475"/>
            <a:ext cx="9560746" cy="342207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200" dirty="0"/>
              <a:t> </a:t>
            </a:r>
            <a:r>
              <a:rPr lang="en-US" altLang="en-US" dirty="0"/>
              <a:t>Is tool to make all the BCH learning objects accessible to different target audiences.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/>
              <a:t> It includes a variety of pre-developed training material such as manuals, interactive training software, case studies and curricula for different stakeholders.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/>
              <a:t> Training materials are organized as virtual courses over which customized national and regional training solutions can be built.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13401" y="5043060"/>
            <a:ext cx="10786872" cy="157941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1158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8325" indent="-587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571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6288" indent="-349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6000" u="sng" dirty="0">
                <a:solidFill>
                  <a:srgbClr val="00B050"/>
                </a:solidFill>
              </a:rPr>
              <a:t>bch3-vle.unep.org/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484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indent="-1825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Platform </a:t>
            </a:r>
            <a:r>
              <a:rPr lang="en-US" sz="2800" dirty="0"/>
              <a:t>to plan, implement, assess and preserve learning activities</a:t>
            </a:r>
          </a:p>
          <a:p>
            <a:pPr marL="182563" indent="-1825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Established in 2018, repository , continued to support the project’s learning activities. </a:t>
            </a:r>
          </a:p>
          <a:p>
            <a:pPr marL="182563" indent="-1825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Runs on Moodle an open </a:t>
            </a:r>
            <a:r>
              <a:rPr lang="en-US" sz="2800" dirty="0" smtClean="0"/>
              <a:t>source, </a:t>
            </a:r>
            <a:r>
              <a:rPr lang="en-US" sz="2800" dirty="0"/>
              <a:t>new features developed consistently by the community, customizable.</a:t>
            </a:r>
          </a:p>
          <a:p>
            <a:pPr marL="182563" indent="-1825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Hosted on UNEP’s cloud servers.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89131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601</Words>
  <Application>Microsoft Office PowerPoint</Application>
  <PresentationFormat>Grand écran</PresentationFormat>
  <Paragraphs>88</Paragraphs>
  <Slides>16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游ゴシック</vt:lpstr>
      <vt:lpstr>Arial</vt:lpstr>
      <vt:lpstr>Calibri</vt:lpstr>
      <vt:lpstr>Calibri Light</vt:lpstr>
      <vt:lpstr>Tw Cen MT</vt:lpstr>
      <vt:lpstr>Wingdings</vt:lpstr>
      <vt:lpstr>Thème Office</vt:lpstr>
      <vt:lpstr>Présentation PowerPoint</vt:lpstr>
      <vt:lpstr>KIGALI, RWANDA 22 – 23 SEPTEMBER 2022</vt:lpstr>
      <vt:lpstr>The BCH 3 project and its virtual learning environment</vt:lpstr>
      <vt:lpstr>The BCH III project</vt:lpstr>
      <vt:lpstr>Project objective</vt:lpstr>
      <vt:lpstr>Project components</vt:lpstr>
      <vt:lpstr>Support to countries on the national level</vt:lpstr>
      <vt:lpstr>Virtual learning environment</vt:lpstr>
      <vt:lpstr>Présentation PowerPoint</vt:lpstr>
      <vt:lpstr>Présentation PowerPoint</vt:lpstr>
      <vt:lpstr>The vle’s essence</vt:lpstr>
      <vt:lpstr>Who can access the system?</vt:lpstr>
      <vt:lpstr>HOW can WE access the system?</vt:lpstr>
      <vt:lpstr>Guests’ functionalities</vt:lpstr>
      <vt:lpstr>Key functionalities</vt:lpstr>
      <vt:lpstr>VLE ADMIN BACKEND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chant andri</dc:creator>
  <cp:lastModifiedBy>chant andri</cp:lastModifiedBy>
  <cp:revision>1</cp:revision>
  <dcterms:created xsi:type="dcterms:W3CDTF">2022-09-21T10:04:19Z</dcterms:created>
  <dcterms:modified xsi:type="dcterms:W3CDTF">2022-09-21T10:05:26Z</dcterms:modified>
</cp:coreProperties>
</file>