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99" r:id="rId2"/>
    <p:sldId id="256" r:id="rId3"/>
    <p:sldId id="346" r:id="rId4"/>
    <p:sldId id="322" r:id="rId5"/>
    <p:sldId id="343" r:id="rId6"/>
    <p:sldId id="324" r:id="rId7"/>
    <p:sldId id="392" r:id="rId8"/>
    <p:sldId id="393" r:id="rId9"/>
    <p:sldId id="394" r:id="rId10"/>
    <p:sldId id="395" r:id="rId11"/>
    <p:sldId id="321" r:id="rId12"/>
    <p:sldId id="345" r:id="rId13"/>
    <p:sldId id="396" r:id="rId14"/>
    <p:sldId id="397" r:id="rId15"/>
    <p:sldId id="39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B68077-7501-479F-96A2-86C5F3750834}" v="1" dt="2022-09-22T09:21:31.8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0377" autoAdjust="0"/>
  </p:normalViewPr>
  <p:slideViewPr>
    <p:cSldViewPr snapToGrid="0">
      <p:cViewPr varScale="1">
        <p:scale>
          <a:sx n="114" d="100"/>
          <a:sy n="114" d="100"/>
        </p:scale>
        <p:origin x="47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uassi, Charles" userId="3a88f3f6-b4c9-46cf-94cc-df6fda2ef027" providerId="ADAL" clId="{2BB68077-7501-479F-96A2-86C5F3750834}"/>
    <pc:docChg chg="custSel modSld">
      <pc:chgData name="Kouassi, Charles" userId="3a88f3f6-b4c9-46cf-94cc-df6fda2ef027" providerId="ADAL" clId="{2BB68077-7501-479F-96A2-86C5F3750834}" dt="2022-09-22T09:21:31.816" v="3"/>
      <pc:docMkLst>
        <pc:docMk/>
      </pc:docMkLst>
      <pc:sldChg chg="addSp delSp modSp mod">
        <pc:chgData name="Kouassi, Charles" userId="3a88f3f6-b4c9-46cf-94cc-df6fda2ef027" providerId="ADAL" clId="{2BB68077-7501-479F-96A2-86C5F3750834}" dt="2022-09-22T09:21:31.816" v="3"/>
        <pc:sldMkLst>
          <pc:docMk/>
          <pc:sldMk cId="1754481500" sldId="399"/>
        </pc:sldMkLst>
        <pc:spChg chg="del">
          <ac:chgData name="Kouassi, Charles" userId="3a88f3f6-b4c9-46cf-94cc-df6fda2ef027" providerId="ADAL" clId="{2BB68077-7501-479F-96A2-86C5F3750834}" dt="2022-09-22T09:21:11.675" v="0" actId="478"/>
          <ac:spMkLst>
            <pc:docMk/>
            <pc:sldMk cId="1754481500" sldId="399"/>
            <ac:spMk id="2" creationId="{00000000-0000-0000-0000-000000000000}"/>
          </ac:spMkLst>
        </pc:spChg>
        <pc:spChg chg="del">
          <ac:chgData name="Kouassi, Charles" userId="3a88f3f6-b4c9-46cf-94cc-df6fda2ef027" providerId="ADAL" clId="{2BB68077-7501-479F-96A2-86C5F3750834}" dt="2022-09-22T09:21:29.541" v="2" actId="478"/>
          <ac:spMkLst>
            <pc:docMk/>
            <pc:sldMk cId="1754481500" sldId="399"/>
            <ac:spMk id="4" creationId="{00000000-0000-0000-0000-000000000000}"/>
          </ac:spMkLst>
        </pc:spChg>
        <pc:spChg chg="add del mod">
          <ac:chgData name="Kouassi, Charles" userId="3a88f3f6-b4c9-46cf-94cc-df6fda2ef027" providerId="ADAL" clId="{2BB68077-7501-479F-96A2-86C5F3750834}" dt="2022-09-22T09:21:14.139" v="1" actId="478"/>
          <ac:spMkLst>
            <pc:docMk/>
            <pc:sldMk cId="1754481500" sldId="399"/>
            <ac:spMk id="5" creationId="{C2C65BF0-FA5F-4B44-836C-10988B9D0A5D}"/>
          </ac:spMkLst>
        </pc:spChg>
        <pc:spChg chg="add mod">
          <ac:chgData name="Kouassi, Charles" userId="3a88f3f6-b4c9-46cf-94cc-df6fda2ef027" providerId="ADAL" clId="{2BB68077-7501-479F-96A2-86C5F3750834}" dt="2022-09-22T09:21:31.816" v="3"/>
          <ac:spMkLst>
            <pc:docMk/>
            <pc:sldMk cId="1754481500" sldId="399"/>
            <ac:spMk id="6" creationId="{B8E4B8C4-193B-46F3-849A-8A61536E3F7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7B7864-8D3D-4EDA-BF05-9244DA67D7A7}" type="datetimeFigureOut">
              <a:rPr lang="en-US" smtClean="0"/>
              <a:t>9/22/2022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434E2A-0B49-469D-B6A1-A72776167C4E}" type="slidenum">
              <a:rPr lang="en-US" smtClean="0"/>
              <a:t>‹#›</a:t>
            </a:fld>
            <a:endParaRPr lang="en-US"/>
          </a:p>
        </p:txBody>
      </p:sp>
    </p:spTree>
    <p:extLst>
      <p:ext uri="{BB962C8B-B14F-4D97-AF65-F5344CB8AC3E}">
        <p14:creationId xmlns:p14="http://schemas.microsoft.com/office/powerpoint/2010/main" val="2854765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434E2A-0B49-469D-B6A1-A72776167C4E}" type="slidenum">
              <a:rPr lang="en-US" smtClean="0"/>
              <a:t>1</a:t>
            </a:fld>
            <a:endParaRPr lang="en-US"/>
          </a:p>
        </p:txBody>
      </p:sp>
    </p:spTree>
    <p:extLst>
      <p:ext uri="{BB962C8B-B14F-4D97-AF65-F5344CB8AC3E}">
        <p14:creationId xmlns:p14="http://schemas.microsoft.com/office/powerpoint/2010/main" val="4132783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434E2A-0B49-469D-B6A1-A72776167C4E}" type="slidenum">
              <a:rPr lang="en-US" smtClean="0"/>
              <a:t>2</a:t>
            </a:fld>
            <a:endParaRPr lang="en-US"/>
          </a:p>
        </p:txBody>
      </p:sp>
    </p:spTree>
    <p:extLst>
      <p:ext uri="{BB962C8B-B14F-4D97-AF65-F5344CB8AC3E}">
        <p14:creationId xmlns:p14="http://schemas.microsoft.com/office/powerpoint/2010/main" val="4132783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900" b="0" i="0" kern="1200" dirty="0">
                <a:solidFill>
                  <a:schemeClr val="tx1"/>
                </a:solidFill>
                <a:effectLst/>
                <a:latin typeface="Times New Roman" pitchFamily="18" charset="0"/>
                <a:ea typeface="MS PGothic" panose="020B0600070205080204" pitchFamily="34" charset="-128"/>
                <a:cs typeface="ＭＳ Ｐゴシック" pitchFamily="-111" charset="-128"/>
              </a:rPr>
              <a:t>Each Party should, no later than the date of entry into force of this Protocol for it:</a:t>
            </a:r>
          </a:p>
          <a:p>
            <a:pPr marL="342900" indent="-342900">
              <a:buFontTx/>
              <a:buChar char="-"/>
            </a:pPr>
            <a:r>
              <a:rPr lang="en-US" altLang="en-US" sz="1200" i="1" dirty="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designate one </a:t>
            </a:r>
            <a:r>
              <a:rPr lang="en-US" altLang="en-US" sz="1200" b="1" i="1" dirty="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National Focal Point (NFP) to be responsible on its behalf for liaison with the </a:t>
            </a:r>
            <a:r>
              <a:rPr lang="fr-FR" altLang="en-US" sz="1200" b="1" i="1" dirty="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Protocol </a:t>
            </a:r>
            <a:r>
              <a:rPr lang="en-US" altLang="en-US" sz="1200" b="1" i="1" dirty="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Secretariat</a:t>
            </a:r>
            <a:r>
              <a:rPr lang="fr-FR" altLang="en-US" sz="1200" b="1" i="1" dirty="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 (CPB-NFP).</a:t>
            </a:r>
          </a:p>
          <a:p>
            <a:pPr marL="342900" indent="-342900">
              <a:buFontTx/>
              <a:buChar char="-"/>
            </a:pPr>
            <a:r>
              <a:rPr lang="en-US" altLang="en-US" sz="1200" i="1" dirty="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designate one </a:t>
            </a:r>
            <a:r>
              <a:rPr lang="en-US" altLang="en-US" sz="1200" b="1" i="1" dirty="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National Focal Point for the Biosafety Clearing-House (BCH-NFP) to liaise with </a:t>
            </a:r>
            <a:r>
              <a:rPr lang="en-US" altLang="en-US" sz="1200" i="1" dirty="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the Secretariat regarding issues of relevance to the development and implementation of the </a:t>
            </a:r>
            <a:r>
              <a:rPr lang="fr-FR" altLang="en-US" sz="1200" i="1" dirty="0" err="1">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Biosafety</a:t>
            </a:r>
            <a:r>
              <a:rPr lang="fr-FR" altLang="en-US" sz="1200" i="1" dirty="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 Clearing-House.</a:t>
            </a:r>
          </a:p>
          <a:p>
            <a:pPr marL="342900" indent="-342900">
              <a:buFontTx/>
              <a:buChar char="-"/>
            </a:pPr>
            <a:r>
              <a:rPr lang="en-US" altLang="en-US" sz="1200" i="1" dirty="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provide the BCH with details of its the point of contact for receiving notifications from other Parties of </a:t>
            </a:r>
            <a:r>
              <a:rPr lang="en-US" altLang="en-US" sz="1200" b="1" i="1" dirty="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unintentional transboundary movements of LMOs</a:t>
            </a:r>
            <a:r>
              <a:rPr lang="en-US" altLang="en-US" sz="1200" i="1" dirty="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a:t>
            </a:r>
          </a:p>
          <a:p>
            <a:pPr marL="342900" indent="-342900">
              <a:buFontTx/>
              <a:buChar char="-"/>
            </a:pPr>
            <a:r>
              <a:rPr lang="en-US" altLang="en-US" sz="1200" i="1" dirty="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notify the Secretariat of the </a:t>
            </a:r>
            <a:r>
              <a:rPr lang="en-US" altLang="en-US" sz="1200" b="1" i="1" dirty="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names and addresses </a:t>
            </a:r>
            <a:r>
              <a:rPr lang="en-US" altLang="en-US" sz="1200" i="1" dirty="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rPr>
              <a:t>of its NFP(s) and CNA(s).</a:t>
            </a:r>
            <a:endParaRPr lang="fr-FR" altLang="en-US" sz="1200" dirty="0">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11434E2A-0B49-469D-B6A1-A72776167C4E}" type="slidenum">
              <a:rPr lang="en-US" smtClean="0"/>
              <a:t>7</a:t>
            </a:fld>
            <a:endParaRPr lang="en-US"/>
          </a:p>
        </p:txBody>
      </p:sp>
    </p:spTree>
    <p:extLst>
      <p:ext uri="{BB962C8B-B14F-4D97-AF65-F5344CB8AC3E}">
        <p14:creationId xmlns:p14="http://schemas.microsoft.com/office/powerpoint/2010/main" val="2995727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434E2A-0B49-469D-B6A1-A72776167C4E}" type="slidenum">
              <a:rPr lang="en-US" smtClean="0"/>
              <a:t>10</a:t>
            </a:fld>
            <a:endParaRPr lang="en-US"/>
          </a:p>
        </p:txBody>
      </p:sp>
    </p:spTree>
    <p:extLst>
      <p:ext uri="{BB962C8B-B14F-4D97-AF65-F5344CB8AC3E}">
        <p14:creationId xmlns:p14="http://schemas.microsoft.com/office/powerpoint/2010/main" val="363585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B4E07676-6CB2-4ED2-933A-A8D789A61951}" type="slidenum">
              <a:rPr lang="en-US" altLang="en-US" sz="1200" smtClean="0"/>
              <a:pPr/>
              <a:t>15</a:t>
            </a:fld>
            <a:endParaRPr lang="en-US" alt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s-ES" altLang="en-US" dirty="0">
              <a:latin typeface="Times New Roman" panose="02020603050405020304" pitchFamily="18" charset="0"/>
            </a:endParaRPr>
          </a:p>
        </p:txBody>
      </p:sp>
    </p:spTree>
    <p:extLst>
      <p:ext uri="{BB962C8B-B14F-4D97-AF65-F5344CB8AC3E}">
        <p14:creationId xmlns:p14="http://schemas.microsoft.com/office/powerpoint/2010/main" val="31195588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Master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solidFill>
                  <a:schemeClr val="accent2"/>
                </a:solidFill>
              </a:defRPr>
            </a:lvl1pPr>
          </a:lstStyle>
          <a:p>
            <a:r>
              <a:rPr lang="en-US" dirty="0"/>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EEF100-D1FC-4066-9A8B-3E0FC9C59DEB}"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231597-4DAB-4E82-B20D-EE813693DD3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2" name="Picture 11" descr="C:\Users\malikr\Desktop\Desktop 2017\e9f3064a37460e22935d3df9e26e53bb_X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76977" y="286151"/>
            <a:ext cx="1802080" cy="1244266"/>
          </a:xfrm>
          <a:prstGeom prst="rect">
            <a:avLst/>
          </a:prstGeom>
          <a:noFill/>
          <a:ln>
            <a:noFill/>
          </a:ln>
        </p:spPr>
      </p:pic>
      <p:pic>
        <p:nvPicPr>
          <p:cNvPr id="13" name="Picture 12" descr="C:\Users\malikr\Desktop\gef-global-environment-facility-logo-9F9DC1509C-seeklogo.com.png"/>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989371" y="453222"/>
            <a:ext cx="1677252" cy="948623"/>
          </a:xfrm>
          <a:prstGeom prst="rect">
            <a:avLst/>
          </a:prstGeom>
          <a:noFill/>
          <a:ln>
            <a:noFill/>
          </a:ln>
        </p:spPr>
      </p:pic>
      <p:sp>
        <p:nvSpPr>
          <p:cNvPr id="14" name="Title 1"/>
          <p:cNvSpPr txBox="1">
            <a:spLocks/>
          </p:cNvSpPr>
          <p:nvPr userDrawn="1"/>
        </p:nvSpPr>
        <p:spPr>
          <a:xfrm>
            <a:off x="2055795" y="2513756"/>
            <a:ext cx="8512743" cy="1798361"/>
          </a:xfrm>
          <a:prstGeom prst="rect">
            <a:avLst/>
          </a:prstGeom>
        </p:spPr>
        <p:txBody>
          <a:bodyPr vert="horz" lIns="91440" tIns="45720" rIns="91440" bIns="45720" rtlCol="0" anchor="ctr">
            <a:normAutofit fontScale="92500"/>
          </a:bodyPr>
          <a:lstStyle>
            <a:lvl1pPr algn="r" defTabSz="914400" rtl="0" eaLnBrk="1" latinLnBrk="0" hangingPunct="1">
              <a:lnSpc>
                <a:spcPct val="80000"/>
              </a:lnSpc>
              <a:spcBef>
                <a:spcPct val="0"/>
              </a:spcBef>
              <a:buNone/>
              <a:defRPr sz="5000" b="0" kern="1200" cap="all" spc="200" baseline="0">
                <a:solidFill>
                  <a:schemeClr val="tx1">
                    <a:lumMod val="95000"/>
                    <a:lumOff val="5000"/>
                  </a:schemeClr>
                </a:solidFill>
                <a:latin typeface="+mj-lt"/>
                <a:ea typeface="+mj-ea"/>
                <a:cs typeface="+mj-cs"/>
              </a:defRPr>
            </a:lvl1pPr>
          </a:lstStyle>
          <a:p>
            <a:pPr algn="ctr"/>
            <a:r>
              <a:rPr lang="en-US" sz="5000" b="0" kern="1200" cap="all" spc="200" baseline="0" dirty="0">
                <a:solidFill>
                  <a:schemeClr val="tx1">
                    <a:lumMod val="95000"/>
                    <a:lumOff val="5000"/>
                  </a:schemeClr>
                </a:solidFill>
                <a:effectLst/>
                <a:latin typeface="+mj-lt"/>
                <a:ea typeface="+mj-ea"/>
                <a:cs typeface="+mj-cs"/>
              </a:rPr>
              <a:t>Project for Sustainable Capacity Building for Effective Participation in the Biosafety Clearing House </a:t>
            </a:r>
          </a:p>
        </p:txBody>
      </p:sp>
      <p:pic>
        <p:nvPicPr>
          <p:cNvPr id="15" name="Picture 14" descr="E:\BCH 3 Project\Project Logo\427x323.jp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434072" y="100283"/>
            <a:ext cx="3054350" cy="2311400"/>
          </a:xfrm>
          <a:prstGeom prst="rect">
            <a:avLst/>
          </a:prstGeom>
          <a:noFill/>
          <a:ln>
            <a:noFill/>
          </a:ln>
        </p:spPr>
      </p:pic>
    </p:spTree>
    <p:extLst>
      <p:ext uri="{BB962C8B-B14F-4D97-AF65-F5344CB8AC3E}">
        <p14:creationId xmlns:p14="http://schemas.microsoft.com/office/powerpoint/2010/main" val="534493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786873" cy="1499616"/>
          </a:xfrm>
        </p:spPr>
        <p:txBody>
          <a:bodyPr/>
          <a:lstStyle>
            <a:lvl1pPr>
              <a:defRPr>
                <a:solidFill>
                  <a:srgbClr val="00B0F0"/>
                </a:solidFill>
              </a:defRPr>
            </a:lvl1pPr>
          </a:lstStyle>
          <a:p>
            <a:r>
              <a:rPr lang="en-US" dirty="0"/>
              <a:t>Click to edit Master title style</a:t>
            </a:r>
          </a:p>
        </p:txBody>
      </p:sp>
      <p:sp>
        <p:nvSpPr>
          <p:cNvPr id="3" name="Content Placeholder 2"/>
          <p:cNvSpPr>
            <a:spLocks noGrp="1"/>
          </p:cNvSpPr>
          <p:nvPr>
            <p:ph idx="1"/>
          </p:nvPr>
        </p:nvSpPr>
        <p:spPr>
          <a:xfrm>
            <a:off x="1024128" y="2286000"/>
            <a:ext cx="10786872" cy="4023360"/>
          </a:xfrm>
        </p:spPr>
        <p:txBody>
          <a:bodyPr/>
          <a:lstStyle>
            <a:lvl1pPr>
              <a:defRPr sz="2600"/>
            </a:lvl1pPr>
            <a:lvl2pPr marL="461963" indent="-115888">
              <a:defRPr sz="2200"/>
            </a:lvl2pPr>
            <a:lvl3pPr marL="568325" indent="-58738">
              <a:defRPr/>
            </a:lvl3pPr>
            <a:lvl4pPr marL="682625" indent="-57150">
              <a:defRPr/>
            </a:lvl4pPr>
            <a:lvl5pPr marL="776288" indent="-34925">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8EEF100-D1FC-4066-9A8B-3E0FC9C59DEB}"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231597-4DAB-4E82-B20D-EE813693DD37}" type="slidenum">
              <a:rPr lang="en-US" smtClean="0"/>
              <a:t>‹#›</a:t>
            </a:fld>
            <a:endParaRPr lang="en-US"/>
          </a:p>
        </p:txBody>
      </p:sp>
    </p:spTree>
    <p:extLst>
      <p:ext uri="{BB962C8B-B14F-4D97-AF65-F5344CB8AC3E}">
        <p14:creationId xmlns:p14="http://schemas.microsoft.com/office/powerpoint/2010/main" val="1994939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EEF100-D1FC-4066-9A8B-3E0FC9C59DEB}"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231597-4DAB-4E82-B20D-EE813693DD37}" type="slidenum">
              <a:rPr lang="en-US" smtClean="0"/>
              <a:t>‹#›</a:t>
            </a:fld>
            <a:endParaRPr lang="en-US"/>
          </a:p>
        </p:txBody>
      </p:sp>
    </p:spTree>
    <p:extLst>
      <p:ext uri="{BB962C8B-B14F-4D97-AF65-F5344CB8AC3E}">
        <p14:creationId xmlns:p14="http://schemas.microsoft.com/office/powerpoint/2010/main" val="370016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EEF100-D1FC-4066-9A8B-3E0FC9C59DEB}" type="datetimeFigureOut">
              <a:rPr lang="en-US" smtClean="0"/>
              <a:t>9/22/2022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231597-4DAB-4E82-B20D-EE813693DD37}" type="slidenum">
              <a:rPr lang="en-US" smtClean="0"/>
              <a:t>‹#›</a:t>
            </a:fld>
            <a:endParaRPr lang="en-US"/>
          </a:p>
        </p:txBody>
      </p:sp>
    </p:spTree>
    <p:extLst>
      <p:ext uri="{BB962C8B-B14F-4D97-AF65-F5344CB8AC3E}">
        <p14:creationId xmlns:p14="http://schemas.microsoft.com/office/powerpoint/2010/main" val="4062534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EEF100-D1FC-4066-9A8B-3E0FC9C59DEB}" type="datetimeFigureOut">
              <a:rPr lang="en-US" smtClean="0"/>
              <a:t>9/22/2022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231597-4DAB-4E82-B20D-EE813693DD37}" type="slidenum">
              <a:rPr lang="en-US" smtClean="0"/>
              <a:t>‹#›</a:t>
            </a:fld>
            <a:endParaRPr lang="en-US"/>
          </a:p>
        </p:txBody>
      </p:sp>
    </p:spTree>
    <p:extLst>
      <p:ext uri="{BB962C8B-B14F-4D97-AF65-F5344CB8AC3E}">
        <p14:creationId xmlns:p14="http://schemas.microsoft.com/office/powerpoint/2010/main" val="368926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8EEF100-D1FC-4066-9A8B-3E0FC9C59DEB}"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231597-4DAB-4E82-B20D-EE813693DD37}" type="slidenum">
              <a:rPr lang="en-US" smtClean="0"/>
              <a:t>‹#›</a:t>
            </a:fld>
            <a:endParaRPr lang="en-US"/>
          </a:p>
        </p:txBody>
      </p:sp>
    </p:spTree>
    <p:extLst>
      <p:ext uri="{BB962C8B-B14F-4D97-AF65-F5344CB8AC3E}">
        <p14:creationId xmlns:p14="http://schemas.microsoft.com/office/powerpoint/2010/main" val="33197397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8EEF100-D1FC-4066-9A8B-3E0FC9C59DEB}" type="datetimeFigureOut">
              <a:rPr lang="en-US" smtClean="0"/>
              <a:t>9/22/2022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8231597-4DAB-4E82-B20D-EE813693DD37}"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8128776"/>
      </p:ext>
    </p:extLst>
  </p:cSld>
  <p:clrMap bg1="lt1" tx1="dk1" bg2="lt2" tx2="dk2" accent1="accent1" accent2="accent2" accent3="accent3" accent4="accent4" accent5="accent5" accent6="accent6" hlink="hlink" folHlink="folHlink"/>
  <p:sldLayoutIdLst>
    <p:sldLayoutId id="2147483663" r:id="rId1"/>
    <p:sldLayoutId id="2147483662" r:id="rId2"/>
    <p:sldLayoutId id="2147483664" r:id="rId3"/>
    <p:sldLayoutId id="2147483665" r:id="rId4"/>
    <p:sldLayoutId id="2147483666" r:id="rId5"/>
    <p:sldLayoutId id="2147483668" r:id="rId6"/>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bch.cbd.int/protocol/text/article.shtml?a=cpb-2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8E4B8C4-193B-46F3-849A-8A61536E3F7B}"/>
              </a:ext>
            </a:extLst>
          </p:cNvPr>
          <p:cNvSpPr>
            <a:spLocks noGrp="1"/>
          </p:cNvSpPr>
          <p:nvPr>
            <p:ph type="title"/>
          </p:nvPr>
        </p:nvSpPr>
        <p:spPr>
          <a:xfrm>
            <a:off x="457200" y="4960137"/>
            <a:ext cx="7772400" cy="1463040"/>
          </a:xfrm>
        </p:spPr>
        <p:txBody>
          <a:bodyPr>
            <a:normAutofit/>
          </a:bodyPr>
          <a:lstStyle/>
          <a:p>
            <a:pPr algn="ctr"/>
            <a:r>
              <a:rPr lang="en-US" dirty="0"/>
              <a:t>KIGALI, RWANDA</a:t>
            </a:r>
            <a:br>
              <a:rPr lang="en-US" dirty="0"/>
            </a:br>
            <a:r>
              <a:rPr lang="en-US" dirty="0"/>
              <a:t>22 – 23 SEPTEMBER 2022</a:t>
            </a:r>
          </a:p>
        </p:txBody>
      </p:sp>
    </p:spTree>
    <p:extLst>
      <p:ext uri="{BB962C8B-B14F-4D97-AF65-F5344CB8AC3E}">
        <p14:creationId xmlns:p14="http://schemas.microsoft.com/office/powerpoint/2010/main" val="1754481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benefits of the bch?</a:t>
            </a:r>
          </a:p>
        </p:txBody>
      </p:sp>
      <p:sp>
        <p:nvSpPr>
          <p:cNvPr id="3" name="Content Placeholder 2"/>
          <p:cNvSpPr>
            <a:spLocks noGrp="1"/>
          </p:cNvSpPr>
          <p:nvPr>
            <p:ph idx="1"/>
          </p:nvPr>
        </p:nvSpPr>
        <p:spPr>
          <a:xfrm>
            <a:off x="1024127" y="1896533"/>
            <a:ext cx="10786872" cy="4412827"/>
          </a:xfrm>
        </p:spPr>
        <p:txBody>
          <a:bodyPr>
            <a:normAutofit/>
          </a:bodyPr>
          <a:lstStyle/>
          <a:p>
            <a:pPr lvl="1" algn="just"/>
            <a:r>
              <a:rPr lang="en-GB" altLang="en-US" sz="2600" dirty="0"/>
              <a:t> </a:t>
            </a:r>
            <a:r>
              <a:rPr lang="en-GB" altLang="en-US" sz="3000" dirty="0"/>
              <a:t>Access information about </a:t>
            </a:r>
          </a:p>
          <a:p>
            <a:pPr lvl="2" algn="just"/>
            <a:r>
              <a:rPr lang="en-GB" altLang="en-US" sz="2000" dirty="0"/>
              <a:t> The national laws, regulations and guidelines of other Parties; and information about the decisions and assessments of other countries relating to specific LMOs; </a:t>
            </a:r>
          </a:p>
          <a:p>
            <a:pPr lvl="2" algn="just"/>
            <a:r>
              <a:rPr lang="en-GB" altLang="en-US" sz="2000" dirty="0"/>
              <a:t> Capacity-building and other assistance available to support implementation of the Protocol; </a:t>
            </a:r>
          </a:p>
          <a:p>
            <a:pPr lvl="1" algn="just"/>
            <a:r>
              <a:rPr lang="en-GB" altLang="en-US" sz="2800" dirty="0"/>
              <a:t> Ensure that:</a:t>
            </a:r>
          </a:p>
          <a:p>
            <a:pPr lvl="2" algn="just"/>
            <a:r>
              <a:rPr lang="en-GB" altLang="en-US" sz="2000" dirty="0"/>
              <a:t> All potential exporters of LMOs to their country, or those who wish to transport LMOs across their territory, are aware of their national regulatory requirements;</a:t>
            </a:r>
          </a:p>
          <a:p>
            <a:pPr lvl="2" algn="just"/>
            <a:r>
              <a:rPr lang="en-GB" altLang="en-US" sz="2000" dirty="0"/>
              <a:t> Relevant authorities in other countries can quickly find out who to inform in the event of an accidental movement of LMOs into their territory.</a:t>
            </a:r>
            <a:r>
              <a:rPr lang="en-US" altLang="en-US" sz="2000" dirty="0"/>
              <a:t> </a:t>
            </a:r>
          </a:p>
          <a:p>
            <a:pPr lvl="1" algn="just"/>
            <a:r>
              <a:rPr lang="en-US" altLang="en-US" sz="2800" dirty="0"/>
              <a:t>Assist Governments to make informed decisions regarding the importation or release of LMOs.</a:t>
            </a:r>
          </a:p>
          <a:p>
            <a:endParaRPr lang="en-US" dirty="0"/>
          </a:p>
        </p:txBody>
      </p:sp>
    </p:spTree>
    <p:extLst>
      <p:ext uri="{BB962C8B-B14F-4D97-AF65-F5344CB8AC3E}">
        <p14:creationId xmlns:p14="http://schemas.microsoft.com/office/powerpoint/2010/main" val="3456913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339" y="585216"/>
            <a:ext cx="11277600" cy="1499616"/>
          </a:xfrm>
        </p:spPr>
        <p:txBody>
          <a:bodyPr/>
          <a:lstStyle/>
          <a:p>
            <a:r>
              <a:rPr lang="en-US" dirty="0"/>
              <a:t>categories of information (1/2)</a:t>
            </a:r>
          </a:p>
        </p:txBody>
      </p:sp>
      <p:sp>
        <p:nvSpPr>
          <p:cNvPr id="3" name="Content Placeholder 2"/>
          <p:cNvSpPr>
            <a:spLocks noGrp="1"/>
          </p:cNvSpPr>
          <p:nvPr>
            <p:ph idx="1"/>
          </p:nvPr>
        </p:nvSpPr>
        <p:spPr>
          <a:xfrm>
            <a:off x="1024128" y="1868908"/>
            <a:ext cx="10786872" cy="4772524"/>
          </a:xfrm>
        </p:spPr>
        <p:txBody>
          <a:bodyPr>
            <a:normAutofit fontScale="92500" lnSpcReduction="20000"/>
          </a:bodyPr>
          <a:lstStyle/>
          <a:p>
            <a:r>
              <a:rPr lang="en-US" altLang="en-US" dirty="0">
                <a:solidFill>
                  <a:srgbClr val="006600"/>
                </a:solidFill>
                <a:effectLst>
                  <a:outerShdw blurRad="38100" dist="38100" dir="2700000" algn="tl">
                    <a:srgbClr val="000000">
                      <a:alpha val="43137"/>
                    </a:srgbClr>
                  </a:outerShdw>
                </a:effectLst>
                <a:cs typeface="Arial" panose="020B0604020202020204" pitchFamily="34" charset="0"/>
              </a:rPr>
              <a:t>National</a:t>
            </a:r>
            <a:r>
              <a:rPr lang="en-US" altLang="en-US" sz="2400" b="1" dirty="0">
                <a:solidFill>
                  <a:srgbClr val="FF0000"/>
                </a:solidFill>
              </a:rPr>
              <a:t> </a:t>
            </a:r>
            <a:r>
              <a:rPr lang="en-US" altLang="en-US" sz="2400" b="1" dirty="0"/>
              <a:t>Records:</a:t>
            </a:r>
          </a:p>
          <a:p>
            <a:pPr lvl="1"/>
            <a:r>
              <a:rPr lang="en-US" altLang="en-US" sz="2000" dirty="0"/>
              <a:t>National Contacts (for competent national authorities and national focal points) (Art. </a:t>
            </a:r>
            <a:r>
              <a:rPr lang="en-US" altLang="en-US" sz="2000" dirty="0">
                <a:solidFill>
                  <a:srgbClr val="FF0000"/>
                </a:solidFill>
              </a:rPr>
              <a:t>19</a:t>
            </a:r>
            <a:r>
              <a:rPr lang="en-US" altLang="en-US" sz="2000" dirty="0"/>
              <a:t>)</a:t>
            </a:r>
          </a:p>
          <a:p>
            <a:pPr lvl="1"/>
            <a:r>
              <a:rPr lang="en-US" altLang="en-US" sz="2000" dirty="0"/>
              <a:t>Laws &amp; Regulations (Art. </a:t>
            </a:r>
            <a:r>
              <a:rPr lang="en-US" altLang="en-US" sz="2000" dirty="0">
                <a:solidFill>
                  <a:srgbClr val="FF0000"/>
                </a:solidFill>
              </a:rPr>
              <a:t>2 </a:t>
            </a:r>
            <a:r>
              <a:rPr lang="en-US" altLang="en-US" sz="2000" dirty="0"/>
              <a:t>and </a:t>
            </a:r>
            <a:r>
              <a:rPr lang="en-US" altLang="en-US" sz="2000" dirty="0">
                <a:solidFill>
                  <a:srgbClr val="FF0000"/>
                </a:solidFill>
              </a:rPr>
              <a:t>15.3</a:t>
            </a:r>
            <a:r>
              <a:rPr lang="en-US" altLang="en-US" sz="2000" dirty="0"/>
              <a:t> ) and bi/multilateral/regional agreement (Art. </a:t>
            </a:r>
            <a:r>
              <a:rPr lang="en-US" altLang="en-US" sz="2000" dirty="0">
                <a:solidFill>
                  <a:srgbClr val="FF0000"/>
                </a:solidFill>
              </a:rPr>
              <a:t>14</a:t>
            </a:r>
            <a:r>
              <a:rPr lang="en-US" altLang="en-US" sz="2000" dirty="0"/>
              <a:t>)</a:t>
            </a:r>
          </a:p>
          <a:p>
            <a:pPr lvl="1"/>
            <a:r>
              <a:rPr lang="en-US" altLang="en-US" sz="2000" dirty="0"/>
              <a:t>Country’s Decisions                                           &amp;     other Communications</a:t>
            </a:r>
          </a:p>
          <a:p>
            <a:pPr marL="346075" lvl="1" indent="0">
              <a:buNone/>
            </a:pPr>
            <a:r>
              <a:rPr lang="en-US" altLang="en-US" sz="2000" dirty="0"/>
              <a:t>          (Art. </a:t>
            </a:r>
            <a:r>
              <a:rPr lang="en-US" altLang="en-US" sz="2000" dirty="0">
                <a:solidFill>
                  <a:srgbClr val="FF0000"/>
                </a:solidFill>
              </a:rPr>
              <a:t>6.1</a:t>
            </a:r>
            <a:r>
              <a:rPr lang="en-US" altLang="en-US" sz="2000" dirty="0"/>
              <a:t>, </a:t>
            </a:r>
            <a:r>
              <a:rPr lang="en-US" altLang="en-US" sz="2000" dirty="0">
                <a:solidFill>
                  <a:srgbClr val="FF0000"/>
                </a:solidFill>
              </a:rPr>
              <a:t>10.3</a:t>
            </a:r>
            <a:r>
              <a:rPr lang="en-US" altLang="en-US" sz="2000" dirty="0"/>
              <a:t>, </a:t>
            </a:r>
            <a:r>
              <a:rPr lang="en-US" altLang="en-US" sz="2000" dirty="0">
                <a:solidFill>
                  <a:srgbClr val="FF0000"/>
                </a:solidFill>
              </a:rPr>
              <a:t>11</a:t>
            </a:r>
            <a:r>
              <a:rPr lang="en-US" altLang="en-US" sz="2000" dirty="0"/>
              <a:t>, </a:t>
            </a:r>
            <a:r>
              <a:rPr lang="en-US" altLang="en-US" sz="2000" dirty="0">
                <a:solidFill>
                  <a:srgbClr val="FF0000"/>
                </a:solidFill>
              </a:rPr>
              <a:t>11.1</a:t>
            </a:r>
            <a:r>
              <a:rPr lang="en-US" altLang="en-US" sz="2000" dirty="0"/>
              <a:t>, </a:t>
            </a:r>
            <a:r>
              <a:rPr lang="en-US" altLang="en-US" sz="2000" dirty="0">
                <a:solidFill>
                  <a:srgbClr val="FF0000"/>
                </a:solidFill>
              </a:rPr>
              <a:t>12.1</a:t>
            </a:r>
            <a:r>
              <a:rPr lang="en-US" altLang="en-US" sz="2000" dirty="0"/>
              <a:t> and </a:t>
            </a:r>
            <a:r>
              <a:rPr lang="en-US" altLang="en-US" sz="2000" dirty="0">
                <a:solidFill>
                  <a:srgbClr val="FF0000"/>
                </a:solidFill>
              </a:rPr>
              <a:t>13.1</a:t>
            </a:r>
            <a:r>
              <a:rPr lang="en-US" altLang="en-US" sz="2000" dirty="0"/>
              <a:t>)            (Art. </a:t>
            </a:r>
            <a:r>
              <a:rPr lang="en-US" altLang="en-US" sz="2000" dirty="0">
                <a:solidFill>
                  <a:srgbClr val="FF0000"/>
                </a:solidFill>
              </a:rPr>
              <a:t>14(4)</a:t>
            </a:r>
            <a:r>
              <a:rPr lang="en-US" altLang="en-US" sz="2000" dirty="0"/>
              <a:t>, </a:t>
            </a:r>
            <a:r>
              <a:rPr lang="en-US" altLang="en-US" sz="2000" dirty="0">
                <a:solidFill>
                  <a:srgbClr val="FF0000"/>
                </a:solidFill>
              </a:rPr>
              <a:t>17</a:t>
            </a:r>
            <a:r>
              <a:rPr lang="en-US" altLang="en-US" sz="2000" dirty="0"/>
              <a:t> , </a:t>
            </a:r>
            <a:r>
              <a:rPr lang="en-US" altLang="en-US" sz="2100" dirty="0">
                <a:solidFill>
                  <a:srgbClr val="FF0000"/>
                </a:solidFill>
              </a:rPr>
              <a:t>18</a:t>
            </a:r>
            <a:r>
              <a:rPr lang="en-US" altLang="en-US" sz="2000" dirty="0"/>
              <a:t> and </a:t>
            </a:r>
            <a:r>
              <a:rPr lang="en-US" altLang="en-US" sz="2000" dirty="0">
                <a:solidFill>
                  <a:srgbClr val="FF0000"/>
                </a:solidFill>
              </a:rPr>
              <a:t>25.3</a:t>
            </a:r>
            <a:r>
              <a:rPr lang="en-US" altLang="en-US" sz="2000" dirty="0"/>
              <a:t>)</a:t>
            </a:r>
          </a:p>
          <a:p>
            <a:pPr marL="346075" lvl="1" indent="0">
              <a:buNone/>
            </a:pPr>
            <a:endParaRPr lang="en-US" altLang="en-US" sz="2000" dirty="0"/>
          </a:p>
          <a:p>
            <a:pPr marL="346075" lvl="1" indent="0">
              <a:buNone/>
            </a:pPr>
            <a:endParaRPr lang="en-US" altLang="en-US" sz="2000" dirty="0"/>
          </a:p>
          <a:p>
            <a:pPr marL="346075" lvl="1" indent="0">
              <a:buNone/>
            </a:pPr>
            <a:endParaRPr lang="en-US" altLang="en-US" sz="2000" dirty="0"/>
          </a:p>
          <a:p>
            <a:pPr marL="346075" lvl="1" indent="0">
              <a:buNone/>
            </a:pPr>
            <a:endParaRPr lang="en-US" altLang="en-US" sz="2000" dirty="0"/>
          </a:p>
          <a:p>
            <a:pPr marL="346075" lvl="1" indent="0">
              <a:buNone/>
            </a:pPr>
            <a:r>
              <a:rPr lang="en-US" altLang="en-US" sz="2000" dirty="0"/>
              <a:t>                            </a:t>
            </a:r>
          </a:p>
          <a:p>
            <a:pPr lvl="1">
              <a:lnSpc>
                <a:spcPct val="120000"/>
              </a:lnSpc>
            </a:pPr>
            <a:r>
              <a:rPr lang="en-US" altLang="en-US" sz="2100" dirty="0"/>
              <a:t>National Reports on implementation (Art </a:t>
            </a:r>
            <a:r>
              <a:rPr lang="en-US" altLang="en-US" sz="2100" dirty="0">
                <a:solidFill>
                  <a:srgbClr val="FF0000"/>
                </a:solidFill>
              </a:rPr>
              <a:t>33</a:t>
            </a:r>
            <a:r>
              <a:rPr lang="en-US" altLang="en-US" sz="2100" dirty="0"/>
              <a:t>)</a:t>
            </a:r>
          </a:p>
          <a:p>
            <a:pPr lvl="1">
              <a:lnSpc>
                <a:spcPct val="120000"/>
              </a:lnSpc>
            </a:pPr>
            <a:r>
              <a:rPr lang="en-US" altLang="en-US" sz="2100" dirty="0"/>
              <a:t>Roster of Experts and report on his assignment. (E</a:t>
            </a:r>
            <a:r>
              <a:rPr lang="en-GB" altLang="en-US" sz="2100" dirty="0" err="1"/>
              <a:t>xpert</a:t>
            </a:r>
            <a:r>
              <a:rPr lang="en-GB" altLang="en-US" sz="2100" dirty="0"/>
              <a:t> nominated by a country can be of any nationality)</a:t>
            </a:r>
            <a:endParaRPr lang="en-US" altLang="en-US" sz="2100" dirty="0"/>
          </a:p>
          <a:p>
            <a:pPr marL="346075" lvl="1" indent="-282575">
              <a:lnSpc>
                <a:spcPct val="160000"/>
              </a:lnSpc>
              <a:buNone/>
            </a:pPr>
            <a:r>
              <a:rPr lang="en-US" altLang="en-US" sz="2600" dirty="0">
                <a:solidFill>
                  <a:srgbClr val="006600"/>
                </a:solidFill>
                <a:effectLst>
                  <a:outerShdw blurRad="38100" dist="38100" dir="2700000" algn="tl">
                    <a:srgbClr val="000000">
                      <a:alpha val="43137"/>
                    </a:srgbClr>
                  </a:outerShdw>
                </a:effectLst>
                <a:cs typeface="Arial" panose="020B0604020202020204" pitchFamily="34" charset="0"/>
              </a:rPr>
              <a:t>National</a:t>
            </a:r>
            <a:r>
              <a:rPr lang="en-US" altLang="en-US" sz="2400" b="1" dirty="0"/>
              <a:t> and Reference Records</a:t>
            </a:r>
          </a:p>
          <a:p>
            <a:pPr lvl="1"/>
            <a:r>
              <a:rPr lang="en-US" dirty="0"/>
              <a:t> </a:t>
            </a:r>
            <a:r>
              <a:rPr lang="en-US" sz="2100" dirty="0"/>
              <a:t>Submissions from Parties, other Governments and biosafety relevant organizations </a:t>
            </a:r>
          </a:p>
          <a:p>
            <a:pPr lvl="1"/>
            <a:r>
              <a:rPr lang="en-US" altLang="en-US" sz="2100" dirty="0"/>
              <a:t>Risk Assessment (Art. </a:t>
            </a:r>
            <a:r>
              <a:rPr lang="en-US" altLang="en-US" sz="2100" dirty="0">
                <a:solidFill>
                  <a:srgbClr val="FF0000"/>
                </a:solidFill>
              </a:rPr>
              <a:t>20.3c</a:t>
            </a:r>
            <a:r>
              <a:rPr lang="en-US" altLang="en-US" sz="2100" dirty="0"/>
              <a:t>)</a:t>
            </a:r>
          </a:p>
        </p:txBody>
      </p:sp>
      <p:sp>
        <p:nvSpPr>
          <p:cNvPr id="4" name="Content Placeholder 2"/>
          <p:cNvSpPr txBox="1">
            <a:spLocks/>
          </p:cNvSpPr>
          <p:nvPr/>
        </p:nvSpPr>
        <p:spPr>
          <a:xfrm>
            <a:off x="8608836" y="1808106"/>
            <a:ext cx="2383215" cy="553452"/>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600" kern="1200">
                <a:solidFill>
                  <a:schemeClr val="tx1"/>
                </a:solidFill>
                <a:latin typeface="+mn-lt"/>
                <a:ea typeface="+mn-ea"/>
                <a:cs typeface="+mn-cs"/>
              </a:defRPr>
            </a:lvl1pPr>
            <a:lvl2pPr marL="461963" indent="-115888" algn="l" defTabSz="914400" rtl="0" eaLnBrk="1" latinLnBrk="0" hangingPunct="1">
              <a:lnSpc>
                <a:spcPct val="90000"/>
              </a:lnSpc>
              <a:spcBef>
                <a:spcPts val="200"/>
              </a:spcBef>
              <a:spcAft>
                <a:spcPts val="400"/>
              </a:spcAft>
              <a:buClr>
                <a:schemeClr val="accent1"/>
              </a:buClr>
              <a:buFont typeface="Wingdings 3" pitchFamily="18" charset="2"/>
              <a:buChar char=""/>
              <a:defRPr sz="2200" kern="1200">
                <a:solidFill>
                  <a:schemeClr val="tx1"/>
                </a:solidFill>
                <a:latin typeface="+mn-lt"/>
                <a:ea typeface="+mn-ea"/>
                <a:cs typeface="+mn-cs"/>
              </a:defRPr>
            </a:lvl2pPr>
            <a:lvl3pPr marL="568325" indent="-58738"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682625" indent="-5715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6288" indent="-34925"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buFont typeface="Wingdings" panose="05000000000000000000" pitchFamily="2" charset="2"/>
              <a:buChar char="§"/>
            </a:pPr>
            <a:r>
              <a:rPr lang="en-US" dirty="0"/>
              <a:t>  BCH News</a:t>
            </a:r>
          </a:p>
        </p:txBody>
      </p:sp>
      <p:sp>
        <p:nvSpPr>
          <p:cNvPr id="5" name="Text Box 9"/>
          <p:cNvSpPr txBox="1">
            <a:spLocks noChangeArrowheads="1"/>
          </p:cNvSpPr>
          <p:nvPr/>
        </p:nvSpPr>
        <p:spPr bwMode="auto">
          <a:xfrm rot="19737532">
            <a:off x="2135031" y="3607213"/>
            <a:ext cx="629936" cy="243656"/>
          </a:xfrm>
          <a:prstGeom prst="rect">
            <a:avLst/>
          </a:prstGeom>
          <a:noFill/>
          <a:ln w="12700">
            <a:solidFill>
              <a:schemeClr val="accent6">
                <a:lumMod val="75000"/>
              </a:schemeClr>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1000" b="1" dirty="0">
                <a:solidFill>
                  <a:srgbClr val="FF0000"/>
                </a:solidFill>
                <a:effectLst>
                  <a:outerShdw blurRad="38100" dist="38100" dir="2700000" algn="tl">
                    <a:srgbClr val="C0C0C0"/>
                  </a:outerShdw>
                </a:effectLst>
                <a:latin typeface="Century Gothic" pitchFamily="34" charset="0"/>
              </a:rPr>
              <a:t>Transit</a:t>
            </a:r>
          </a:p>
        </p:txBody>
      </p:sp>
      <p:sp>
        <p:nvSpPr>
          <p:cNvPr id="6" name="Text Box 9"/>
          <p:cNvSpPr txBox="1">
            <a:spLocks noChangeArrowheads="1"/>
          </p:cNvSpPr>
          <p:nvPr/>
        </p:nvSpPr>
        <p:spPr bwMode="auto">
          <a:xfrm rot="19737532">
            <a:off x="1623540" y="3882469"/>
            <a:ext cx="1818809" cy="243656"/>
          </a:xfrm>
          <a:prstGeom prst="rect">
            <a:avLst/>
          </a:prstGeom>
          <a:noFill/>
          <a:ln w="12700">
            <a:solidFill>
              <a:schemeClr val="accent6">
                <a:lumMod val="75000"/>
              </a:schemeClr>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1000" b="1" dirty="0">
                <a:solidFill>
                  <a:srgbClr val="FF0000"/>
                </a:solidFill>
                <a:effectLst>
                  <a:outerShdw blurRad="38100" dist="38100" dir="2700000" algn="tl">
                    <a:srgbClr val="C0C0C0"/>
                  </a:outerShdw>
                </a:effectLst>
                <a:latin typeface="Century Gothic" pitchFamily="34" charset="0"/>
              </a:rPr>
              <a:t>Importation or release AIA</a:t>
            </a:r>
          </a:p>
        </p:txBody>
      </p:sp>
      <p:sp>
        <p:nvSpPr>
          <p:cNvPr id="7" name="Text Box 9"/>
          <p:cNvSpPr txBox="1">
            <a:spLocks noChangeArrowheads="1"/>
          </p:cNvSpPr>
          <p:nvPr/>
        </p:nvSpPr>
        <p:spPr bwMode="auto">
          <a:xfrm rot="19737532">
            <a:off x="6015675" y="3577127"/>
            <a:ext cx="1485332" cy="397545"/>
          </a:xfrm>
          <a:prstGeom prst="rect">
            <a:avLst/>
          </a:prstGeom>
          <a:noFill/>
          <a:ln w="12700">
            <a:solidFill>
              <a:schemeClr val="accent6">
                <a:lumMod val="75000"/>
              </a:schemeClr>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1000" b="1" dirty="0">
                <a:solidFill>
                  <a:srgbClr val="FF0000"/>
                </a:solidFill>
                <a:effectLst>
                  <a:outerShdw blurRad="38100" dist="38100" dir="2700000" algn="tl">
                    <a:srgbClr val="C0C0C0"/>
                  </a:outerShdw>
                </a:effectLst>
                <a:latin typeface="Century Gothic" pitchFamily="34" charset="0"/>
              </a:rPr>
              <a:t>Application of DR To specific import</a:t>
            </a:r>
          </a:p>
        </p:txBody>
      </p:sp>
      <p:sp>
        <p:nvSpPr>
          <p:cNvPr id="8" name="Text Box 9"/>
          <p:cNvSpPr txBox="1">
            <a:spLocks noChangeArrowheads="1"/>
          </p:cNvSpPr>
          <p:nvPr/>
        </p:nvSpPr>
        <p:spPr bwMode="auto">
          <a:xfrm rot="19737532">
            <a:off x="3207888" y="3775761"/>
            <a:ext cx="1269044" cy="243656"/>
          </a:xfrm>
          <a:prstGeom prst="rect">
            <a:avLst/>
          </a:prstGeom>
          <a:noFill/>
          <a:ln w="12700">
            <a:solidFill>
              <a:schemeClr val="accent6">
                <a:lumMod val="75000"/>
              </a:schemeClr>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1000" b="1" dirty="0">
                <a:solidFill>
                  <a:srgbClr val="FF0000"/>
                </a:solidFill>
                <a:effectLst>
                  <a:outerShdw blurRad="38100" dist="38100" dir="2700000" algn="tl">
                    <a:srgbClr val="C0C0C0"/>
                  </a:outerShdw>
                </a:effectLst>
                <a:latin typeface="Century Gothic" pitchFamily="34" charset="0"/>
              </a:rPr>
              <a:t>Domestic use FFP</a:t>
            </a:r>
          </a:p>
        </p:txBody>
      </p:sp>
      <p:sp>
        <p:nvSpPr>
          <p:cNvPr id="9" name="Text Box 9"/>
          <p:cNvSpPr txBox="1">
            <a:spLocks noChangeArrowheads="1"/>
          </p:cNvSpPr>
          <p:nvPr/>
        </p:nvSpPr>
        <p:spPr bwMode="auto">
          <a:xfrm rot="19737532">
            <a:off x="2989555" y="3682482"/>
            <a:ext cx="850964" cy="243656"/>
          </a:xfrm>
          <a:prstGeom prst="rect">
            <a:avLst/>
          </a:prstGeom>
          <a:noFill/>
          <a:ln w="12700">
            <a:solidFill>
              <a:schemeClr val="accent6">
                <a:lumMod val="75000"/>
              </a:schemeClr>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1000" b="1" dirty="0">
                <a:solidFill>
                  <a:srgbClr val="FF0000"/>
                </a:solidFill>
                <a:effectLst>
                  <a:outerShdw blurRad="38100" dist="38100" dir="2700000" algn="tl">
                    <a:srgbClr val="C0C0C0"/>
                  </a:outerShdw>
                </a:effectLst>
                <a:latin typeface="Century Gothic" pitchFamily="34" charset="0"/>
              </a:rPr>
              <a:t>Import FFP</a:t>
            </a:r>
          </a:p>
        </p:txBody>
      </p:sp>
      <p:sp>
        <p:nvSpPr>
          <p:cNvPr id="10" name="Text Box 9"/>
          <p:cNvSpPr txBox="1">
            <a:spLocks noChangeArrowheads="1"/>
          </p:cNvSpPr>
          <p:nvPr/>
        </p:nvSpPr>
        <p:spPr bwMode="auto">
          <a:xfrm rot="19737532">
            <a:off x="3592989" y="3860586"/>
            <a:ext cx="1405338" cy="243656"/>
          </a:xfrm>
          <a:prstGeom prst="rect">
            <a:avLst/>
          </a:prstGeom>
          <a:noFill/>
          <a:ln w="12700">
            <a:solidFill>
              <a:schemeClr val="accent6">
                <a:lumMod val="75000"/>
              </a:schemeClr>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1000" b="1" dirty="0">
                <a:solidFill>
                  <a:srgbClr val="FF0000"/>
                </a:solidFill>
                <a:effectLst>
                  <a:outerShdw blurRad="38100" dist="38100" dir="2700000" algn="tl">
                    <a:srgbClr val="C0C0C0"/>
                  </a:outerShdw>
                </a:effectLst>
                <a:latin typeface="Century Gothic" pitchFamily="34" charset="0"/>
              </a:rPr>
              <a:t>Review of Decision</a:t>
            </a:r>
          </a:p>
        </p:txBody>
      </p:sp>
      <p:sp>
        <p:nvSpPr>
          <p:cNvPr id="11" name="Text Box 9"/>
          <p:cNvSpPr txBox="1">
            <a:spLocks noChangeArrowheads="1"/>
          </p:cNvSpPr>
          <p:nvPr/>
        </p:nvSpPr>
        <p:spPr bwMode="auto">
          <a:xfrm rot="19737532">
            <a:off x="4502970" y="3825418"/>
            <a:ext cx="1552564" cy="243656"/>
          </a:xfrm>
          <a:prstGeom prst="rect">
            <a:avLst/>
          </a:prstGeom>
          <a:noFill/>
          <a:ln w="12700">
            <a:solidFill>
              <a:schemeClr val="accent6">
                <a:lumMod val="75000"/>
              </a:schemeClr>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1000" b="1" dirty="0">
                <a:solidFill>
                  <a:srgbClr val="FF0000"/>
                </a:solidFill>
                <a:effectLst>
                  <a:outerShdw blurRad="38100" dist="38100" dir="2700000" algn="tl">
                    <a:srgbClr val="C0C0C0"/>
                  </a:outerShdw>
                </a:effectLst>
                <a:latin typeface="Century Gothic" pitchFamily="34" charset="0"/>
              </a:rPr>
              <a:t>Simplified Procedures</a:t>
            </a:r>
          </a:p>
        </p:txBody>
      </p:sp>
      <p:sp>
        <p:nvSpPr>
          <p:cNvPr id="12" name="Text Box 9"/>
          <p:cNvSpPr txBox="1">
            <a:spLocks noChangeArrowheads="1"/>
          </p:cNvSpPr>
          <p:nvPr/>
        </p:nvSpPr>
        <p:spPr bwMode="auto">
          <a:xfrm rot="19737532">
            <a:off x="6298660" y="3783642"/>
            <a:ext cx="1957063" cy="397545"/>
          </a:xfrm>
          <a:prstGeom prst="rect">
            <a:avLst/>
          </a:prstGeom>
          <a:noFill/>
          <a:ln w="12700">
            <a:solidFill>
              <a:schemeClr val="accent6">
                <a:lumMod val="75000"/>
              </a:schemeClr>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1000" b="1" dirty="0">
                <a:solidFill>
                  <a:srgbClr val="FF0000"/>
                </a:solidFill>
                <a:effectLst>
                  <a:outerShdw blurRad="38100" dist="38100" dir="2700000" algn="tl">
                    <a:srgbClr val="C0C0C0"/>
                  </a:outerShdw>
                </a:effectLst>
                <a:latin typeface="Century Gothic" pitchFamily="34" charset="0"/>
              </a:rPr>
              <a:t>Unintentiinal transboundary movement</a:t>
            </a:r>
          </a:p>
        </p:txBody>
      </p:sp>
      <p:sp>
        <p:nvSpPr>
          <p:cNvPr id="13" name="Text Box 9"/>
          <p:cNvSpPr txBox="1">
            <a:spLocks noChangeArrowheads="1"/>
          </p:cNvSpPr>
          <p:nvPr/>
        </p:nvSpPr>
        <p:spPr bwMode="auto">
          <a:xfrm rot="19737532">
            <a:off x="8338970" y="3732814"/>
            <a:ext cx="1523329" cy="397545"/>
          </a:xfrm>
          <a:prstGeom prst="rect">
            <a:avLst/>
          </a:prstGeom>
          <a:noFill/>
          <a:ln w="12700">
            <a:solidFill>
              <a:schemeClr val="accent6">
                <a:lumMod val="75000"/>
              </a:schemeClr>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1000" b="1" dirty="0">
                <a:solidFill>
                  <a:srgbClr val="FF0000"/>
                </a:solidFill>
                <a:effectLst>
                  <a:outerShdw blurRad="38100" dist="38100" dir="2700000" algn="tl">
                    <a:srgbClr val="C0C0C0"/>
                  </a:outerShdw>
                </a:effectLst>
                <a:latin typeface="Century Gothic" pitchFamily="34" charset="0"/>
              </a:rPr>
              <a:t>Illegal transboundary movement</a:t>
            </a:r>
          </a:p>
        </p:txBody>
      </p:sp>
      <p:sp>
        <p:nvSpPr>
          <p:cNvPr id="14" name="Text Box 6"/>
          <p:cNvSpPr txBox="1">
            <a:spLocks noChangeArrowheads="1"/>
          </p:cNvSpPr>
          <p:nvPr/>
        </p:nvSpPr>
        <p:spPr bwMode="auto">
          <a:xfrm>
            <a:off x="8709589" y="470275"/>
            <a:ext cx="1442595" cy="489878"/>
          </a:xfrm>
          <a:prstGeom prst="rect">
            <a:avLst/>
          </a:prstGeom>
          <a:noFill/>
          <a:ln w="12700">
            <a:solidFill>
              <a:schemeClr val="accent5"/>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2600" dirty="0">
                <a:solidFill>
                  <a:srgbClr val="006600"/>
                </a:solidFill>
                <a:effectLst>
                  <a:outerShdw blurRad="38100" dist="38100" dir="2700000" algn="tl">
                    <a:srgbClr val="000000">
                      <a:alpha val="43137"/>
                    </a:srgbClr>
                  </a:outerShdw>
                </a:effectLst>
                <a:cs typeface="Arial" panose="020B0604020202020204" pitchFamily="34" charset="0"/>
              </a:rPr>
              <a:t>Required</a:t>
            </a:r>
          </a:p>
        </p:txBody>
      </p:sp>
      <p:sp>
        <p:nvSpPr>
          <p:cNvPr id="15" name="Text Box 9"/>
          <p:cNvSpPr txBox="1">
            <a:spLocks noChangeArrowheads="1"/>
          </p:cNvSpPr>
          <p:nvPr/>
        </p:nvSpPr>
        <p:spPr bwMode="auto">
          <a:xfrm rot="19737532">
            <a:off x="6959553" y="3854723"/>
            <a:ext cx="2064505" cy="397545"/>
          </a:xfrm>
          <a:prstGeom prst="rect">
            <a:avLst/>
          </a:prstGeom>
          <a:noFill/>
          <a:ln w="12700">
            <a:solidFill>
              <a:schemeClr val="accent6">
                <a:lumMod val="75000"/>
              </a:schemeClr>
            </a:solidFill>
            <a:miter lim="800000"/>
            <a:headEnd/>
            <a:tailEnd/>
          </a:ln>
          <a:effectLst>
            <a:outerShdw dist="35921" dir="2700000" algn="ctr" rotWithShape="0">
              <a:schemeClr val="bg2"/>
            </a:outerShdw>
          </a:effectLst>
        </p:spPr>
        <p:txBody>
          <a:bodyPr wrap="square" lIns="90488" tIns="44450" rIns="90488" bIns="44450" anchor="ctr">
            <a:spAutoFit/>
          </a:bodyPr>
          <a:lstStyle/>
          <a:p>
            <a:pPr>
              <a:spcBef>
                <a:spcPct val="50000"/>
              </a:spcBef>
              <a:defRPr/>
            </a:pPr>
            <a:r>
              <a:rPr lang="fi-FI" sz="1000" b="1" dirty="0">
                <a:solidFill>
                  <a:srgbClr val="FF0000"/>
                </a:solidFill>
                <a:effectLst>
                  <a:outerShdw blurRad="38100" dist="38100" dir="2700000" algn="tl">
                    <a:srgbClr val="C0C0C0"/>
                  </a:outerShdw>
                </a:effectLst>
                <a:latin typeface="Century Gothic" pitchFamily="34" charset="0"/>
              </a:rPr>
              <a:t>Handling, transport, packaging and identification</a:t>
            </a:r>
          </a:p>
        </p:txBody>
      </p:sp>
    </p:spTree>
    <p:extLst>
      <p:ext uri="{BB962C8B-B14F-4D97-AF65-F5344CB8AC3E}">
        <p14:creationId xmlns:p14="http://schemas.microsoft.com/office/powerpoint/2010/main" val="2209189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339" y="585216"/>
            <a:ext cx="11277600" cy="1499616"/>
          </a:xfrm>
        </p:spPr>
        <p:txBody>
          <a:bodyPr/>
          <a:lstStyle/>
          <a:p>
            <a:r>
              <a:rPr lang="en-US" dirty="0"/>
              <a:t>categories of information (2/2)</a:t>
            </a:r>
          </a:p>
        </p:txBody>
      </p:sp>
      <p:sp>
        <p:nvSpPr>
          <p:cNvPr id="3" name="Content Placeholder 2"/>
          <p:cNvSpPr>
            <a:spLocks noGrp="1"/>
          </p:cNvSpPr>
          <p:nvPr>
            <p:ph idx="1"/>
          </p:nvPr>
        </p:nvSpPr>
        <p:spPr>
          <a:xfrm>
            <a:off x="1024128" y="1868908"/>
            <a:ext cx="10786872" cy="4772524"/>
          </a:xfrm>
        </p:spPr>
        <p:txBody>
          <a:bodyPr>
            <a:normAutofit/>
          </a:bodyPr>
          <a:lstStyle/>
          <a:p>
            <a:r>
              <a:rPr lang="en-US" altLang="en-US" sz="2400" b="1" dirty="0"/>
              <a:t>Reference Records</a:t>
            </a:r>
          </a:p>
          <a:p>
            <a:pPr lvl="1"/>
            <a:r>
              <a:rPr lang="en-US" altLang="en-US" sz="2000" dirty="0"/>
              <a:t>LMOs, Genetic elements or Organisms</a:t>
            </a:r>
          </a:p>
          <a:p>
            <a:pPr lvl="1"/>
            <a:r>
              <a:rPr lang="en-US" altLang="en-US" sz="2000" dirty="0"/>
              <a:t>Capacity-Building (both </a:t>
            </a:r>
            <a:r>
              <a:rPr lang="en-US" altLang="en-US" sz="2000" dirty="0">
                <a:solidFill>
                  <a:srgbClr val="FF0000"/>
                </a:solidFill>
              </a:rPr>
              <a:t>needs</a:t>
            </a:r>
            <a:r>
              <a:rPr lang="en-US" altLang="en-US" sz="2000" dirty="0"/>
              <a:t> as well as </a:t>
            </a:r>
            <a:r>
              <a:rPr lang="en-US" altLang="en-US" sz="2000" dirty="0">
                <a:solidFill>
                  <a:srgbClr val="FF0000"/>
                </a:solidFill>
              </a:rPr>
              <a:t>opportunities</a:t>
            </a:r>
            <a:r>
              <a:rPr lang="en-US" altLang="en-US" sz="2000" dirty="0"/>
              <a:t>)</a:t>
            </a:r>
          </a:p>
          <a:p>
            <a:pPr lvl="1"/>
            <a:r>
              <a:rPr lang="en-US" altLang="en-US" sz="2000" dirty="0"/>
              <a:t>Directory of International Organizations involved in Biosafety Activities</a:t>
            </a:r>
          </a:p>
          <a:p>
            <a:pPr lvl="1"/>
            <a:r>
              <a:rPr lang="en-US" altLang="en-US" sz="2000" dirty="0"/>
              <a:t>The BCH Virtual Library</a:t>
            </a:r>
            <a:endParaRPr lang="en-US" altLang="en-US" sz="2400" b="1" dirty="0"/>
          </a:p>
        </p:txBody>
      </p:sp>
    </p:spTree>
    <p:extLst>
      <p:ext uri="{BB962C8B-B14F-4D97-AF65-F5344CB8AC3E}">
        <p14:creationId xmlns:p14="http://schemas.microsoft.com/office/powerpoint/2010/main" val="3552106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which form is information registered on the bch?</a:t>
            </a:r>
          </a:p>
        </p:txBody>
      </p:sp>
      <p:sp>
        <p:nvSpPr>
          <p:cNvPr id="3" name="Content Placeholder 2"/>
          <p:cNvSpPr>
            <a:spLocks noGrp="1"/>
          </p:cNvSpPr>
          <p:nvPr>
            <p:ph idx="1"/>
          </p:nvPr>
        </p:nvSpPr>
        <p:spPr/>
        <p:txBody>
          <a:bodyPr>
            <a:normAutofit/>
          </a:bodyPr>
          <a:lstStyle/>
          <a:p>
            <a:pPr marL="0" indent="0">
              <a:buClr>
                <a:schemeClr val="tx1"/>
              </a:buClr>
              <a:buNone/>
            </a:pPr>
            <a:r>
              <a:rPr lang="en-US" dirty="0"/>
              <a:t>- Information is registered in the form of records having a standardized structure (common format) to be filled with the required information. </a:t>
            </a:r>
          </a:p>
          <a:p>
            <a:pPr marL="0" indent="0">
              <a:buClr>
                <a:schemeClr val="tx1"/>
              </a:buClr>
              <a:buNone/>
            </a:pPr>
            <a:r>
              <a:rPr lang="en-US" dirty="0"/>
              <a:t>- Common formats are intended to facilitate the indexing of information and its inclusion in databases which </a:t>
            </a:r>
            <a:r>
              <a:rPr lang="en-US" altLang="en-US" dirty="0"/>
              <a:t>simplifies searching for and locating information in the BCH databases</a:t>
            </a:r>
            <a:endParaRPr lang="fr-CA" altLang="en-US" dirty="0"/>
          </a:p>
          <a:p>
            <a:r>
              <a:rPr lang="en-US" dirty="0"/>
              <a:t>- Records common formats are adopted by the Conference of the Parties to the Protocol</a:t>
            </a:r>
          </a:p>
        </p:txBody>
      </p:sp>
    </p:spTree>
    <p:extLst>
      <p:ext uri="{BB962C8B-B14F-4D97-AF65-F5344CB8AC3E}">
        <p14:creationId xmlns:p14="http://schemas.microsoft.com/office/powerpoint/2010/main" val="1966169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common format</a:t>
            </a:r>
          </a:p>
        </p:txBody>
      </p:sp>
      <p:pic>
        <p:nvPicPr>
          <p:cNvPr id="4"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127" y="1714885"/>
            <a:ext cx="5616575" cy="4829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3" name="Picture 2"/>
          <p:cNvPicPr>
            <a:picLocks noChangeAspect="1"/>
          </p:cNvPicPr>
          <p:nvPr/>
        </p:nvPicPr>
        <p:blipFill rotWithShape="1">
          <a:blip r:embed="rId3"/>
          <a:srcRect l="28404" t="9209" r="15373" b="6830"/>
          <a:stretch/>
        </p:blipFill>
        <p:spPr>
          <a:xfrm>
            <a:off x="6234944" y="1935016"/>
            <a:ext cx="5576056" cy="4684044"/>
          </a:xfrm>
          <a:prstGeom prst="rect">
            <a:avLst/>
          </a:prstGeom>
        </p:spPr>
      </p:pic>
      <p:sp>
        <p:nvSpPr>
          <p:cNvPr id="5" name="Rectangle 4"/>
          <p:cNvSpPr/>
          <p:nvPr/>
        </p:nvSpPr>
        <p:spPr>
          <a:xfrm>
            <a:off x="8218402" y="1486397"/>
            <a:ext cx="1609140" cy="338554"/>
          </a:xfrm>
          <a:prstGeom prst="rect">
            <a:avLst/>
          </a:prstGeom>
          <a:ln>
            <a:solidFill>
              <a:schemeClr val="bg2">
                <a:lumMod val="90000"/>
              </a:schemeClr>
            </a:solidFill>
          </a:ln>
        </p:spPr>
        <p:txBody>
          <a:bodyPr wrap="square">
            <a:spAutoFit/>
          </a:bodyPr>
          <a:lstStyle/>
          <a:p>
            <a:pPr lvl="3" indent="-1371600" algn="ctr"/>
            <a:r>
              <a:rPr lang="en-US" altLang="en-US" sz="1600" dirty="0"/>
              <a:t>Data entry form</a:t>
            </a:r>
          </a:p>
        </p:txBody>
      </p:sp>
    </p:spTree>
    <p:extLst>
      <p:ext uri="{BB962C8B-B14F-4D97-AF65-F5344CB8AC3E}">
        <p14:creationId xmlns:p14="http://schemas.microsoft.com/office/powerpoint/2010/main" val="187403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74823" y="3228166"/>
            <a:ext cx="6096000" cy="646331"/>
          </a:xfrm>
          <a:prstGeom prst="rect">
            <a:avLst/>
          </a:prstGeom>
          <a:ln>
            <a:solidFill>
              <a:srgbClr val="92D050"/>
            </a:solidFill>
          </a:ln>
        </p:spPr>
        <p:txBody>
          <a:bodyPr>
            <a:spAutoFit/>
          </a:bodyPr>
          <a:lstStyle/>
          <a:p>
            <a:pPr marL="342900" indent="-342900" algn="ctr">
              <a:lnSpc>
                <a:spcPct val="100000"/>
              </a:lnSpc>
              <a:spcBef>
                <a:spcPts val="0"/>
              </a:spcBef>
              <a:spcAft>
                <a:spcPts val="0"/>
              </a:spcAft>
              <a:buClr>
                <a:srgbClr val="000066"/>
              </a:buClr>
              <a:buSzPct val="25000"/>
              <a:buNone/>
            </a:pPr>
            <a:r>
              <a:rPr lang="en-US" sz="3600" dirty="0">
                <a:solidFill>
                  <a:srgbClr val="00B050"/>
                </a:solidFill>
                <a:latin typeface="Arial"/>
                <a:ea typeface="Arial"/>
                <a:cs typeface="Arial"/>
                <a:sym typeface="Arial"/>
              </a:rPr>
              <a:t>Thank you !</a:t>
            </a:r>
          </a:p>
        </p:txBody>
      </p:sp>
    </p:spTree>
    <p:extLst>
      <p:ext uri="{BB962C8B-B14F-4D97-AF65-F5344CB8AC3E}">
        <p14:creationId xmlns:p14="http://schemas.microsoft.com/office/powerpoint/2010/main" val="900149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 to the bch</a:t>
            </a:r>
          </a:p>
        </p:txBody>
      </p:sp>
      <p:sp>
        <p:nvSpPr>
          <p:cNvPr id="4" name="Espace réservé du texte 3"/>
          <p:cNvSpPr>
            <a:spLocks noGrp="1"/>
          </p:cNvSpPr>
          <p:nvPr>
            <p:ph type="body" idx="1"/>
          </p:nvPr>
        </p:nvSpPr>
        <p:spPr/>
        <p:txBody>
          <a:bodyPr/>
          <a:lstStyle/>
          <a:p>
            <a:endParaRPr lang="fr-FR"/>
          </a:p>
        </p:txBody>
      </p:sp>
    </p:spTree>
    <p:extLst>
      <p:ext uri="{BB962C8B-B14F-4D97-AF65-F5344CB8AC3E}">
        <p14:creationId xmlns:p14="http://schemas.microsoft.com/office/powerpoint/2010/main" val="4056765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9F5B067-0D5F-4C71-A075-67237951BEFD}" type="slidenum">
              <a:rPr lang="en-US" altLang="en-US"/>
              <a:pPr/>
              <a:t>3</a:t>
            </a:fld>
            <a:endParaRPr lang="en-US" altLang="en-US"/>
          </a:p>
        </p:txBody>
      </p:sp>
      <p:sp>
        <p:nvSpPr>
          <p:cNvPr id="47114" name="Rectangle 10"/>
          <p:cNvSpPr>
            <a:spLocks noGrp="1" noChangeArrowheads="1"/>
          </p:cNvSpPr>
          <p:nvPr>
            <p:ph type="title"/>
          </p:nvPr>
        </p:nvSpPr>
        <p:spPr/>
        <p:txBody>
          <a:bodyPr/>
          <a:lstStyle/>
          <a:p>
            <a:r>
              <a:rPr lang="en-GB" altLang="en-US" dirty="0"/>
              <a:t>overview</a:t>
            </a:r>
          </a:p>
        </p:txBody>
      </p:sp>
      <p:sp>
        <p:nvSpPr>
          <p:cNvPr id="47115" name="Rectangle 11"/>
          <p:cNvSpPr>
            <a:spLocks noGrp="1" noChangeArrowheads="1"/>
          </p:cNvSpPr>
          <p:nvPr>
            <p:ph type="body" idx="1"/>
          </p:nvPr>
        </p:nvSpPr>
        <p:spPr/>
        <p:txBody>
          <a:bodyPr/>
          <a:lstStyle/>
          <a:p>
            <a:r>
              <a:rPr lang="es-ES" altLang="en-US" dirty="0"/>
              <a:t>- </a:t>
            </a:r>
            <a:r>
              <a:rPr lang="en-US" altLang="en-US" dirty="0"/>
              <a:t>What is the Biosafety Clearing House (BCH)? </a:t>
            </a:r>
          </a:p>
          <a:p>
            <a:r>
              <a:rPr lang="en-US" altLang="en-US" dirty="0"/>
              <a:t>- How does it work?</a:t>
            </a:r>
          </a:p>
          <a:p>
            <a:r>
              <a:rPr lang="en-US" altLang="en-US" dirty="0"/>
              <a:t>- Obligations and benefits of the BCH</a:t>
            </a:r>
          </a:p>
          <a:p>
            <a:r>
              <a:rPr lang="en-US" altLang="en-US" dirty="0"/>
              <a:t>- What information can be found there?</a:t>
            </a:r>
          </a:p>
          <a:p>
            <a:r>
              <a:rPr lang="en-US" altLang="en-US" dirty="0"/>
              <a:t>- In which form is information registered on the BCH?</a:t>
            </a:r>
          </a:p>
          <a:p>
            <a:endParaRPr lang="en-US" altLang="en-US" dirty="0"/>
          </a:p>
        </p:txBody>
      </p:sp>
    </p:spTree>
    <p:extLst>
      <p:ext uri="{BB962C8B-B14F-4D97-AF65-F5344CB8AC3E}">
        <p14:creationId xmlns:p14="http://schemas.microsoft.com/office/powerpoint/2010/main" val="714618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biosafety clearing house (BCH)?</a:t>
            </a:r>
          </a:p>
        </p:txBody>
      </p:sp>
      <p:sp>
        <p:nvSpPr>
          <p:cNvPr id="3" name="Content Placeholder 2"/>
          <p:cNvSpPr>
            <a:spLocks noGrp="1"/>
          </p:cNvSpPr>
          <p:nvPr>
            <p:ph idx="1"/>
          </p:nvPr>
        </p:nvSpPr>
        <p:spPr>
          <a:xfrm>
            <a:off x="1024128" y="2286000"/>
            <a:ext cx="5847727" cy="4023360"/>
          </a:xfrm>
        </p:spPr>
        <p:txBody>
          <a:bodyPr>
            <a:normAutofit/>
          </a:bodyPr>
          <a:lstStyle/>
          <a:p>
            <a:r>
              <a:rPr lang="en-US" dirty="0"/>
              <a:t>Is a mechanism established in accordance with </a:t>
            </a:r>
            <a:r>
              <a:rPr lang="en-US" dirty="0">
                <a:hlinkClick r:id="rId2"/>
              </a:rPr>
              <a:t>Article 20</a:t>
            </a:r>
            <a:r>
              <a:rPr lang="en-US" dirty="0"/>
              <a:t> of the Cartagena Protocol in order to:</a:t>
            </a:r>
          </a:p>
          <a:p>
            <a:pPr lvl="1">
              <a:buFont typeface="Wingdings" panose="05000000000000000000" pitchFamily="2" charset="2"/>
              <a:buChar char="§"/>
            </a:pPr>
            <a:r>
              <a:rPr lang="en-US" dirty="0"/>
              <a:t> Facilitate the exchange of scientific, technical, environmental and legal information on, and experience with, living modified organisms; and</a:t>
            </a:r>
          </a:p>
          <a:p>
            <a:pPr lvl="1">
              <a:buFont typeface="Wingdings" panose="05000000000000000000" pitchFamily="2" charset="2"/>
              <a:buChar char="§"/>
            </a:pPr>
            <a:r>
              <a:rPr lang="en-US" dirty="0"/>
              <a:t> Assist Parties to implement the Protocol…</a:t>
            </a:r>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462" y="2286000"/>
            <a:ext cx="4982307" cy="3399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9959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it work? (1/2)</a:t>
            </a:r>
          </a:p>
        </p:txBody>
      </p:sp>
      <p:sp>
        <p:nvSpPr>
          <p:cNvPr id="3" name="Content Placeholder 2"/>
          <p:cNvSpPr>
            <a:spLocks noGrp="1"/>
          </p:cNvSpPr>
          <p:nvPr>
            <p:ph idx="1"/>
          </p:nvPr>
        </p:nvSpPr>
        <p:spPr>
          <a:xfrm>
            <a:off x="1024128" y="1944303"/>
            <a:ext cx="10786872" cy="4573728"/>
          </a:xfrm>
        </p:spPr>
        <p:txBody>
          <a:bodyPr>
            <a:normAutofit fontScale="92500"/>
          </a:bodyPr>
          <a:lstStyle/>
          <a:p>
            <a:r>
              <a:rPr lang="en-US" sz="2400" dirty="0">
                <a:solidFill>
                  <a:srgbClr val="006600"/>
                </a:solidFill>
                <a:effectLst>
                  <a:outerShdw blurRad="38100" dist="38100" dir="2700000" algn="tl">
                    <a:srgbClr val="000000">
                      <a:alpha val="43137"/>
                    </a:srgbClr>
                  </a:outerShdw>
                </a:effectLst>
                <a:cs typeface="Arial" panose="020B0604020202020204" pitchFamily="34" charset="0"/>
              </a:rPr>
              <a:t>Who can access the BCH?</a:t>
            </a:r>
          </a:p>
          <a:p>
            <a:pPr marL="234950" indent="46038">
              <a:buFont typeface="Wingdings" panose="05000000000000000000" pitchFamily="2" charset="2"/>
              <a:buChar char="§"/>
            </a:pPr>
            <a:r>
              <a:rPr lang="en-US" dirty="0"/>
              <a:t> Information in the Biosafety Clearing-House is open and accessible to all users.</a:t>
            </a:r>
          </a:p>
          <a:p>
            <a:pPr marL="234950" indent="46038">
              <a:buFont typeface="Wingdings" panose="05000000000000000000" pitchFamily="2" charset="2"/>
              <a:buChar char="§"/>
            </a:pPr>
            <a:r>
              <a:rPr lang="en-US" dirty="0"/>
              <a:t> You don’t need </a:t>
            </a:r>
            <a:r>
              <a:rPr lang="en-US" dirty="0">
                <a:solidFill>
                  <a:srgbClr val="FF0000"/>
                </a:solidFill>
              </a:rPr>
              <a:t>to be registered </a:t>
            </a:r>
            <a:r>
              <a:rPr lang="en-US" dirty="0"/>
              <a:t>to the BCH website to </a:t>
            </a:r>
            <a:r>
              <a:rPr lang="en-US" dirty="0">
                <a:solidFill>
                  <a:srgbClr val="FF0000"/>
                </a:solidFill>
              </a:rPr>
              <a:t>search for information </a:t>
            </a:r>
            <a:r>
              <a:rPr lang="en-US" dirty="0"/>
              <a:t>!!</a:t>
            </a:r>
          </a:p>
          <a:p>
            <a:pPr marL="234950" indent="46038">
              <a:buFont typeface="Wingdings" panose="05000000000000000000" pitchFamily="2" charset="2"/>
              <a:buChar char="§"/>
            </a:pPr>
            <a:r>
              <a:rPr lang="en-GB" altLang="en-US" dirty="0">
                <a:solidFill>
                  <a:srgbClr val="006600"/>
                </a:solidFill>
                <a:cs typeface="Arial" panose="020B0604020202020204" pitchFamily="34" charset="0"/>
              </a:rPr>
              <a:t> </a:t>
            </a:r>
            <a:r>
              <a:rPr lang="en-GB" altLang="en-US" dirty="0">
                <a:cs typeface="Arial" panose="020B0604020202020204" pitchFamily="34" charset="0"/>
              </a:rPr>
              <a:t>Confidential information </a:t>
            </a:r>
            <a:r>
              <a:rPr lang="en-GB" altLang="en-US" dirty="0">
                <a:solidFill>
                  <a:srgbClr val="FF0000"/>
                </a:solidFill>
                <a:cs typeface="Arial" panose="020B0604020202020204" pitchFamily="34" charset="0"/>
              </a:rPr>
              <a:t>should NOT be </a:t>
            </a:r>
            <a:r>
              <a:rPr lang="en-GB" altLang="en-US" dirty="0">
                <a:cs typeface="Arial" panose="020B0604020202020204" pitchFamily="34" charset="0"/>
              </a:rPr>
              <a:t>posted on the BCH.</a:t>
            </a:r>
          </a:p>
          <a:p>
            <a:pPr marL="234950" indent="46038">
              <a:buFont typeface="Wingdings" panose="05000000000000000000" pitchFamily="2" charset="2"/>
              <a:buChar char="§"/>
            </a:pPr>
            <a:endParaRPr lang="en-GB" altLang="en-US" dirty="0">
              <a:cs typeface="Arial" panose="020B0604020202020204" pitchFamily="34" charset="0"/>
            </a:endParaRPr>
          </a:p>
          <a:p>
            <a:pPr marL="90488" indent="0">
              <a:buNone/>
            </a:pPr>
            <a:r>
              <a:rPr lang="en-US" sz="2400" dirty="0">
                <a:solidFill>
                  <a:srgbClr val="006600"/>
                </a:solidFill>
                <a:effectLst>
                  <a:outerShdw blurRad="38100" dist="38100" dir="2700000" algn="tl">
                    <a:srgbClr val="000000">
                      <a:alpha val="43137"/>
                    </a:srgbClr>
                  </a:outerShdw>
                </a:effectLst>
                <a:cs typeface="Arial" panose="020B0604020202020204" pitchFamily="34" charset="0"/>
              </a:rPr>
              <a:t>Who can put information on the BCH?</a:t>
            </a:r>
          </a:p>
          <a:p>
            <a:pPr marL="234950" indent="0">
              <a:buFont typeface="Wingdings" panose="05000000000000000000" pitchFamily="2" charset="2"/>
              <a:buChar char="§"/>
            </a:pPr>
            <a:r>
              <a:rPr lang="en-US" dirty="0"/>
              <a:t> Different government departments or agencies can put National and Reference Information </a:t>
            </a:r>
          </a:p>
          <a:p>
            <a:pPr marL="234950" indent="0">
              <a:buFont typeface="Wingdings" panose="05000000000000000000" pitchFamily="2" charset="2"/>
              <a:buChar char="§"/>
            </a:pPr>
            <a:r>
              <a:rPr lang="en-US" dirty="0"/>
              <a:t> General Users and Non-Governmental Organization can put Reference information</a:t>
            </a:r>
          </a:p>
        </p:txBody>
      </p:sp>
    </p:spTree>
    <p:extLst>
      <p:ext uri="{BB962C8B-B14F-4D97-AF65-F5344CB8AC3E}">
        <p14:creationId xmlns:p14="http://schemas.microsoft.com/office/powerpoint/2010/main" val="3107530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it work? (2/2)</a:t>
            </a:r>
          </a:p>
        </p:txBody>
      </p:sp>
      <p:sp>
        <p:nvSpPr>
          <p:cNvPr id="3" name="Content Placeholder 2"/>
          <p:cNvSpPr>
            <a:spLocks noGrp="1"/>
          </p:cNvSpPr>
          <p:nvPr>
            <p:ph idx="1"/>
          </p:nvPr>
        </p:nvSpPr>
        <p:spPr>
          <a:xfrm>
            <a:off x="1024128" y="1944303"/>
            <a:ext cx="10786872" cy="4365057"/>
          </a:xfrm>
        </p:spPr>
        <p:txBody>
          <a:bodyPr>
            <a:normAutofit/>
          </a:bodyPr>
          <a:lstStyle/>
          <a:p>
            <a:r>
              <a:rPr lang="en-US" dirty="0">
                <a:solidFill>
                  <a:srgbClr val="006600"/>
                </a:solidFill>
                <a:effectLst>
                  <a:outerShdw blurRad="38100" dist="38100" dir="2700000" algn="tl">
                    <a:srgbClr val="000000">
                      <a:alpha val="43137"/>
                    </a:srgbClr>
                  </a:outerShdw>
                </a:effectLst>
                <a:cs typeface="Arial" panose="020B0604020202020204" pitchFamily="34" charset="0"/>
              </a:rPr>
              <a:t>Language requirements of the BCH?</a:t>
            </a:r>
          </a:p>
          <a:p>
            <a:r>
              <a:rPr lang="en-US" dirty="0"/>
              <a:t>- </a:t>
            </a:r>
            <a:r>
              <a:rPr lang="en-GB" altLang="en-US" dirty="0">
                <a:cs typeface="Arial" panose="020B0604020202020204" pitchFamily="34" charset="0"/>
              </a:rPr>
              <a:t>The governing body of the Protocol has decided that </a:t>
            </a:r>
            <a:r>
              <a:rPr lang="en-US" dirty="0"/>
              <a:t>Information should be submitted to the BCH in a UN official language (Arabic, Chinese, English, French, Russian or Spanish). </a:t>
            </a:r>
          </a:p>
          <a:p>
            <a:r>
              <a:rPr lang="en-US" dirty="0"/>
              <a:t>- </a:t>
            </a:r>
            <a:r>
              <a:rPr lang="en-GB" altLang="en-US" dirty="0">
                <a:cs typeface="Arial" panose="020B0604020202020204" pitchFamily="34" charset="0"/>
              </a:rPr>
              <a:t>However, full information sources and comments that are linked to records in the BCH may be made available by the submitting government </a:t>
            </a:r>
            <a:r>
              <a:rPr lang="en-US" dirty="0"/>
              <a:t>in their original language.</a:t>
            </a:r>
          </a:p>
          <a:p>
            <a:r>
              <a:rPr lang="en-US" dirty="0"/>
              <a:t>- COP/MOP-1 encourages use of commonly used international languages</a:t>
            </a:r>
          </a:p>
        </p:txBody>
      </p:sp>
    </p:spTree>
    <p:extLst>
      <p:ext uri="{BB962C8B-B14F-4D97-AF65-F5344CB8AC3E}">
        <p14:creationId xmlns:p14="http://schemas.microsoft.com/office/powerpoint/2010/main" val="3986768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1074088" cy="1499616"/>
          </a:xfrm>
        </p:spPr>
        <p:txBody>
          <a:bodyPr/>
          <a:lstStyle/>
          <a:p>
            <a:r>
              <a:rPr lang="en-US" dirty="0"/>
              <a:t>Why do we register information on the BCH? (1/3)</a:t>
            </a:r>
          </a:p>
        </p:txBody>
      </p:sp>
      <p:sp>
        <p:nvSpPr>
          <p:cNvPr id="3" name="Content Placeholder 2"/>
          <p:cNvSpPr>
            <a:spLocks noGrp="1"/>
          </p:cNvSpPr>
          <p:nvPr>
            <p:ph idx="1"/>
          </p:nvPr>
        </p:nvSpPr>
        <p:spPr>
          <a:xfrm>
            <a:off x="1024127" y="1832610"/>
            <a:ext cx="10786872" cy="4728210"/>
          </a:xfrm>
        </p:spPr>
        <p:txBody>
          <a:bodyPr>
            <a:normAutofit fontScale="25000" lnSpcReduction="20000"/>
          </a:bodyPr>
          <a:lstStyle/>
          <a:p>
            <a:r>
              <a:rPr lang="en-US" sz="10400" dirty="0"/>
              <a:t>- In accordance with </a:t>
            </a:r>
            <a:r>
              <a:rPr lang="en-US" sz="10400" dirty="0">
                <a:solidFill>
                  <a:srgbClr val="00B050"/>
                </a:solidFill>
              </a:rPr>
              <a:t>Article 20(3) </a:t>
            </a:r>
            <a:r>
              <a:rPr lang="en-US" sz="10400" dirty="0"/>
              <a:t>of the Cartagena Protocol, each Party should make available to the BCH certain categories of information = Obligation. These include:</a:t>
            </a:r>
          </a:p>
          <a:p>
            <a:pPr lvl="1">
              <a:buFont typeface="Wingdings" panose="05000000000000000000" pitchFamily="2" charset="2"/>
              <a:buChar char="§"/>
            </a:pPr>
            <a:r>
              <a:rPr lang="en-US" sz="8800" dirty="0"/>
              <a:t> Any existing laws, regulations and guidelines for implementation of the Protocol, as well as information required by the Parties for the advance informed agreement procedure;</a:t>
            </a:r>
          </a:p>
          <a:p>
            <a:pPr lvl="1">
              <a:buFont typeface="Wingdings" panose="05000000000000000000" pitchFamily="2" charset="2"/>
              <a:buChar char="§"/>
            </a:pPr>
            <a:r>
              <a:rPr lang="en-US" sz="8800" dirty="0"/>
              <a:t> Any bilateral, regional and multilateral agreements and arrangements;</a:t>
            </a:r>
          </a:p>
          <a:p>
            <a:pPr lvl="1">
              <a:buFont typeface="Wingdings" panose="05000000000000000000" pitchFamily="2" charset="2"/>
              <a:buChar char="§"/>
            </a:pPr>
            <a:r>
              <a:rPr lang="en-US" sz="8800" dirty="0"/>
              <a:t> Summaries of its risk assessments or environmental reviews of LMOs generated by its regulatory process, including, where appropriate, relevant information regarding products thereof;</a:t>
            </a:r>
          </a:p>
          <a:p>
            <a:pPr lvl="1">
              <a:buFont typeface="Wingdings" panose="05000000000000000000" pitchFamily="2" charset="2"/>
              <a:buChar char="§"/>
            </a:pPr>
            <a:r>
              <a:rPr lang="en-US" sz="8800" dirty="0"/>
              <a:t> Its final decisions regarding the importation or release of LMOs; and</a:t>
            </a:r>
          </a:p>
          <a:p>
            <a:pPr lvl="1">
              <a:buFont typeface="Wingdings" panose="05000000000000000000" pitchFamily="2" charset="2"/>
              <a:buChar char="§"/>
            </a:pPr>
            <a:r>
              <a:rPr lang="en-US" sz="8800" dirty="0"/>
              <a:t> Reports submitted by it pursuant to Article 33, including those on implementation of the advance informed agreement procedure.</a:t>
            </a:r>
          </a:p>
          <a:p>
            <a:pPr lvl="1">
              <a:buFont typeface="Wingdings" panose="05000000000000000000" pitchFamily="2" charset="2"/>
              <a:buChar char="§"/>
            </a:pPr>
            <a:endParaRPr lang="en-US" sz="8800" dirty="0"/>
          </a:p>
          <a:p>
            <a:endParaRPr lang="en-US" dirty="0"/>
          </a:p>
        </p:txBody>
      </p:sp>
      <p:sp>
        <p:nvSpPr>
          <p:cNvPr id="4" name="Content Placeholder 2"/>
          <p:cNvSpPr txBox="1">
            <a:spLocks/>
          </p:cNvSpPr>
          <p:nvPr/>
        </p:nvSpPr>
        <p:spPr>
          <a:xfrm>
            <a:off x="1024127" y="5417127"/>
            <a:ext cx="10786872"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600" kern="1200">
                <a:solidFill>
                  <a:schemeClr val="tx1"/>
                </a:solidFill>
                <a:latin typeface="+mn-lt"/>
                <a:ea typeface="+mn-ea"/>
                <a:cs typeface="+mn-cs"/>
              </a:defRPr>
            </a:lvl1pPr>
            <a:lvl2pPr marL="461963" indent="-115888" algn="l" defTabSz="914400" rtl="0" eaLnBrk="1" latinLnBrk="0" hangingPunct="1">
              <a:lnSpc>
                <a:spcPct val="90000"/>
              </a:lnSpc>
              <a:spcBef>
                <a:spcPts val="200"/>
              </a:spcBef>
              <a:spcAft>
                <a:spcPts val="400"/>
              </a:spcAft>
              <a:buClr>
                <a:schemeClr val="accent1"/>
              </a:buClr>
              <a:buFont typeface="Wingdings 3" pitchFamily="18" charset="2"/>
              <a:buChar char=""/>
              <a:defRPr sz="2200" kern="1200">
                <a:solidFill>
                  <a:schemeClr val="tx1"/>
                </a:solidFill>
                <a:latin typeface="+mn-lt"/>
                <a:ea typeface="+mn-ea"/>
                <a:cs typeface="+mn-cs"/>
              </a:defRPr>
            </a:lvl2pPr>
            <a:lvl3pPr marL="568325" indent="-58738"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682625" indent="-5715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6288" indent="-34925"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346075" lvl="1" indent="0">
              <a:buNone/>
            </a:pPr>
            <a:r>
              <a:rPr lang="en-US" dirty="0"/>
              <a:t>- </a:t>
            </a:r>
            <a:r>
              <a:rPr lang="en-US" sz="2600" dirty="0"/>
              <a:t>Illegal </a:t>
            </a:r>
            <a:r>
              <a:rPr lang="en-US" sz="2600" dirty="0" err="1"/>
              <a:t>tranboundary</a:t>
            </a:r>
            <a:r>
              <a:rPr lang="en-US" sz="2600" dirty="0"/>
              <a:t> movements (</a:t>
            </a:r>
            <a:r>
              <a:rPr lang="en-US" sz="2600" dirty="0">
                <a:solidFill>
                  <a:srgbClr val="00B050"/>
                </a:solidFill>
              </a:rPr>
              <a:t>Article 25</a:t>
            </a:r>
            <a:r>
              <a:rPr lang="en-US" sz="2600" dirty="0"/>
              <a:t>)</a:t>
            </a:r>
          </a:p>
          <a:p>
            <a:pPr marL="346075" lvl="1" indent="0">
              <a:buNone/>
            </a:pPr>
            <a:r>
              <a:rPr lang="en-US" sz="2600" dirty="0"/>
              <a:t>- Unintentional </a:t>
            </a:r>
            <a:r>
              <a:rPr lang="en-US" sz="2600" dirty="0" err="1"/>
              <a:t>tranboundary</a:t>
            </a:r>
            <a:r>
              <a:rPr lang="en-US" sz="2600" dirty="0"/>
              <a:t> movement including a contact point for emergency measures (</a:t>
            </a:r>
            <a:r>
              <a:rPr lang="en-US" sz="2600" dirty="0">
                <a:solidFill>
                  <a:srgbClr val="00B050"/>
                </a:solidFill>
              </a:rPr>
              <a:t>Article 17</a:t>
            </a:r>
            <a:r>
              <a:rPr lang="en-US" sz="2600" dirty="0"/>
              <a:t>)</a:t>
            </a:r>
          </a:p>
          <a:p>
            <a:pPr lvl="1">
              <a:buFont typeface="Wingdings" panose="05000000000000000000" pitchFamily="2" charset="2"/>
              <a:buChar char="§"/>
            </a:pPr>
            <a:endParaRPr lang="en-US" sz="8800" dirty="0"/>
          </a:p>
          <a:p>
            <a:endParaRPr lang="en-US" dirty="0"/>
          </a:p>
        </p:txBody>
      </p:sp>
    </p:spTree>
    <p:extLst>
      <p:ext uri="{BB962C8B-B14F-4D97-AF65-F5344CB8AC3E}">
        <p14:creationId xmlns:p14="http://schemas.microsoft.com/office/powerpoint/2010/main" val="1461144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1050642" cy="1499616"/>
          </a:xfrm>
        </p:spPr>
        <p:txBody>
          <a:bodyPr/>
          <a:lstStyle/>
          <a:p>
            <a:r>
              <a:rPr lang="en-US" dirty="0"/>
              <a:t>Why do we register information on the BCH? (2/3)</a:t>
            </a:r>
          </a:p>
        </p:txBody>
      </p:sp>
      <p:sp>
        <p:nvSpPr>
          <p:cNvPr id="3" name="Content Placeholder 2"/>
          <p:cNvSpPr>
            <a:spLocks noGrp="1"/>
          </p:cNvSpPr>
          <p:nvPr>
            <p:ph idx="1"/>
          </p:nvPr>
        </p:nvSpPr>
        <p:spPr/>
        <p:txBody>
          <a:bodyPr/>
          <a:lstStyle/>
          <a:p>
            <a:pPr algn="just"/>
            <a:r>
              <a:rPr lang="en-US" dirty="0"/>
              <a:t>- In addition to the </a:t>
            </a:r>
            <a:r>
              <a:rPr lang="en-GB" altLang="en-US" dirty="0"/>
              <a:t>Protocol, COP-MOP adopt decisions regarding operational and technical aspects of the BCH, including additional information that should be made available through the BCH;</a:t>
            </a:r>
          </a:p>
          <a:p>
            <a:r>
              <a:rPr lang="en-US" altLang="en-US" dirty="0"/>
              <a:t>- </a:t>
            </a:r>
            <a:r>
              <a:rPr lang="en-US" altLang="en-US" dirty="0">
                <a:solidFill>
                  <a:srgbClr val="FF0000"/>
                </a:solidFill>
              </a:rPr>
              <a:t>Hence, Parties will have to monitor existing and future decisions </a:t>
            </a:r>
            <a:r>
              <a:rPr lang="en-US" altLang="en-US" dirty="0"/>
              <a:t>!!</a:t>
            </a:r>
          </a:p>
          <a:p>
            <a:r>
              <a:rPr lang="en-US" altLang="en-US" dirty="0"/>
              <a:t>- </a:t>
            </a:r>
            <a:r>
              <a:rPr lang="en-GB" altLang="en-US" sz="2800" dirty="0">
                <a:solidFill>
                  <a:srgbClr val="FF0000"/>
                </a:solidFill>
              </a:rPr>
              <a:t>Required information should be posted within defined time-frames, or as soon as feasible</a:t>
            </a:r>
            <a:endParaRPr lang="en-US" altLang="en-US" sz="2800" dirty="0">
              <a:solidFill>
                <a:srgbClr val="FF0000"/>
              </a:solidFill>
            </a:endParaRPr>
          </a:p>
          <a:p>
            <a:endParaRPr lang="en-US" altLang="en-US" dirty="0"/>
          </a:p>
        </p:txBody>
      </p:sp>
    </p:spTree>
    <p:extLst>
      <p:ext uri="{BB962C8B-B14F-4D97-AF65-F5344CB8AC3E}">
        <p14:creationId xmlns:p14="http://schemas.microsoft.com/office/powerpoint/2010/main" val="1315584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1027196" cy="1499616"/>
          </a:xfrm>
        </p:spPr>
        <p:txBody>
          <a:bodyPr/>
          <a:lstStyle/>
          <a:p>
            <a:r>
              <a:rPr lang="en-US" dirty="0"/>
              <a:t>Why do we register information on the BCH? (3/3)</a:t>
            </a:r>
          </a:p>
        </p:txBody>
      </p:sp>
      <p:sp>
        <p:nvSpPr>
          <p:cNvPr id="3" name="Content Placeholder 2"/>
          <p:cNvSpPr>
            <a:spLocks noGrp="1"/>
          </p:cNvSpPr>
          <p:nvPr>
            <p:ph idx="1"/>
          </p:nvPr>
        </p:nvSpPr>
        <p:spPr/>
        <p:txBody>
          <a:bodyPr/>
          <a:lstStyle/>
          <a:p>
            <a:r>
              <a:rPr lang="en-US" dirty="0"/>
              <a:t>- In addition to the information required to be made available to the BCH to comply with the Protocol and the subsequent decisions of the Conference of the Parties, Parties may wish to provide some information voluntarily, including information on laboratories, activities, academic research and projects related to biosafety.</a:t>
            </a:r>
          </a:p>
          <a:p>
            <a:r>
              <a:rPr lang="en-US" dirty="0"/>
              <a:t>- Governments that are not Parties to the Protocol, as well as non-governmental organizations, are encouraged to register relevant biosafety information on the BCH website.</a:t>
            </a:r>
          </a:p>
        </p:txBody>
      </p:sp>
    </p:spTree>
    <p:extLst>
      <p:ext uri="{BB962C8B-B14F-4D97-AF65-F5344CB8AC3E}">
        <p14:creationId xmlns:p14="http://schemas.microsoft.com/office/powerpoint/2010/main" val="40946012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4540</TotalTime>
  <Words>1160</Words>
  <Application>Microsoft Office PowerPoint</Application>
  <PresentationFormat>Widescreen</PresentationFormat>
  <Paragraphs>102</Paragraphs>
  <Slides>15</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Century Gothic</vt:lpstr>
      <vt:lpstr>Times New Roman</vt:lpstr>
      <vt:lpstr>Tw Cen MT</vt:lpstr>
      <vt:lpstr>Tw Cen MT Condensed</vt:lpstr>
      <vt:lpstr>Wingdings</vt:lpstr>
      <vt:lpstr>Wingdings 3</vt:lpstr>
      <vt:lpstr>Integral</vt:lpstr>
      <vt:lpstr>KIGALI, RWANDA 22 – 23 SEPTEMBER 2022</vt:lpstr>
      <vt:lpstr>Introduction to the bch</vt:lpstr>
      <vt:lpstr>overview</vt:lpstr>
      <vt:lpstr>What is The biosafety clearing house (BCH)?</vt:lpstr>
      <vt:lpstr>How does it work? (1/2)</vt:lpstr>
      <vt:lpstr>How does it work? (2/2)</vt:lpstr>
      <vt:lpstr>Why do we register information on the BCH? (1/3)</vt:lpstr>
      <vt:lpstr>Why do we register information on the BCH? (2/3)</vt:lpstr>
      <vt:lpstr>Why do we register information on the BCH? (3/3)</vt:lpstr>
      <vt:lpstr>What are the benefits of the bch?</vt:lpstr>
      <vt:lpstr>categories of information (1/2)</vt:lpstr>
      <vt:lpstr>categories of information (2/2)</vt:lpstr>
      <vt:lpstr>In which form is information registered on the bch?</vt:lpstr>
      <vt:lpstr>Example of common format</vt:lpstr>
      <vt:lpstr>PowerPoint Presentation</vt:lpstr>
    </vt:vector>
  </TitlesOfParts>
  <Company>Ossama AbdelKawy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Ossama AbdelKawy</dc:creator>
  <cp:lastModifiedBy>Kouassi, Charles</cp:lastModifiedBy>
  <cp:revision>293</cp:revision>
  <dcterms:created xsi:type="dcterms:W3CDTF">2018-09-03T08:21:53Z</dcterms:created>
  <dcterms:modified xsi:type="dcterms:W3CDTF">2022-09-22T09:21:35Z</dcterms:modified>
</cp:coreProperties>
</file>