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399" r:id="rId2"/>
    <p:sldId id="256" r:id="rId3"/>
    <p:sldId id="346" r:id="rId4"/>
    <p:sldId id="322" r:id="rId5"/>
    <p:sldId id="343" r:id="rId6"/>
    <p:sldId id="324" r:id="rId7"/>
    <p:sldId id="392" r:id="rId8"/>
    <p:sldId id="393" r:id="rId9"/>
    <p:sldId id="394" r:id="rId10"/>
    <p:sldId id="395" r:id="rId11"/>
    <p:sldId id="321" r:id="rId12"/>
    <p:sldId id="345" r:id="rId13"/>
    <p:sldId id="396" r:id="rId14"/>
    <p:sldId id="397" r:id="rId15"/>
    <p:sldId id="39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0377" autoAdjust="0"/>
  </p:normalViewPr>
  <p:slideViewPr>
    <p:cSldViewPr snapToGrid="0">
      <p:cViewPr>
        <p:scale>
          <a:sx n="83" d="100"/>
          <a:sy n="83" d="100"/>
        </p:scale>
        <p:origin x="-22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7B7864-8D3D-4EDA-BF05-9244DA67D7A7}" type="datetimeFigureOut">
              <a:rPr lang="en-US" smtClean="0"/>
              <a:t>5/12/2022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434E2A-0B49-469D-B6A1-A72776167C4E}" type="slidenum">
              <a:rPr lang="en-US" smtClean="0"/>
              <a:t>‹N°›</a:t>
            </a:fld>
            <a:endParaRPr lang="en-US"/>
          </a:p>
        </p:txBody>
      </p:sp>
    </p:spTree>
    <p:extLst>
      <p:ext uri="{BB962C8B-B14F-4D97-AF65-F5344CB8AC3E}">
        <p14:creationId xmlns:p14="http://schemas.microsoft.com/office/powerpoint/2010/main" val="2854765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434E2A-0B49-469D-B6A1-A72776167C4E}" type="slidenum">
              <a:rPr lang="en-US" smtClean="0"/>
              <a:t>1</a:t>
            </a:fld>
            <a:endParaRPr lang="en-US"/>
          </a:p>
        </p:txBody>
      </p:sp>
    </p:spTree>
    <p:extLst>
      <p:ext uri="{BB962C8B-B14F-4D97-AF65-F5344CB8AC3E}">
        <p14:creationId xmlns:p14="http://schemas.microsoft.com/office/powerpoint/2010/main" val="4132783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434E2A-0B49-469D-B6A1-A72776167C4E}" type="slidenum">
              <a:rPr lang="en-US" smtClean="0"/>
              <a:t>2</a:t>
            </a:fld>
            <a:endParaRPr lang="en-US"/>
          </a:p>
        </p:txBody>
      </p:sp>
    </p:spTree>
    <p:extLst>
      <p:ext uri="{BB962C8B-B14F-4D97-AF65-F5344CB8AC3E}">
        <p14:creationId xmlns:p14="http://schemas.microsoft.com/office/powerpoint/2010/main" val="4132783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sz="900" b="0" i="0" kern="1200" dirty="0" smtClean="0">
                <a:solidFill>
                  <a:schemeClr val="tx1"/>
                </a:solidFill>
                <a:effectLst/>
                <a:latin typeface="Times New Roman" pitchFamily="18" charset="0"/>
                <a:ea typeface="MS PGothic" panose="020B0600070205080204" pitchFamily="34" charset="-128"/>
                <a:cs typeface="ＭＳ Ｐゴシック" pitchFamily="-111" charset="-128"/>
              </a:rPr>
              <a:t>Each Party should, no later than the date of entry into force of this Protocol for it:</a:t>
            </a:r>
          </a:p>
          <a:p>
            <a:pPr marL="342900" indent="-342900">
              <a:buFontTx/>
              <a:buChar char="-"/>
            </a:pPr>
            <a:r>
              <a:rPr lang="en-US" altLang="en-US" sz="1200" i="1" dirty="0" smtClean="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rPr>
              <a:t>designate one </a:t>
            </a:r>
            <a:r>
              <a:rPr lang="en-US" altLang="en-US" sz="1200" b="1" i="1" dirty="0" smtClean="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rPr>
              <a:t>National Focal Point (NFP) to be responsible on its behalf for liaison with the </a:t>
            </a:r>
            <a:r>
              <a:rPr lang="fr-FR" altLang="en-US" sz="1200" b="1" i="1" dirty="0" smtClean="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rPr>
              <a:t>Protocol </a:t>
            </a:r>
            <a:r>
              <a:rPr lang="en-US" altLang="en-US" sz="1200" b="1" i="1" dirty="0" smtClean="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rPr>
              <a:t>Secretariat</a:t>
            </a:r>
            <a:r>
              <a:rPr lang="fr-FR" altLang="en-US" sz="1200" b="1" i="1" dirty="0" smtClean="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rPr>
              <a:t> (CPB-NFP).</a:t>
            </a:r>
          </a:p>
          <a:p>
            <a:pPr marL="342900" indent="-342900">
              <a:buFontTx/>
              <a:buChar char="-"/>
            </a:pPr>
            <a:r>
              <a:rPr lang="en-US" altLang="en-US" sz="1200" i="1" dirty="0" smtClean="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rPr>
              <a:t>designate one </a:t>
            </a:r>
            <a:r>
              <a:rPr lang="en-US" altLang="en-US" sz="1200" b="1" i="1" dirty="0" smtClean="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rPr>
              <a:t>National Focal Point for the Biosafety Clearing-House (BCH-NFP) to liaise with </a:t>
            </a:r>
            <a:r>
              <a:rPr lang="en-US" altLang="en-US" sz="1200" i="1" dirty="0" smtClean="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rPr>
              <a:t>the Secretariat regarding issues of relevance to the development and implementation of the </a:t>
            </a:r>
            <a:r>
              <a:rPr lang="fr-FR" altLang="en-US" sz="1200" i="1" dirty="0" err="1" smtClean="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rPr>
              <a:t>Biosafety</a:t>
            </a:r>
            <a:r>
              <a:rPr lang="fr-FR" altLang="en-US" sz="1200" i="1" dirty="0" smtClean="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rPr>
              <a:t> Clearing-House.</a:t>
            </a:r>
          </a:p>
          <a:p>
            <a:pPr marL="342900" indent="-342900">
              <a:buFontTx/>
              <a:buChar char="-"/>
            </a:pPr>
            <a:r>
              <a:rPr lang="en-US" altLang="en-US" sz="1200" i="1" dirty="0" smtClean="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rPr>
              <a:t>provide the BCH with details of its the point of contact for receiving notifications from other Parties of </a:t>
            </a:r>
            <a:r>
              <a:rPr lang="en-US" altLang="en-US" sz="1200" b="1" i="1" dirty="0" smtClean="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rPr>
              <a:t>unintentional transboundary movements of LMOs</a:t>
            </a:r>
            <a:r>
              <a:rPr lang="en-US" altLang="en-US" sz="1200" i="1" dirty="0" smtClean="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rPr>
              <a:t>.</a:t>
            </a:r>
          </a:p>
          <a:p>
            <a:pPr marL="342900" indent="-342900">
              <a:buFontTx/>
              <a:buChar char="-"/>
            </a:pPr>
            <a:r>
              <a:rPr lang="en-US" altLang="en-US" sz="1200" i="1" dirty="0" smtClean="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rPr>
              <a:t>notify the Secretariat of the </a:t>
            </a:r>
            <a:r>
              <a:rPr lang="en-US" altLang="en-US" sz="1200" b="1" i="1" dirty="0" smtClean="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rPr>
              <a:t>names and addresses </a:t>
            </a:r>
            <a:r>
              <a:rPr lang="en-US" altLang="en-US" sz="1200" i="1" dirty="0" smtClean="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rPr>
              <a:t>of its NFP(s) and CNA(s).</a:t>
            </a:r>
            <a:endParaRPr lang="fr-FR" altLang="en-US" sz="1200" dirty="0" smtClean="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11434E2A-0B49-469D-B6A1-A72776167C4E}" type="slidenum">
              <a:rPr lang="en-US" smtClean="0"/>
              <a:t>7</a:t>
            </a:fld>
            <a:endParaRPr lang="en-US"/>
          </a:p>
        </p:txBody>
      </p:sp>
    </p:spTree>
    <p:extLst>
      <p:ext uri="{BB962C8B-B14F-4D97-AF65-F5344CB8AC3E}">
        <p14:creationId xmlns:p14="http://schemas.microsoft.com/office/powerpoint/2010/main" val="2995727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434E2A-0B49-469D-B6A1-A72776167C4E}" type="slidenum">
              <a:rPr lang="en-US" smtClean="0"/>
              <a:t>10</a:t>
            </a:fld>
            <a:endParaRPr lang="en-US"/>
          </a:p>
        </p:txBody>
      </p:sp>
    </p:spTree>
    <p:extLst>
      <p:ext uri="{BB962C8B-B14F-4D97-AF65-F5344CB8AC3E}">
        <p14:creationId xmlns:p14="http://schemas.microsoft.com/office/powerpoint/2010/main" val="363585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B4E07676-6CB2-4ED2-933A-A8D789A61951}" type="slidenum">
              <a:rPr lang="en-US" altLang="en-US" sz="1200" smtClean="0"/>
              <a:pPr/>
              <a:t>15</a:t>
            </a:fld>
            <a:endParaRPr lang="en-US" altLang="en-US" sz="120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s-ES" altLang="en-US" dirty="0">
              <a:latin typeface="Times New Roman" panose="02020603050405020304" pitchFamily="18" charset="0"/>
            </a:endParaRPr>
          </a:p>
        </p:txBody>
      </p:sp>
    </p:spTree>
    <p:extLst>
      <p:ext uri="{BB962C8B-B14F-4D97-AF65-F5344CB8AC3E}">
        <p14:creationId xmlns:p14="http://schemas.microsoft.com/office/powerpoint/2010/main" val="31195588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Master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solidFill>
                  <a:schemeClr val="accent2"/>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EEF100-D1FC-4066-9A8B-3E0FC9C59DEB}" type="datetimeFigureOut">
              <a:rPr lang="en-US" smtClean="0"/>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231597-4DAB-4E82-B20D-EE813693DD37}" type="slidenum">
              <a:rPr lang="en-US" smtClean="0"/>
              <a:t>‹N°›</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12" name="Picture 11" descr="C:\Users\malikr\Desktop\Desktop 2017\e9f3064a37460e22935d3df9e26e53bb_XL.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76977" y="286151"/>
            <a:ext cx="1802080" cy="1244266"/>
          </a:xfrm>
          <a:prstGeom prst="rect">
            <a:avLst/>
          </a:prstGeom>
          <a:noFill/>
          <a:ln>
            <a:noFill/>
          </a:ln>
        </p:spPr>
      </p:pic>
      <p:pic>
        <p:nvPicPr>
          <p:cNvPr id="13" name="Picture 12" descr="C:\Users\malikr\Desktop\gef-global-environment-facility-logo-9F9DC1509C-seeklogo.com.png"/>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989371" y="453222"/>
            <a:ext cx="1677252" cy="948623"/>
          </a:xfrm>
          <a:prstGeom prst="rect">
            <a:avLst/>
          </a:prstGeom>
          <a:noFill/>
          <a:ln>
            <a:noFill/>
          </a:ln>
        </p:spPr>
      </p:pic>
      <p:sp>
        <p:nvSpPr>
          <p:cNvPr id="14" name="Title 1"/>
          <p:cNvSpPr txBox="1">
            <a:spLocks/>
          </p:cNvSpPr>
          <p:nvPr userDrawn="1"/>
        </p:nvSpPr>
        <p:spPr>
          <a:xfrm>
            <a:off x="2055795" y="2513756"/>
            <a:ext cx="8512743" cy="1798361"/>
          </a:xfrm>
          <a:prstGeom prst="rect">
            <a:avLst/>
          </a:prstGeom>
        </p:spPr>
        <p:txBody>
          <a:bodyPr vert="horz" lIns="91440" tIns="45720" rIns="91440" bIns="45720" rtlCol="0" anchor="ctr">
            <a:normAutofit fontScale="92500"/>
          </a:bodyPr>
          <a:lstStyle>
            <a:lvl1pPr algn="r" defTabSz="914400" rtl="0" eaLnBrk="1" latinLnBrk="0" hangingPunct="1">
              <a:lnSpc>
                <a:spcPct val="80000"/>
              </a:lnSpc>
              <a:spcBef>
                <a:spcPct val="0"/>
              </a:spcBef>
              <a:buNone/>
              <a:defRPr sz="5000" b="0" kern="1200" cap="all" spc="200" baseline="0">
                <a:solidFill>
                  <a:schemeClr val="tx1">
                    <a:lumMod val="95000"/>
                    <a:lumOff val="5000"/>
                  </a:schemeClr>
                </a:solidFill>
                <a:latin typeface="+mj-lt"/>
                <a:ea typeface="+mj-ea"/>
                <a:cs typeface="+mj-cs"/>
              </a:defRPr>
            </a:lvl1pPr>
          </a:lstStyle>
          <a:p>
            <a:pPr algn="ctr"/>
            <a:r>
              <a:rPr lang="en-US" sz="5000" b="0" kern="1200" cap="all" spc="200" baseline="0" dirty="0" smtClean="0">
                <a:solidFill>
                  <a:schemeClr val="tx1">
                    <a:lumMod val="95000"/>
                    <a:lumOff val="5000"/>
                  </a:schemeClr>
                </a:solidFill>
                <a:effectLst/>
                <a:latin typeface="+mj-lt"/>
                <a:ea typeface="+mj-ea"/>
                <a:cs typeface="+mj-cs"/>
              </a:rPr>
              <a:t>Project for Sustainable Capacity Building for Effective Participation in the Biosafety Clearing House </a:t>
            </a:r>
          </a:p>
        </p:txBody>
      </p:sp>
      <p:pic>
        <p:nvPicPr>
          <p:cNvPr id="15" name="Picture 14" descr="E:\BCH 3 Project\Project Logo\427x323.jpg"/>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434072" y="100283"/>
            <a:ext cx="3054350" cy="2311400"/>
          </a:xfrm>
          <a:prstGeom prst="rect">
            <a:avLst/>
          </a:prstGeom>
          <a:noFill/>
          <a:ln>
            <a:noFill/>
          </a:ln>
        </p:spPr>
      </p:pic>
    </p:spTree>
    <p:extLst>
      <p:ext uri="{BB962C8B-B14F-4D97-AF65-F5344CB8AC3E}">
        <p14:creationId xmlns:p14="http://schemas.microsoft.com/office/powerpoint/2010/main" val="534493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786873" cy="1499616"/>
          </a:xfrm>
        </p:spPr>
        <p:txBody>
          <a:bodyPr/>
          <a:lstStyle>
            <a:lvl1pPr>
              <a:defRPr>
                <a:solidFill>
                  <a:srgbClr val="00B0F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024128" y="2286000"/>
            <a:ext cx="10786872" cy="4023360"/>
          </a:xfrm>
        </p:spPr>
        <p:txBody>
          <a:bodyPr/>
          <a:lstStyle>
            <a:lvl1pPr>
              <a:defRPr sz="2600"/>
            </a:lvl1pPr>
            <a:lvl2pPr marL="461963" indent="-115888">
              <a:defRPr sz="2200"/>
            </a:lvl2pPr>
            <a:lvl3pPr marL="568325" indent="-58738">
              <a:defRPr/>
            </a:lvl3pPr>
            <a:lvl4pPr marL="682625" indent="-57150">
              <a:defRPr/>
            </a:lvl4pPr>
            <a:lvl5pPr marL="776288" indent="-34925">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8EEF100-D1FC-4066-9A8B-3E0FC9C59DEB}" type="datetimeFigureOut">
              <a:rPr lang="en-US" smtClean="0"/>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231597-4DAB-4E82-B20D-EE813693DD37}" type="slidenum">
              <a:rPr lang="en-US" smtClean="0"/>
              <a:t>‹N°›</a:t>
            </a:fld>
            <a:endParaRPr lang="en-US"/>
          </a:p>
        </p:txBody>
      </p:sp>
    </p:spTree>
    <p:extLst>
      <p:ext uri="{BB962C8B-B14F-4D97-AF65-F5344CB8AC3E}">
        <p14:creationId xmlns:p14="http://schemas.microsoft.com/office/powerpoint/2010/main" val="1994939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8EEF100-D1FC-4066-9A8B-3E0FC9C59DEB}" type="datetimeFigureOut">
              <a:rPr lang="en-US" smtClean="0"/>
              <a:t>5/12/2022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231597-4DAB-4E82-B20D-EE813693DD37}" type="slidenum">
              <a:rPr lang="en-US" smtClean="0"/>
              <a:t>‹N°›</a:t>
            </a:fld>
            <a:endParaRPr lang="en-US"/>
          </a:p>
        </p:txBody>
      </p:sp>
    </p:spTree>
    <p:extLst>
      <p:ext uri="{BB962C8B-B14F-4D97-AF65-F5344CB8AC3E}">
        <p14:creationId xmlns:p14="http://schemas.microsoft.com/office/powerpoint/2010/main" val="370016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EEF100-D1FC-4066-9A8B-3E0FC9C59DEB}" type="datetimeFigureOut">
              <a:rPr lang="en-US" smtClean="0"/>
              <a:t>5/12/2022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231597-4DAB-4E82-B20D-EE813693DD37}" type="slidenum">
              <a:rPr lang="en-US" smtClean="0"/>
              <a:t>‹N°›</a:t>
            </a:fld>
            <a:endParaRPr lang="en-US"/>
          </a:p>
        </p:txBody>
      </p:sp>
    </p:spTree>
    <p:extLst>
      <p:ext uri="{BB962C8B-B14F-4D97-AF65-F5344CB8AC3E}">
        <p14:creationId xmlns:p14="http://schemas.microsoft.com/office/powerpoint/2010/main" val="4062534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8EEF100-D1FC-4066-9A8B-3E0FC9C59DEB}" type="datetimeFigureOut">
              <a:rPr lang="en-US" smtClean="0"/>
              <a:t>5/12/2022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231597-4DAB-4E82-B20D-EE813693DD37}" type="slidenum">
              <a:rPr lang="en-US" smtClean="0"/>
              <a:t>‹N°›</a:t>
            </a:fld>
            <a:endParaRPr lang="en-US"/>
          </a:p>
        </p:txBody>
      </p:sp>
    </p:spTree>
    <p:extLst>
      <p:ext uri="{BB962C8B-B14F-4D97-AF65-F5344CB8AC3E}">
        <p14:creationId xmlns:p14="http://schemas.microsoft.com/office/powerpoint/2010/main" val="3689269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8EEF100-D1FC-4066-9A8B-3E0FC9C59DEB}" type="datetimeFigureOut">
              <a:rPr lang="en-US" smtClean="0"/>
              <a:t>5/12/2022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231597-4DAB-4E82-B20D-EE813693DD37}" type="slidenum">
              <a:rPr lang="en-US" smtClean="0"/>
              <a:t>‹N°›</a:t>
            </a:fld>
            <a:endParaRPr lang="en-US"/>
          </a:p>
        </p:txBody>
      </p:sp>
    </p:spTree>
    <p:extLst>
      <p:ext uri="{BB962C8B-B14F-4D97-AF65-F5344CB8AC3E}">
        <p14:creationId xmlns:p14="http://schemas.microsoft.com/office/powerpoint/2010/main" val="33197397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8EEF100-D1FC-4066-9A8B-3E0FC9C59DEB}" type="datetimeFigureOut">
              <a:rPr lang="en-US" smtClean="0"/>
              <a:t>5/12/2022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8231597-4DAB-4E82-B20D-EE813693DD37}" type="slidenum">
              <a:rPr lang="en-US" smtClean="0"/>
              <a:t>‹N°›</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8128776"/>
      </p:ext>
    </p:extLst>
  </p:cSld>
  <p:clrMap bg1="lt1" tx1="dk1" bg2="lt2" tx2="dk2" accent1="accent1" accent2="accent2" accent3="accent3" accent4="accent4" accent5="accent5" accent6="accent6" hlink="hlink" folHlink="folHlink"/>
  <p:sldLayoutIdLst>
    <p:sldLayoutId id="2147483663" r:id="rId1"/>
    <p:sldLayoutId id="2147483662" r:id="rId2"/>
    <p:sldLayoutId id="2147483664" r:id="rId3"/>
    <p:sldLayoutId id="2147483665" r:id="rId4"/>
    <p:sldLayoutId id="2147483666" r:id="rId5"/>
    <p:sldLayoutId id="2147483668" r:id="rId6"/>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bch.cbd.int/protocol/text/article.shtml?a=cpb-2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Maputo, </a:t>
            </a:r>
            <a:r>
              <a:rPr lang="en-US" dirty="0" err="1" smtClean="0"/>
              <a:t>mozambique</a:t>
            </a:r>
            <a:r>
              <a:rPr lang="en-US" dirty="0" smtClean="0"/>
              <a:t/>
            </a:r>
            <a:br>
              <a:rPr lang="en-US" dirty="0" smtClean="0"/>
            </a:br>
            <a:r>
              <a:rPr lang="en-US" dirty="0" smtClean="0"/>
              <a:t>5 – 6 June 2022</a:t>
            </a:r>
            <a:endParaRPr lang="en-US" dirty="0"/>
          </a:p>
        </p:txBody>
      </p:sp>
      <p:sp>
        <p:nvSpPr>
          <p:cNvPr id="4" name="Espace réservé du texte 3"/>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7544815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benefits of the bch?</a:t>
            </a:r>
            <a:endParaRPr lang="en-US" dirty="0"/>
          </a:p>
        </p:txBody>
      </p:sp>
      <p:sp>
        <p:nvSpPr>
          <p:cNvPr id="3" name="Content Placeholder 2"/>
          <p:cNvSpPr>
            <a:spLocks noGrp="1"/>
          </p:cNvSpPr>
          <p:nvPr>
            <p:ph idx="1"/>
          </p:nvPr>
        </p:nvSpPr>
        <p:spPr>
          <a:xfrm>
            <a:off x="1024127" y="1896533"/>
            <a:ext cx="10786872" cy="4412827"/>
          </a:xfrm>
        </p:spPr>
        <p:txBody>
          <a:bodyPr>
            <a:normAutofit/>
          </a:bodyPr>
          <a:lstStyle/>
          <a:p>
            <a:pPr lvl="1" algn="just"/>
            <a:r>
              <a:rPr lang="en-GB" altLang="en-US" sz="2600" dirty="0" smtClean="0"/>
              <a:t> </a:t>
            </a:r>
            <a:r>
              <a:rPr lang="en-GB" altLang="en-US" sz="3000" dirty="0" smtClean="0"/>
              <a:t>Access </a:t>
            </a:r>
            <a:r>
              <a:rPr lang="en-GB" altLang="en-US" sz="3000" dirty="0"/>
              <a:t>information about </a:t>
            </a:r>
            <a:endParaRPr lang="en-GB" altLang="en-US" sz="3000" dirty="0" smtClean="0"/>
          </a:p>
          <a:p>
            <a:pPr lvl="2" algn="just"/>
            <a:r>
              <a:rPr lang="en-GB" altLang="en-US" sz="2000" dirty="0"/>
              <a:t> </a:t>
            </a:r>
            <a:r>
              <a:rPr lang="en-GB" altLang="en-US" sz="2000" dirty="0" smtClean="0"/>
              <a:t>The </a:t>
            </a:r>
            <a:r>
              <a:rPr lang="en-GB" altLang="en-US" sz="2000" dirty="0"/>
              <a:t>national laws, regulations and guidelines of other Parties; and information about the decisions and assessments of other countries relating to specific LMOs; </a:t>
            </a:r>
            <a:endParaRPr lang="en-GB" altLang="en-US" sz="2000" dirty="0" smtClean="0"/>
          </a:p>
          <a:p>
            <a:pPr lvl="2" algn="just"/>
            <a:r>
              <a:rPr lang="en-GB" altLang="en-US" sz="2000" dirty="0" smtClean="0"/>
              <a:t> Capacity-building </a:t>
            </a:r>
            <a:r>
              <a:rPr lang="en-GB" altLang="en-US" sz="2000" dirty="0"/>
              <a:t>and other assistance available to support implementation of the Protocol; </a:t>
            </a:r>
          </a:p>
          <a:p>
            <a:pPr lvl="1" algn="just"/>
            <a:r>
              <a:rPr lang="en-GB" altLang="en-US" sz="2800" dirty="0" smtClean="0"/>
              <a:t> Ensure that:</a:t>
            </a:r>
          </a:p>
          <a:p>
            <a:pPr lvl="2" algn="just"/>
            <a:r>
              <a:rPr lang="en-GB" altLang="en-US" sz="2000" dirty="0" smtClean="0"/>
              <a:t> All </a:t>
            </a:r>
            <a:r>
              <a:rPr lang="en-GB" altLang="en-US" sz="2000" dirty="0"/>
              <a:t>potential exporters of LMOs to their country, or those who wish to transport LMOs across their territory, are aware of their national regulatory requirements;</a:t>
            </a:r>
          </a:p>
          <a:p>
            <a:pPr lvl="2" algn="just"/>
            <a:r>
              <a:rPr lang="en-GB" altLang="en-US" sz="2000" dirty="0" smtClean="0"/>
              <a:t> Relevant </a:t>
            </a:r>
            <a:r>
              <a:rPr lang="en-GB" altLang="en-US" sz="2000" dirty="0"/>
              <a:t>authorities in other countries can quickly find out who to inform in the event of an accidental movement of LMOs into their territory.</a:t>
            </a:r>
            <a:r>
              <a:rPr lang="en-US" altLang="en-US" sz="2000" dirty="0"/>
              <a:t> </a:t>
            </a:r>
            <a:endParaRPr lang="en-US" altLang="en-US" sz="2000" dirty="0" smtClean="0"/>
          </a:p>
          <a:p>
            <a:pPr lvl="1" algn="just"/>
            <a:r>
              <a:rPr lang="en-US" altLang="en-US" sz="2800" dirty="0" smtClean="0"/>
              <a:t>Assist </a:t>
            </a:r>
            <a:r>
              <a:rPr lang="en-US" altLang="en-US" sz="2800" dirty="0"/>
              <a:t>Governments to make informed decisions regarding the importation or release of LMOs</a:t>
            </a:r>
            <a:r>
              <a:rPr lang="en-US" altLang="en-US" sz="2800" dirty="0" smtClean="0"/>
              <a:t>.</a:t>
            </a:r>
            <a:endParaRPr lang="en-US" altLang="en-US" sz="2800" dirty="0"/>
          </a:p>
          <a:p>
            <a:endParaRPr lang="en-US" dirty="0"/>
          </a:p>
        </p:txBody>
      </p:sp>
    </p:spTree>
    <p:extLst>
      <p:ext uri="{BB962C8B-B14F-4D97-AF65-F5344CB8AC3E}">
        <p14:creationId xmlns:p14="http://schemas.microsoft.com/office/powerpoint/2010/main" val="34569138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2339" y="585216"/>
            <a:ext cx="11277600" cy="1499616"/>
          </a:xfrm>
        </p:spPr>
        <p:txBody>
          <a:bodyPr/>
          <a:lstStyle/>
          <a:p>
            <a:r>
              <a:rPr lang="en-US" dirty="0" smtClean="0"/>
              <a:t>categories of information (1/2)</a:t>
            </a:r>
            <a:endParaRPr lang="en-US" dirty="0"/>
          </a:p>
        </p:txBody>
      </p:sp>
      <p:sp>
        <p:nvSpPr>
          <p:cNvPr id="3" name="Content Placeholder 2"/>
          <p:cNvSpPr>
            <a:spLocks noGrp="1"/>
          </p:cNvSpPr>
          <p:nvPr>
            <p:ph idx="1"/>
          </p:nvPr>
        </p:nvSpPr>
        <p:spPr>
          <a:xfrm>
            <a:off x="1024128" y="1868908"/>
            <a:ext cx="10786872" cy="4772524"/>
          </a:xfrm>
        </p:spPr>
        <p:txBody>
          <a:bodyPr>
            <a:normAutofit fontScale="92500" lnSpcReduction="20000"/>
          </a:bodyPr>
          <a:lstStyle/>
          <a:p>
            <a:r>
              <a:rPr lang="en-US" altLang="en-US" dirty="0">
                <a:solidFill>
                  <a:srgbClr val="006600"/>
                </a:solidFill>
                <a:effectLst>
                  <a:outerShdw blurRad="38100" dist="38100" dir="2700000" algn="tl">
                    <a:srgbClr val="000000">
                      <a:alpha val="43137"/>
                    </a:srgbClr>
                  </a:outerShdw>
                </a:effectLst>
                <a:cs typeface="Arial" panose="020B0604020202020204" pitchFamily="34" charset="0"/>
              </a:rPr>
              <a:t>National</a:t>
            </a:r>
            <a:r>
              <a:rPr lang="en-US" altLang="en-US" sz="2400" b="1" dirty="0">
                <a:solidFill>
                  <a:srgbClr val="FF0000"/>
                </a:solidFill>
              </a:rPr>
              <a:t> </a:t>
            </a:r>
            <a:r>
              <a:rPr lang="en-US" altLang="en-US" sz="2400" b="1" dirty="0"/>
              <a:t>Records:</a:t>
            </a:r>
          </a:p>
          <a:p>
            <a:pPr lvl="1"/>
            <a:r>
              <a:rPr lang="en-US" altLang="en-US" sz="2000" dirty="0"/>
              <a:t>National </a:t>
            </a:r>
            <a:r>
              <a:rPr lang="en-US" altLang="en-US" sz="2000" dirty="0" smtClean="0"/>
              <a:t>Contacts (for competent national authorities and national focal points) (Art. </a:t>
            </a:r>
            <a:r>
              <a:rPr lang="en-US" altLang="en-US" sz="2000" dirty="0" smtClean="0">
                <a:solidFill>
                  <a:srgbClr val="FF0000"/>
                </a:solidFill>
              </a:rPr>
              <a:t>19</a:t>
            </a:r>
            <a:r>
              <a:rPr lang="en-US" altLang="en-US" sz="2000" dirty="0" smtClean="0"/>
              <a:t>)</a:t>
            </a:r>
            <a:endParaRPr lang="en-US" altLang="en-US" sz="2000" dirty="0"/>
          </a:p>
          <a:p>
            <a:pPr lvl="1"/>
            <a:r>
              <a:rPr lang="en-US" altLang="en-US" sz="2000" dirty="0"/>
              <a:t>Laws &amp; </a:t>
            </a:r>
            <a:r>
              <a:rPr lang="en-US" altLang="en-US" sz="2000" dirty="0" smtClean="0"/>
              <a:t>Regulations (Art. </a:t>
            </a:r>
            <a:r>
              <a:rPr lang="en-US" altLang="en-US" sz="2000" dirty="0" smtClean="0">
                <a:solidFill>
                  <a:srgbClr val="FF0000"/>
                </a:solidFill>
              </a:rPr>
              <a:t>2 </a:t>
            </a:r>
            <a:r>
              <a:rPr lang="en-US" altLang="en-US" sz="2000" dirty="0" smtClean="0"/>
              <a:t>and </a:t>
            </a:r>
            <a:r>
              <a:rPr lang="en-US" altLang="en-US" sz="2000" dirty="0" smtClean="0">
                <a:solidFill>
                  <a:srgbClr val="FF0000"/>
                </a:solidFill>
              </a:rPr>
              <a:t>15.3</a:t>
            </a:r>
            <a:r>
              <a:rPr lang="en-US" altLang="en-US" sz="2000" dirty="0" smtClean="0"/>
              <a:t> ) and bi/multilateral/regional agreement (Art. </a:t>
            </a:r>
            <a:r>
              <a:rPr lang="en-US" altLang="en-US" sz="2000" dirty="0" smtClean="0">
                <a:solidFill>
                  <a:srgbClr val="FF0000"/>
                </a:solidFill>
              </a:rPr>
              <a:t>14</a:t>
            </a:r>
            <a:r>
              <a:rPr lang="en-US" altLang="en-US" sz="2000" dirty="0" smtClean="0"/>
              <a:t>)</a:t>
            </a:r>
            <a:endParaRPr lang="en-US" altLang="en-US" sz="2000" dirty="0"/>
          </a:p>
          <a:p>
            <a:pPr lvl="1"/>
            <a:r>
              <a:rPr lang="en-US" altLang="en-US" sz="2000" dirty="0"/>
              <a:t>Country’s Decisions </a:t>
            </a:r>
            <a:r>
              <a:rPr lang="en-US" altLang="en-US" sz="2000" dirty="0" smtClean="0"/>
              <a:t>                                          &amp;     </a:t>
            </a:r>
            <a:r>
              <a:rPr lang="en-US" altLang="en-US" sz="2000" dirty="0"/>
              <a:t>other </a:t>
            </a:r>
            <a:r>
              <a:rPr lang="en-US" altLang="en-US" sz="2000" dirty="0" smtClean="0"/>
              <a:t>Communications</a:t>
            </a:r>
          </a:p>
          <a:p>
            <a:pPr marL="346075" lvl="1" indent="0">
              <a:buNone/>
            </a:pPr>
            <a:r>
              <a:rPr lang="en-US" altLang="en-US" sz="2000" dirty="0" smtClean="0"/>
              <a:t>          (Art</a:t>
            </a:r>
            <a:r>
              <a:rPr lang="en-US" altLang="en-US" sz="2000" dirty="0"/>
              <a:t>. </a:t>
            </a:r>
            <a:r>
              <a:rPr lang="en-US" altLang="en-US" sz="2000" dirty="0" smtClean="0">
                <a:solidFill>
                  <a:srgbClr val="FF0000"/>
                </a:solidFill>
              </a:rPr>
              <a:t>6.1</a:t>
            </a:r>
            <a:r>
              <a:rPr lang="en-US" altLang="en-US" sz="2000" dirty="0" smtClean="0"/>
              <a:t>, </a:t>
            </a:r>
            <a:r>
              <a:rPr lang="en-US" altLang="en-US" sz="2000" dirty="0" smtClean="0">
                <a:solidFill>
                  <a:srgbClr val="FF0000"/>
                </a:solidFill>
              </a:rPr>
              <a:t>10.3</a:t>
            </a:r>
            <a:r>
              <a:rPr lang="en-US" altLang="en-US" sz="2000" dirty="0" smtClean="0"/>
              <a:t>, </a:t>
            </a:r>
            <a:r>
              <a:rPr lang="en-US" altLang="en-US" sz="2000" dirty="0">
                <a:solidFill>
                  <a:srgbClr val="FF0000"/>
                </a:solidFill>
              </a:rPr>
              <a:t>11</a:t>
            </a:r>
            <a:r>
              <a:rPr lang="en-US" altLang="en-US" sz="2000" dirty="0"/>
              <a:t>, </a:t>
            </a:r>
            <a:r>
              <a:rPr lang="en-US" altLang="en-US" sz="2000" dirty="0" smtClean="0">
                <a:solidFill>
                  <a:srgbClr val="FF0000"/>
                </a:solidFill>
              </a:rPr>
              <a:t>11.1</a:t>
            </a:r>
            <a:r>
              <a:rPr lang="en-US" altLang="en-US" sz="2000" dirty="0" smtClean="0"/>
              <a:t>, </a:t>
            </a:r>
            <a:r>
              <a:rPr lang="en-US" altLang="en-US" sz="2000" dirty="0" smtClean="0">
                <a:solidFill>
                  <a:srgbClr val="FF0000"/>
                </a:solidFill>
              </a:rPr>
              <a:t>12.1</a:t>
            </a:r>
            <a:r>
              <a:rPr lang="en-US" altLang="en-US" sz="2000" dirty="0" smtClean="0"/>
              <a:t> </a:t>
            </a:r>
            <a:r>
              <a:rPr lang="en-US" altLang="en-US" sz="2000" dirty="0"/>
              <a:t>and </a:t>
            </a:r>
            <a:r>
              <a:rPr lang="en-US" altLang="en-US" sz="2000" dirty="0" smtClean="0">
                <a:solidFill>
                  <a:srgbClr val="FF0000"/>
                </a:solidFill>
              </a:rPr>
              <a:t>13.1</a:t>
            </a:r>
            <a:r>
              <a:rPr lang="en-US" altLang="en-US" sz="2000" dirty="0" smtClean="0"/>
              <a:t>)            (Art. </a:t>
            </a:r>
            <a:r>
              <a:rPr lang="en-US" altLang="en-US" sz="2000" dirty="0" smtClean="0">
                <a:solidFill>
                  <a:srgbClr val="FF0000"/>
                </a:solidFill>
              </a:rPr>
              <a:t>14(4)</a:t>
            </a:r>
            <a:r>
              <a:rPr lang="en-US" altLang="en-US" sz="2000" dirty="0" smtClean="0"/>
              <a:t>, </a:t>
            </a:r>
            <a:r>
              <a:rPr lang="en-US" altLang="en-US" sz="2000" dirty="0" smtClean="0">
                <a:solidFill>
                  <a:srgbClr val="FF0000"/>
                </a:solidFill>
              </a:rPr>
              <a:t>17</a:t>
            </a:r>
            <a:r>
              <a:rPr lang="en-US" altLang="en-US" sz="2000" dirty="0" smtClean="0"/>
              <a:t> , </a:t>
            </a:r>
            <a:r>
              <a:rPr lang="en-US" altLang="en-US" sz="2100" dirty="0">
                <a:solidFill>
                  <a:srgbClr val="FF0000"/>
                </a:solidFill>
              </a:rPr>
              <a:t>18</a:t>
            </a:r>
            <a:r>
              <a:rPr lang="en-US" altLang="en-US" sz="2000" dirty="0" smtClean="0"/>
              <a:t> and </a:t>
            </a:r>
            <a:r>
              <a:rPr lang="en-US" altLang="en-US" sz="2000" dirty="0" smtClean="0">
                <a:solidFill>
                  <a:srgbClr val="FF0000"/>
                </a:solidFill>
              </a:rPr>
              <a:t>25.3</a:t>
            </a:r>
            <a:r>
              <a:rPr lang="en-US" altLang="en-US" sz="2000" dirty="0" smtClean="0"/>
              <a:t>)</a:t>
            </a:r>
            <a:endParaRPr lang="en-US" altLang="en-US" sz="2000" dirty="0"/>
          </a:p>
          <a:p>
            <a:pPr marL="346075" lvl="1" indent="0">
              <a:buNone/>
            </a:pPr>
            <a:endParaRPr lang="en-US" altLang="en-US" sz="2000" dirty="0" smtClean="0"/>
          </a:p>
          <a:p>
            <a:pPr marL="346075" lvl="1" indent="0">
              <a:buNone/>
            </a:pPr>
            <a:endParaRPr lang="en-US" altLang="en-US" sz="2000" dirty="0"/>
          </a:p>
          <a:p>
            <a:pPr marL="346075" lvl="1" indent="0">
              <a:buNone/>
            </a:pPr>
            <a:endParaRPr lang="en-US" altLang="en-US" sz="2000" dirty="0" smtClean="0"/>
          </a:p>
          <a:p>
            <a:pPr marL="346075" lvl="1" indent="0">
              <a:buNone/>
            </a:pPr>
            <a:endParaRPr lang="en-US" altLang="en-US" sz="2000" dirty="0" smtClean="0"/>
          </a:p>
          <a:p>
            <a:pPr marL="346075" lvl="1" indent="0">
              <a:buNone/>
            </a:pPr>
            <a:r>
              <a:rPr lang="en-US" altLang="en-US" sz="2000" dirty="0"/>
              <a:t> </a:t>
            </a:r>
            <a:r>
              <a:rPr lang="en-US" altLang="en-US" sz="2000" dirty="0" smtClean="0"/>
              <a:t>                           </a:t>
            </a:r>
            <a:endParaRPr lang="en-US" altLang="en-US" sz="2000" dirty="0"/>
          </a:p>
          <a:p>
            <a:pPr lvl="1">
              <a:lnSpc>
                <a:spcPct val="120000"/>
              </a:lnSpc>
            </a:pPr>
            <a:r>
              <a:rPr lang="en-US" altLang="en-US" sz="2100" dirty="0"/>
              <a:t>National Reports on </a:t>
            </a:r>
            <a:r>
              <a:rPr lang="en-US" altLang="en-US" sz="2100" dirty="0" smtClean="0"/>
              <a:t>implementation (Art </a:t>
            </a:r>
            <a:r>
              <a:rPr lang="en-US" altLang="en-US" sz="2100" dirty="0" smtClean="0">
                <a:solidFill>
                  <a:srgbClr val="FF0000"/>
                </a:solidFill>
              </a:rPr>
              <a:t>33</a:t>
            </a:r>
            <a:r>
              <a:rPr lang="en-US" altLang="en-US" sz="2100" dirty="0" smtClean="0"/>
              <a:t>)</a:t>
            </a:r>
            <a:endParaRPr lang="en-US" altLang="en-US" sz="2100" dirty="0"/>
          </a:p>
          <a:p>
            <a:pPr lvl="1">
              <a:lnSpc>
                <a:spcPct val="120000"/>
              </a:lnSpc>
            </a:pPr>
            <a:r>
              <a:rPr lang="en-US" altLang="en-US" sz="2100" dirty="0"/>
              <a:t>Roster of Experts and report on his assignment. (E</a:t>
            </a:r>
            <a:r>
              <a:rPr lang="en-GB" altLang="en-US" sz="2100" dirty="0" err="1"/>
              <a:t>xpert</a:t>
            </a:r>
            <a:r>
              <a:rPr lang="en-GB" altLang="en-US" sz="2100" dirty="0"/>
              <a:t> nominated by a country can be of any nationality)</a:t>
            </a:r>
            <a:endParaRPr lang="en-US" altLang="en-US" sz="2100" dirty="0"/>
          </a:p>
          <a:p>
            <a:pPr marL="346075" lvl="1" indent="-282575">
              <a:lnSpc>
                <a:spcPct val="160000"/>
              </a:lnSpc>
              <a:buNone/>
            </a:pPr>
            <a:r>
              <a:rPr lang="en-US" altLang="en-US" sz="2600" dirty="0">
                <a:solidFill>
                  <a:srgbClr val="006600"/>
                </a:solidFill>
                <a:effectLst>
                  <a:outerShdw blurRad="38100" dist="38100" dir="2700000" algn="tl">
                    <a:srgbClr val="000000">
                      <a:alpha val="43137"/>
                    </a:srgbClr>
                  </a:outerShdw>
                </a:effectLst>
                <a:cs typeface="Arial" panose="020B0604020202020204" pitchFamily="34" charset="0"/>
              </a:rPr>
              <a:t>National</a:t>
            </a:r>
            <a:r>
              <a:rPr lang="en-US" altLang="en-US" sz="2400" b="1" dirty="0" smtClean="0"/>
              <a:t> </a:t>
            </a:r>
            <a:r>
              <a:rPr lang="en-US" altLang="en-US" sz="2400" b="1" dirty="0"/>
              <a:t>and Reference Records</a:t>
            </a:r>
          </a:p>
          <a:p>
            <a:pPr lvl="1"/>
            <a:r>
              <a:rPr lang="en-US" dirty="0"/>
              <a:t> </a:t>
            </a:r>
            <a:r>
              <a:rPr lang="en-US" sz="2100" dirty="0"/>
              <a:t>Submissions from Parties, other Governments and biosafety relevant organizations </a:t>
            </a:r>
            <a:endParaRPr lang="en-US" sz="2100" dirty="0" smtClean="0"/>
          </a:p>
          <a:p>
            <a:pPr lvl="1"/>
            <a:r>
              <a:rPr lang="en-US" altLang="en-US" sz="2100" dirty="0" smtClean="0"/>
              <a:t>Risk Assessment (Art. </a:t>
            </a:r>
            <a:r>
              <a:rPr lang="en-US" altLang="en-US" sz="2100" dirty="0" smtClean="0">
                <a:solidFill>
                  <a:srgbClr val="FF0000"/>
                </a:solidFill>
              </a:rPr>
              <a:t>20.3c</a:t>
            </a:r>
            <a:r>
              <a:rPr lang="en-US" altLang="en-US" sz="2100" dirty="0" smtClean="0"/>
              <a:t>)</a:t>
            </a:r>
            <a:endParaRPr lang="en-US" altLang="en-US" sz="2100" dirty="0"/>
          </a:p>
        </p:txBody>
      </p:sp>
      <p:sp>
        <p:nvSpPr>
          <p:cNvPr id="4" name="Content Placeholder 2"/>
          <p:cNvSpPr txBox="1">
            <a:spLocks/>
          </p:cNvSpPr>
          <p:nvPr/>
        </p:nvSpPr>
        <p:spPr>
          <a:xfrm>
            <a:off x="8608836" y="1808106"/>
            <a:ext cx="2383215" cy="553452"/>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600" kern="1200">
                <a:solidFill>
                  <a:schemeClr val="tx1"/>
                </a:solidFill>
                <a:latin typeface="+mn-lt"/>
                <a:ea typeface="+mn-ea"/>
                <a:cs typeface="+mn-cs"/>
              </a:defRPr>
            </a:lvl1pPr>
            <a:lvl2pPr marL="461963" indent="-115888" algn="l" defTabSz="914400" rtl="0" eaLnBrk="1" latinLnBrk="0" hangingPunct="1">
              <a:lnSpc>
                <a:spcPct val="90000"/>
              </a:lnSpc>
              <a:spcBef>
                <a:spcPts val="200"/>
              </a:spcBef>
              <a:spcAft>
                <a:spcPts val="400"/>
              </a:spcAft>
              <a:buClr>
                <a:schemeClr val="accent1"/>
              </a:buClr>
              <a:buFont typeface="Wingdings 3" pitchFamily="18" charset="2"/>
              <a:buChar char=""/>
              <a:defRPr sz="2200" kern="1200">
                <a:solidFill>
                  <a:schemeClr val="tx1"/>
                </a:solidFill>
                <a:latin typeface="+mn-lt"/>
                <a:ea typeface="+mn-ea"/>
                <a:cs typeface="+mn-cs"/>
              </a:defRPr>
            </a:lvl2pPr>
            <a:lvl3pPr marL="568325" indent="-58738"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682625" indent="-5715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6288" indent="-34925"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a:buFont typeface="Wingdings" panose="05000000000000000000" pitchFamily="2" charset="2"/>
              <a:buChar char="§"/>
            </a:pPr>
            <a:r>
              <a:rPr lang="en-US" dirty="0" smtClean="0"/>
              <a:t>  BCH News</a:t>
            </a:r>
            <a:endParaRPr lang="en-US" dirty="0"/>
          </a:p>
        </p:txBody>
      </p:sp>
      <p:sp>
        <p:nvSpPr>
          <p:cNvPr id="5" name="Text Box 9"/>
          <p:cNvSpPr txBox="1">
            <a:spLocks noChangeArrowheads="1"/>
          </p:cNvSpPr>
          <p:nvPr/>
        </p:nvSpPr>
        <p:spPr bwMode="auto">
          <a:xfrm rot="19737532">
            <a:off x="2135031" y="3607213"/>
            <a:ext cx="629936" cy="243656"/>
          </a:xfrm>
          <a:prstGeom prst="rect">
            <a:avLst/>
          </a:prstGeom>
          <a:noFill/>
          <a:ln w="12700">
            <a:solidFill>
              <a:schemeClr val="accent6">
                <a:lumMod val="75000"/>
              </a:schemeClr>
            </a:solidFill>
            <a:miter lim="800000"/>
            <a:headEnd/>
            <a:tailEnd/>
          </a:ln>
          <a:effectLst>
            <a:outerShdw dist="35921" dir="2700000" algn="ctr" rotWithShape="0">
              <a:schemeClr val="bg2"/>
            </a:outerShdw>
          </a:effectLst>
        </p:spPr>
        <p:txBody>
          <a:bodyPr wrap="square" lIns="90488" tIns="44450" rIns="90488" bIns="44450" anchor="ctr">
            <a:spAutoFit/>
          </a:bodyPr>
          <a:lstStyle/>
          <a:p>
            <a:pPr>
              <a:spcBef>
                <a:spcPct val="50000"/>
              </a:spcBef>
              <a:defRPr/>
            </a:pPr>
            <a:r>
              <a:rPr lang="fi-FI" sz="1000" b="1" dirty="0" smtClean="0">
                <a:solidFill>
                  <a:srgbClr val="FF0000"/>
                </a:solidFill>
                <a:effectLst>
                  <a:outerShdw blurRad="38100" dist="38100" dir="2700000" algn="tl">
                    <a:srgbClr val="C0C0C0"/>
                  </a:outerShdw>
                </a:effectLst>
                <a:latin typeface="Century Gothic" pitchFamily="34" charset="0"/>
              </a:rPr>
              <a:t>Transit</a:t>
            </a:r>
            <a:endParaRPr lang="fi-FI" sz="1000" b="1" dirty="0">
              <a:solidFill>
                <a:srgbClr val="FF0000"/>
              </a:solidFill>
              <a:effectLst>
                <a:outerShdw blurRad="38100" dist="38100" dir="2700000" algn="tl">
                  <a:srgbClr val="C0C0C0"/>
                </a:outerShdw>
              </a:effectLst>
              <a:latin typeface="Century Gothic" pitchFamily="34" charset="0"/>
            </a:endParaRPr>
          </a:p>
        </p:txBody>
      </p:sp>
      <p:sp>
        <p:nvSpPr>
          <p:cNvPr id="6" name="Text Box 9"/>
          <p:cNvSpPr txBox="1">
            <a:spLocks noChangeArrowheads="1"/>
          </p:cNvSpPr>
          <p:nvPr/>
        </p:nvSpPr>
        <p:spPr bwMode="auto">
          <a:xfrm rot="19737532">
            <a:off x="1623540" y="3882469"/>
            <a:ext cx="1818809" cy="243656"/>
          </a:xfrm>
          <a:prstGeom prst="rect">
            <a:avLst/>
          </a:prstGeom>
          <a:noFill/>
          <a:ln w="12700">
            <a:solidFill>
              <a:schemeClr val="accent6">
                <a:lumMod val="75000"/>
              </a:schemeClr>
            </a:solidFill>
            <a:miter lim="800000"/>
            <a:headEnd/>
            <a:tailEnd/>
          </a:ln>
          <a:effectLst>
            <a:outerShdw dist="35921" dir="2700000" algn="ctr" rotWithShape="0">
              <a:schemeClr val="bg2"/>
            </a:outerShdw>
          </a:effectLst>
        </p:spPr>
        <p:txBody>
          <a:bodyPr wrap="square" lIns="90488" tIns="44450" rIns="90488" bIns="44450" anchor="ctr">
            <a:spAutoFit/>
          </a:bodyPr>
          <a:lstStyle/>
          <a:p>
            <a:pPr>
              <a:spcBef>
                <a:spcPct val="50000"/>
              </a:spcBef>
              <a:defRPr/>
            </a:pPr>
            <a:r>
              <a:rPr lang="fi-FI" sz="1000" b="1" dirty="0" smtClean="0">
                <a:solidFill>
                  <a:srgbClr val="FF0000"/>
                </a:solidFill>
                <a:effectLst>
                  <a:outerShdw blurRad="38100" dist="38100" dir="2700000" algn="tl">
                    <a:srgbClr val="C0C0C0"/>
                  </a:outerShdw>
                </a:effectLst>
                <a:latin typeface="Century Gothic" pitchFamily="34" charset="0"/>
              </a:rPr>
              <a:t>Importation or release AIA</a:t>
            </a:r>
            <a:endParaRPr lang="fi-FI" sz="1000" b="1" dirty="0">
              <a:solidFill>
                <a:srgbClr val="FF0000"/>
              </a:solidFill>
              <a:effectLst>
                <a:outerShdw blurRad="38100" dist="38100" dir="2700000" algn="tl">
                  <a:srgbClr val="C0C0C0"/>
                </a:outerShdw>
              </a:effectLst>
              <a:latin typeface="Century Gothic" pitchFamily="34" charset="0"/>
            </a:endParaRPr>
          </a:p>
        </p:txBody>
      </p:sp>
      <p:sp>
        <p:nvSpPr>
          <p:cNvPr id="7" name="Text Box 9"/>
          <p:cNvSpPr txBox="1">
            <a:spLocks noChangeArrowheads="1"/>
          </p:cNvSpPr>
          <p:nvPr/>
        </p:nvSpPr>
        <p:spPr bwMode="auto">
          <a:xfrm rot="19737532">
            <a:off x="6015675" y="3577127"/>
            <a:ext cx="1485332" cy="397545"/>
          </a:xfrm>
          <a:prstGeom prst="rect">
            <a:avLst/>
          </a:prstGeom>
          <a:noFill/>
          <a:ln w="12700">
            <a:solidFill>
              <a:schemeClr val="accent6">
                <a:lumMod val="75000"/>
              </a:schemeClr>
            </a:solidFill>
            <a:miter lim="800000"/>
            <a:headEnd/>
            <a:tailEnd/>
          </a:ln>
          <a:effectLst>
            <a:outerShdw dist="35921" dir="2700000" algn="ctr" rotWithShape="0">
              <a:schemeClr val="bg2"/>
            </a:outerShdw>
          </a:effectLst>
        </p:spPr>
        <p:txBody>
          <a:bodyPr wrap="square" lIns="90488" tIns="44450" rIns="90488" bIns="44450" anchor="ctr">
            <a:spAutoFit/>
          </a:bodyPr>
          <a:lstStyle/>
          <a:p>
            <a:pPr>
              <a:spcBef>
                <a:spcPct val="50000"/>
              </a:spcBef>
              <a:defRPr/>
            </a:pPr>
            <a:r>
              <a:rPr lang="fi-FI" sz="1000" b="1" dirty="0" smtClean="0">
                <a:solidFill>
                  <a:srgbClr val="FF0000"/>
                </a:solidFill>
                <a:effectLst>
                  <a:outerShdw blurRad="38100" dist="38100" dir="2700000" algn="tl">
                    <a:srgbClr val="C0C0C0"/>
                  </a:outerShdw>
                </a:effectLst>
                <a:latin typeface="Century Gothic" pitchFamily="34" charset="0"/>
              </a:rPr>
              <a:t>Application of DR To specific import</a:t>
            </a:r>
            <a:endParaRPr lang="fi-FI" sz="1000" b="1" dirty="0">
              <a:solidFill>
                <a:srgbClr val="FF0000"/>
              </a:solidFill>
              <a:effectLst>
                <a:outerShdw blurRad="38100" dist="38100" dir="2700000" algn="tl">
                  <a:srgbClr val="C0C0C0"/>
                </a:outerShdw>
              </a:effectLst>
              <a:latin typeface="Century Gothic" pitchFamily="34" charset="0"/>
            </a:endParaRPr>
          </a:p>
        </p:txBody>
      </p:sp>
      <p:sp>
        <p:nvSpPr>
          <p:cNvPr id="8" name="Text Box 9"/>
          <p:cNvSpPr txBox="1">
            <a:spLocks noChangeArrowheads="1"/>
          </p:cNvSpPr>
          <p:nvPr/>
        </p:nvSpPr>
        <p:spPr bwMode="auto">
          <a:xfrm rot="19737532">
            <a:off x="3207888" y="3775761"/>
            <a:ext cx="1269044" cy="243656"/>
          </a:xfrm>
          <a:prstGeom prst="rect">
            <a:avLst/>
          </a:prstGeom>
          <a:noFill/>
          <a:ln w="12700">
            <a:solidFill>
              <a:schemeClr val="accent6">
                <a:lumMod val="75000"/>
              </a:schemeClr>
            </a:solidFill>
            <a:miter lim="800000"/>
            <a:headEnd/>
            <a:tailEnd/>
          </a:ln>
          <a:effectLst>
            <a:outerShdw dist="35921" dir="2700000" algn="ctr" rotWithShape="0">
              <a:schemeClr val="bg2"/>
            </a:outerShdw>
          </a:effectLst>
        </p:spPr>
        <p:txBody>
          <a:bodyPr wrap="square" lIns="90488" tIns="44450" rIns="90488" bIns="44450" anchor="ctr">
            <a:spAutoFit/>
          </a:bodyPr>
          <a:lstStyle/>
          <a:p>
            <a:pPr>
              <a:spcBef>
                <a:spcPct val="50000"/>
              </a:spcBef>
              <a:defRPr/>
            </a:pPr>
            <a:r>
              <a:rPr lang="fi-FI" sz="1000" b="1" dirty="0" smtClean="0">
                <a:solidFill>
                  <a:srgbClr val="FF0000"/>
                </a:solidFill>
                <a:effectLst>
                  <a:outerShdw blurRad="38100" dist="38100" dir="2700000" algn="tl">
                    <a:srgbClr val="C0C0C0"/>
                  </a:outerShdw>
                </a:effectLst>
                <a:latin typeface="Century Gothic" pitchFamily="34" charset="0"/>
              </a:rPr>
              <a:t>Domestic use FFP</a:t>
            </a:r>
            <a:endParaRPr lang="fi-FI" sz="1000" b="1" dirty="0">
              <a:solidFill>
                <a:srgbClr val="FF0000"/>
              </a:solidFill>
              <a:effectLst>
                <a:outerShdw blurRad="38100" dist="38100" dir="2700000" algn="tl">
                  <a:srgbClr val="C0C0C0"/>
                </a:outerShdw>
              </a:effectLst>
              <a:latin typeface="Century Gothic" pitchFamily="34" charset="0"/>
            </a:endParaRPr>
          </a:p>
        </p:txBody>
      </p:sp>
      <p:sp>
        <p:nvSpPr>
          <p:cNvPr id="9" name="Text Box 9"/>
          <p:cNvSpPr txBox="1">
            <a:spLocks noChangeArrowheads="1"/>
          </p:cNvSpPr>
          <p:nvPr/>
        </p:nvSpPr>
        <p:spPr bwMode="auto">
          <a:xfrm rot="19737532">
            <a:off x="2989555" y="3682482"/>
            <a:ext cx="850964" cy="243656"/>
          </a:xfrm>
          <a:prstGeom prst="rect">
            <a:avLst/>
          </a:prstGeom>
          <a:noFill/>
          <a:ln w="12700">
            <a:solidFill>
              <a:schemeClr val="accent6">
                <a:lumMod val="75000"/>
              </a:schemeClr>
            </a:solidFill>
            <a:miter lim="800000"/>
            <a:headEnd/>
            <a:tailEnd/>
          </a:ln>
          <a:effectLst>
            <a:outerShdw dist="35921" dir="2700000" algn="ctr" rotWithShape="0">
              <a:schemeClr val="bg2"/>
            </a:outerShdw>
          </a:effectLst>
        </p:spPr>
        <p:txBody>
          <a:bodyPr wrap="square" lIns="90488" tIns="44450" rIns="90488" bIns="44450" anchor="ctr">
            <a:spAutoFit/>
          </a:bodyPr>
          <a:lstStyle/>
          <a:p>
            <a:pPr>
              <a:spcBef>
                <a:spcPct val="50000"/>
              </a:spcBef>
              <a:defRPr/>
            </a:pPr>
            <a:r>
              <a:rPr lang="fi-FI" sz="1000" b="1" dirty="0" smtClean="0">
                <a:solidFill>
                  <a:srgbClr val="FF0000"/>
                </a:solidFill>
                <a:effectLst>
                  <a:outerShdw blurRad="38100" dist="38100" dir="2700000" algn="tl">
                    <a:srgbClr val="C0C0C0"/>
                  </a:outerShdw>
                </a:effectLst>
                <a:latin typeface="Century Gothic" pitchFamily="34" charset="0"/>
              </a:rPr>
              <a:t>Import FFP</a:t>
            </a:r>
            <a:endParaRPr lang="fi-FI" sz="1000" b="1" dirty="0">
              <a:solidFill>
                <a:srgbClr val="FF0000"/>
              </a:solidFill>
              <a:effectLst>
                <a:outerShdw blurRad="38100" dist="38100" dir="2700000" algn="tl">
                  <a:srgbClr val="C0C0C0"/>
                </a:outerShdw>
              </a:effectLst>
              <a:latin typeface="Century Gothic" pitchFamily="34" charset="0"/>
            </a:endParaRPr>
          </a:p>
        </p:txBody>
      </p:sp>
      <p:sp>
        <p:nvSpPr>
          <p:cNvPr id="10" name="Text Box 9"/>
          <p:cNvSpPr txBox="1">
            <a:spLocks noChangeArrowheads="1"/>
          </p:cNvSpPr>
          <p:nvPr/>
        </p:nvSpPr>
        <p:spPr bwMode="auto">
          <a:xfrm rot="19737532">
            <a:off x="3592989" y="3860586"/>
            <a:ext cx="1405338" cy="243656"/>
          </a:xfrm>
          <a:prstGeom prst="rect">
            <a:avLst/>
          </a:prstGeom>
          <a:noFill/>
          <a:ln w="12700">
            <a:solidFill>
              <a:schemeClr val="accent6">
                <a:lumMod val="75000"/>
              </a:schemeClr>
            </a:solidFill>
            <a:miter lim="800000"/>
            <a:headEnd/>
            <a:tailEnd/>
          </a:ln>
          <a:effectLst>
            <a:outerShdw dist="35921" dir="2700000" algn="ctr" rotWithShape="0">
              <a:schemeClr val="bg2"/>
            </a:outerShdw>
          </a:effectLst>
        </p:spPr>
        <p:txBody>
          <a:bodyPr wrap="square" lIns="90488" tIns="44450" rIns="90488" bIns="44450" anchor="ctr">
            <a:spAutoFit/>
          </a:bodyPr>
          <a:lstStyle/>
          <a:p>
            <a:pPr>
              <a:spcBef>
                <a:spcPct val="50000"/>
              </a:spcBef>
              <a:defRPr/>
            </a:pPr>
            <a:r>
              <a:rPr lang="fi-FI" sz="1000" b="1" dirty="0" smtClean="0">
                <a:solidFill>
                  <a:srgbClr val="FF0000"/>
                </a:solidFill>
                <a:effectLst>
                  <a:outerShdw blurRad="38100" dist="38100" dir="2700000" algn="tl">
                    <a:srgbClr val="C0C0C0"/>
                  </a:outerShdw>
                </a:effectLst>
                <a:latin typeface="Century Gothic" pitchFamily="34" charset="0"/>
              </a:rPr>
              <a:t>Review of Decision</a:t>
            </a:r>
            <a:endParaRPr lang="fi-FI" sz="1000" b="1" dirty="0">
              <a:solidFill>
                <a:srgbClr val="FF0000"/>
              </a:solidFill>
              <a:effectLst>
                <a:outerShdw blurRad="38100" dist="38100" dir="2700000" algn="tl">
                  <a:srgbClr val="C0C0C0"/>
                </a:outerShdw>
              </a:effectLst>
              <a:latin typeface="Century Gothic" pitchFamily="34" charset="0"/>
            </a:endParaRPr>
          </a:p>
        </p:txBody>
      </p:sp>
      <p:sp>
        <p:nvSpPr>
          <p:cNvPr id="11" name="Text Box 9"/>
          <p:cNvSpPr txBox="1">
            <a:spLocks noChangeArrowheads="1"/>
          </p:cNvSpPr>
          <p:nvPr/>
        </p:nvSpPr>
        <p:spPr bwMode="auto">
          <a:xfrm rot="19737532">
            <a:off x="4502970" y="3825418"/>
            <a:ext cx="1552564" cy="243656"/>
          </a:xfrm>
          <a:prstGeom prst="rect">
            <a:avLst/>
          </a:prstGeom>
          <a:noFill/>
          <a:ln w="12700">
            <a:solidFill>
              <a:schemeClr val="accent6">
                <a:lumMod val="75000"/>
              </a:schemeClr>
            </a:solidFill>
            <a:miter lim="800000"/>
            <a:headEnd/>
            <a:tailEnd/>
          </a:ln>
          <a:effectLst>
            <a:outerShdw dist="35921" dir="2700000" algn="ctr" rotWithShape="0">
              <a:schemeClr val="bg2"/>
            </a:outerShdw>
          </a:effectLst>
        </p:spPr>
        <p:txBody>
          <a:bodyPr wrap="square" lIns="90488" tIns="44450" rIns="90488" bIns="44450" anchor="ctr">
            <a:spAutoFit/>
          </a:bodyPr>
          <a:lstStyle/>
          <a:p>
            <a:pPr>
              <a:spcBef>
                <a:spcPct val="50000"/>
              </a:spcBef>
              <a:defRPr/>
            </a:pPr>
            <a:r>
              <a:rPr lang="fi-FI" sz="1000" b="1" dirty="0" smtClean="0">
                <a:solidFill>
                  <a:srgbClr val="FF0000"/>
                </a:solidFill>
                <a:effectLst>
                  <a:outerShdw blurRad="38100" dist="38100" dir="2700000" algn="tl">
                    <a:srgbClr val="C0C0C0"/>
                  </a:outerShdw>
                </a:effectLst>
                <a:latin typeface="Century Gothic" pitchFamily="34" charset="0"/>
              </a:rPr>
              <a:t>Simplified Procedures</a:t>
            </a:r>
            <a:endParaRPr lang="fi-FI" sz="1000" b="1" dirty="0">
              <a:solidFill>
                <a:srgbClr val="FF0000"/>
              </a:solidFill>
              <a:effectLst>
                <a:outerShdw blurRad="38100" dist="38100" dir="2700000" algn="tl">
                  <a:srgbClr val="C0C0C0"/>
                </a:outerShdw>
              </a:effectLst>
              <a:latin typeface="Century Gothic" pitchFamily="34" charset="0"/>
            </a:endParaRPr>
          </a:p>
        </p:txBody>
      </p:sp>
      <p:sp>
        <p:nvSpPr>
          <p:cNvPr id="12" name="Text Box 9"/>
          <p:cNvSpPr txBox="1">
            <a:spLocks noChangeArrowheads="1"/>
          </p:cNvSpPr>
          <p:nvPr/>
        </p:nvSpPr>
        <p:spPr bwMode="auto">
          <a:xfrm rot="19737532">
            <a:off x="6298660" y="3783642"/>
            <a:ext cx="1957063" cy="397545"/>
          </a:xfrm>
          <a:prstGeom prst="rect">
            <a:avLst/>
          </a:prstGeom>
          <a:noFill/>
          <a:ln w="12700">
            <a:solidFill>
              <a:schemeClr val="accent6">
                <a:lumMod val="75000"/>
              </a:schemeClr>
            </a:solidFill>
            <a:miter lim="800000"/>
            <a:headEnd/>
            <a:tailEnd/>
          </a:ln>
          <a:effectLst>
            <a:outerShdw dist="35921" dir="2700000" algn="ctr" rotWithShape="0">
              <a:schemeClr val="bg2"/>
            </a:outerShdw>
          </a:effectLst>
        </p:spPr>
        <p:txBody>
          <a:bodyPr wrap="square" lIns="90488" tIns="44450" rIns="90488" bIns="44450" anchor="ctr">
            <a:spAutoFit/>
          </a:bodyPr>
          <a:lstStyle/>
          <a:p>
            <a:pPr>
              <a:spcBef>
                <a:spcPct val="50000"/>
              </a:spcBef>
              <a:defRPr/>
            </a:pPr>
            <a:r>
              <a:rPr lang="fi-FI" sz="1000" b="1" dirty="0" smtClean="0">
                <a:solidFill>
                  <a:srgbClr val="FF0000"/>
                </a:solidFill>
                <a:effectLst>
                  <a:outerShdw blurRad="38100" dist="38100" dir="2700000" algn="tl">
                    <a:srgbClr val="C0C0C0"/>
                  </a:outerShdw>
                </a:effectLst>
                <a:latin typeface="Century Gothic" pitchFamily="34" charset="0"/>
              </a:rPr>
              <a:t>Unintentiinal transboundary movement</a:t>
            </a:r>
            <a:endParaRPr lang="fi-FI" sz="1000" b="1" dirty="0">
              <a:solidFill>
                <a:srgbClr val="FF0000"/>
              </a:solidFill>
              <a:effectLst>
                <a:outerShdw blurRad="38100" dist="38100" dir="2700000" algn="tl">
                  <a:srgbClr val="C0C0C0"/>
                </a:outerShdw>
              </a:effectLst>
              <a:latin typeface="Century Gothic" pitchFamily="34" charset="0"/>
            </a:endParaRPr>
          </a:p>
        </p:txBody>
      </p:sp>
      <p:sp>
        <p:nvSpPr>
          <p:cNvPr id="13" name="Text Box 9"/>
          <p:cNvSpPr txBox="1">
            <a:spLocks noChangeArrowheads="1"/>
          </p:cNvSpPr>
          <p:nvPr/>
        </p:nvSpPr>
        <p:spPr bwMode="auto">
          <a:xfrm rot="19737532">
            <a:off x="8338970" y="3732814"/>
            <a:ext cx="1523329" cy="397545"/>
          </a:xfrm>
          <a:prstGeom prst="rect">
            <a:avLst/>
          </a:prstGeom>
          <a:noFill/>
          <a:ln w="12700">
            <a:solidFill>
              <a:schemeClr val="accent6">
                <a:lumMod val="75000"/>
              </a:schemeClr>
            </a:solidFill>
            <a:miter lim="800000"/>
            <a:headEnd/>
            <a:tailEnd/>
          </a:ln>
          <a:effectLst>
            <a:outerShdw dist="35921" dir="2700000" algn="ctr" rotWithShape="0">
              <a:schemeClr val="bg2"/>
            </a:outerShdw>
          </a:effectLst>
        </p:spPr>
        <p:txBody>
          <a:bodyPr wrap="square" lIns="90488" tIns="44450" rIns="90488" bIns="44450" anchor="ctr">
            <a:spAutoFit/>
          </a:bodyPr>
          <a:lstStyle/>
          <a:p>
            <a:pPr>
              <a:spcBef>
                <a:spcPct val="50000"/>
              </a:spcBef>
              <a:defRPr/>
            </a:pPr>
            <a:r>
              <a:rPr lang="fi-FI" sz="1000" b="1" dirty="0" smtClean="0">
                <a:solidFill>
                  <a:srgbClr val="FF0000"/>
                </a:solidFill>
                <a:effectLst>
                  <a:outerShdw blurRad="38100" dist="38100" dir="2700000" algn="tl">
                    <a:srgbClr val="C0C0C0"/>
                  </a:outerShdw>
                </a:effectLst>
                <a:latin typeface="Century Gothic" pitchFamily="34" charset="0"/>
              </a:rPr>
              <a:t>Illegal transboundary movement</a:t>
            </a:r>
            <a:endParaRPr lang="fi-FI" sz="1000" b="1" dirty="0">
              <a:solidFill>
                <a:srgbClr val="FF0000"/>
              </a:solidFill>
              <a:effectLst>
                <a:outerShdw blurRad="38100" dist="38100" dir="2700000" algn="tl">
                  <a:srgbClr val="C0C0C0"/>
                </a:outerShdw>
              </a:effectLst>
              <a:latin typeface="Century Gothic" pitchFamily="34" charset="0"/>
            </a:endParaRPr>
          </a:p>
        </p:txBody>
      </p:sp>
      <p:sp>
        <p:nvSpPr>
          <p:cNvPr id="14" name="Text Box 6"/>
          <p:cNvSpPr txBox="1">
            <a:spLocks noChangeArrowheads="1"/>
          </p:cNvSpPr>
          <p:nvPr/>
        </p:nvSpPr>
        <p:spPr bwMode="auto">
          <a:xfrm>
            <a:off x="8709589" y="470275"/>
            <a:ext cx="1442595" cy="489878"/>
          </a:xfrm>
          <a:prstGeom prst="rect">
            <a:avLst/>
          </a:prstGeom>
          <a:noFill/>
          <a:ln w="12700">
            <a:solidFill>
              <a:schemeClr val="accent5"/>
            </a:solidFill>
            <a:miter lim="800000"/>
            <a:headEnd/>
            <a:tailEnd/>
          </a:ln>
          <a:effectLst>
            <a:outerShdw dist="35921" dir="2700000" algn="ctr" rotWithShape="0">
              <a:schemeClr val="bg2"/>
            </a:outerShdw>
          </a:effectLst>
        </p:spPr>
        <p:txBody>
          <a:bodyPr wrap="square" lIns="90488" tIns="44450" rIns="90488" bIns="44450" anchor="ctr">
            <a:spAutoFit/>
          </a:bodyPr>
          <a:lstStyle/>
          <a:p>
            <a:pPr>
              <a:spcBef>
                <a:spcPct val="50000"/>
              </a:spcBef>
              <a:defRPr/>
            </a:pPr>
            <a:r>
              <a:rPr lang="fi-FI" sz="2600" dirty="0">
                <a:solidFill>
                  <a:srgbClr val="006600"/>
                </a:solidFill>
                <a:effectLst>
                  <a:outerShdw blurRad="38100" dist="38100" dir="2700000" algn="tl">
                    <a:srgbClr val="000000">
                      <a:alpha val="43137"/>
                    </a:srgbClr>
                  </a:outerShdw>
                </a:effectLst>
                <a:cs typeface="Arial" panose="020B0604020202020204" pitchFamily="34" charset="0"/>
              </a:rPr>
              <a:t>Required</a:t>
            </a:r>
          </a:p>
        </p:txBody>
      </p:sp>
      <p:sp>
        <p:nvSpPr>
          <p:cNvPr id="15" name="Text Box 9"/>
          <p:cNvSpPr txBox="1">
            <a:spLocks noChangeArrowheads="1"/>
          </p:cNvSpPr>
          <p:nvPr/>
        </p:nvSpPr>
        <p:spPr bwMode="auto">
          <a:xfrm rot="19737532">
            <a:off x="6959553" y="3854723"/>
            <a:ext cx="2064505" cy="397545"/>
          </a:xfrm>
          <a:prstGeom prst="rect">
            <a:avLst/>
          </a:prstGeom>
          <a:noFill/>
          <a:ln w="12700">
            <a:solidFill>
              <a:schemeClr val="accent6">
                <a:lumMod val="75000"/>
              </a:schemeClr>
            </a:solidFill>
            <a:miter lim="800000"/>
            <a:headEnd/>
            <a:tailEnd/>
          </a:ln>
          <a:effectLst>
            <a:outerShdw dist="35921" dir="2700000" algn="ctr" rotWithShape="0">
              <a:schemeClr val="bg2"/>
            </a:outerShdw>
          </a:effectLst>
        </p:spPr>
        <p:txBody>
          <a:bodyPr wrap="square" lIns="90488" tIns="44450" rIns="90488" bIns="44450" anchor="ctr">
            <a:spAutoFit/>
          </a:bodyPr>
          <a:lstStyle/>
          <a:p>
            <a:pPr>
              <a:spcBef>
                <a:spcPct val="50000"/>
              </a:spcBef>
              <a:defRPr/>
            </a:pPr>
            <a:r>
              <a:rPr lang="fi-FI" sz="1000" b="1" dirty="0" smtClean="0">
                <a:solidFill>
                  <a:srgbClr val="FF0000"/>
                </a:solidFill>
                <a:effectLst>
                  <a:outerShdw blurRad="38100" dist="38100" dir="2700000" algn="tl">
                    <a:srgbClr val="C0C0C0"/>
                  </a:outerShdw>
                </a:effectLst>
                <a:latin typeface="Century Gothic" pitchFamily="34" charset="0"/>
              </a:rPr>
              <a:t>Handling, transport, packaging and identification</a:t>
            </a:r>
            <a:endParaRPr lang="fi-FI" sz="1000" b="1" dirty="0">
              <a:solidFill>
                <a:srgbClr val="FF0000"/>
              </a:solidFill>
              <a:effectLst>
                <a:outerShdw blurRad="38100" dist="38100" dir="2700000" algn="tl">
                  <a:srgbClr val="C0C0C0"/>
                </a:outerShdw>
              </a:effectLst>
              <a:latin typeface="Century Gothic" pitchFamily="34" charset="0"/>
            </a:endParaRPr>
          </a:p>
        </p:txBody>
      </p:sp>
    </p:spTree>
    <p:extLst>
      <p:ext uri="{BB962C8B-B14F-4D97-AF65-F5344CB8AC3E}">
        <p14:creationId xmlns:p14="http://schemas.microsoft.com/office/powerpoint/2010/main" val="22091899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2339" y="585216"/>
            <a:ext cx="11277600" cy="1499616"/>
          </a:xfrm>
        </p:spPr>
        <p:txBody>
          <a:bodyPr/>
          <a:lstStyle/>
          <a:p>
            <a:r>
              <a:rPr lang="en-US" dirty="0" smtClean="0"/>
              <a:t>categories of information (2/2)</a:t>
            </a:r>
            <a:endParaRPr lang="en-US" dirty="0"/>
          </a:p>
        </p:txBody>
      </p:sp>
      <p:sp>
        <p:nvSpPr>
          <p:cNvPr id="3" name="Content Placeholder 2"/>
          <p:cNvSpPr>
            <a:spLocks noGrp="1"/>
          </p:cNvSpPr>
          <p:nvPr>
            <p:ph idx="1"/>
          </p:nvPr>
        </p:nvSpPr>
        <p:spPr>
          <a:xfrm>
            <a:off x="1024128" y="1868908"/>
            <a:ext cx="10786872" cy="4772524"/>
          </a:xfrm>
        </p:spPr>
        <p:txBody>
          <a:bodyPr>
            <a:normAutofit/>
          </a:bodyPr>
          <a:lstStyle/>
          <a:p>
            <a:r>
              <a:rPr lang="en-US" altLang="en-US" sz="2400" b="1" dirty="0" smtClean="0"/>
              <a:t>Reference </a:t>
            </a:r>
            <a:r>
              <a:rPr lang="en-US" altLang="en-US" sz="2400" b="1" dirty="0"/>
              <a:t>Records</a:t>
            </a:r>
          </a:p>
          <a:p>
            <a:pPr lvl="1"/>
            <a:r>
              <a:rPr lang="en-US" altLang="en-US" sz="2000" dirty="0"/>
              <a:t>LMOs, </a:t>
            </a:r>
            <a:r>
              <a:rPr lang="en-US" altLang="en-US" sz="2000" dirty="0" smtClean="0"/>
              <a:t>Genetic elements </a:t>
            </a:r>
            <a:r>
              <a:rPr lang="en-US" altLang="en-US" sz="2000" dirty="0"/>
              <a:t>or Organisms</a:t>
            </a:r>
          </a:p>
          <a:p>
            <a:pPr lvl="1"/>
            <a:r>
              <a:rPr lang="en-US" altLang="en-US" sz="2000" dirty="0" smtClean="0"/>
              <a:t>Capacity-Building (both </a:t>
            </a:r>
            <a:r>
              <a:rPr lang="en-US" altLang="en-US" sz="2000" dirty="0" smtClean="0">
                <a:solidFill>
                  <a:srgbClr val="FF0000"/>
                </a:solidFill>
              </a:rPr>
              <a:t>needs</a:t>
            </a:r>
            <a:r>
              <a:rPr lang="en-US" altLang="en-US" sz="2000" dirty="0" smtClean="0"/>
              <a:t> as well as </a:t>
            </a:r>
            <a:r>
              <a:rPr lang="en-US" altLang="en-US" sz="2000" dirty="0" smtClean="0">
                <a:solidFill>
                  <a:srgbClr val="FF0000"/>
                </a:solidFill>
              </a:rPr>
              <a:t>opportunities</a:t>
            </a:r>
            <a:r>
              <a:rPr lang="en-US" altLang="en-US" sz="2000" dirty="0" smtClean="0"/>
              <a:t>)</a:t>
            </a:r>
            <a:endParaRPr lang="en-US" altLang="en-US" sz="2000" dirty="0"/>
          </a:p>
          <a:p>
            <a:pPr lvl="1"/>
            <a:r>
              <a:rPr lang="en-US" altLang="en-US" sz="2000" dirty="0" smtClean="0"/>
              <a:t>Directory of International </a:t>
            </a:r>
            <a:r>
              <a:rPr lang="en-US" altLang="en-US" sz="2000" dirty="0"/>
              <a:t>Organizations involved in Biosafety Activities</a:t>
            </a:r>
          </a:p>
          <a:p>
            <a:pPr lvl="1"/>
            <a:r>
              <a:rPr lang="en-US" altLang="en-US" sz="2000" dirty="0" smtClean="0"/>
              <a:t>The BCH Virtual Library</a:t>
            </a:r>
            <a:endParaRPr lang="en-US" altLang="en-US" sz="2400" b="1" dirty="0"/>
          </a:p>
        </p:txBody>
      </p:sp>
    </p:spTree>
    <p:extLst>
      <p:ext uri="{BB962C8B-B14F-4D97-AF65-F5344CB8AC3E}">
        <p14:creationId xmlns:p14="http://schemas.microsoft.com/office/powerpoint/2010/main" val="35521067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which form is information registered on the bch?</a:t>
            </a:r>
            <a:endParaRPr lang="en-US" dirty="0"/>
          </a:p>
        </p:txBody>
      </p:sp>
      <p:sp>
        <p:nvSpPr>
          <p:cNvPr id="3" name="Content Placeholder 2"/>
          <p:cNvSpPr>
            <a:spLocks noGrp="1"/>
          </p:cNvSpPr>
          <p:nvPr>
            <p:ph idx="1"/>
          </p:nvPr>
        </p:nvSpPr>
        <p:spPr/>
        <p:txBody>
          <a:bodyPr>
            <a:normAutofit/>
          </a:bodyPr>
          <a:lstStyle/>
          <a:p>
            <a:pPr marL="0" indent="0">
              <a:buClr>
                <a:schemeClr val="tx1"/>
              </a:buClr>
              <a:buNone/>
            </a:pPr>
            <a:r>
              <a:rPr lang="en-US" dirty="0" smtClean="0"/>
              <a:t>- Information is registered in the form of records having a standardized structure (common format) to be filled with the required information. </a:t>
            </a:r>
          </a:p>
          <a:p>
            <a:pPr marL="0" indent="0">
              <a:buClr>
                <a:schemeClr val="tx1"/>
              </a:buClr>
              <a:buNone/>
            </a:pPr>
            <a:r>
              <a:rPr lang="en-US" dirty="0" smtClean="0"/>
              <a:t>- Common formats are </a:t>
            </a:r>
            <a:r>
              <a:rPr lang="en-US" dirty="0"/>
              <a:t>intended to facilitate the indexing of information and its inclusion in </a:t>
            </a:r>
            <a:r>
              <a:rPr lang="en-US" dirty="0" smtClean="0"/>
              <a:t>databases which </a:t>
            </a:r>
            <a:r>
              <a:rPr lang="en-US" altLang="en-US" dirty="0" smtClean="0"/>
              <a:t>simplifies </a:t>
            </a:r>
            <a:r>
              <a:rPr lang="en-US" altLang="en-US" dirty="0"/>
              <a:t>searching for and locating information in the BCH databases</a:t>
            </a:r>
            <a:endParaRPr lang="fr-CA" altLang="en-US" dirty="0"/>
          </a:p>
          <a:p>
            <a:r>
              <a:rPr lang="en-US" dirty="0" smtClean="0"/>
              <a:t>- Records common formats </a:t>
            </a:r>
            <a:r>
              <a:rPr lang="en-US" dirty="0"/>
              <a:t>are adopted by the Conference of the Parties to the </a:t>
            </a:r>
            <a:r>
              <a:rPr lang="en-US" dirty="0" smtClean="0"/>
              <a:t>Protocol</a:t>
            </a:r>
            <a:endParaRPr lang="en-US" dirty="0"/>
          </a:p>
        </p:txBody>
      </p:sp>
    </p:spTree>
    <p:extLst>
      <p:ext uri="{BB962C8B-B14F-4D97-AF65-F5344CB8AC3E}">
        <p14:creationId xmlns:p14="http://schemas.microsoft.com/office/powerpoint/2010/main" val="19661692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common format</a:t>
            </a:r>
            <a:endParaRPr lang="en-US" dirty="0"/>
          </a:p>
        </p:txBody>
      </p:sp>
      <p:pic>
        <p:nvPicPr>
          <p:cNvPr id="4"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127" y="1714885"/>
            <a:ext cx="5616575" cy="4829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3" name="Picture 2"/>
          <p:cNvPicPr>
            <a:picLocks noChangeAspect="1"/>
          </p:cNvPicPr>
          <p:nvPr/>
        </p:nvPicPr>
        <p:blipFill rotWithShape="1">
          <a:blip r:embed="rId3"/>
          <a:srcRect l="28404" t="9209" r="15373" b="6830"/>
          <a:stretch/>
        </p:blipFill>
        <p:spPr>
          <a:xfrm>
            <a:off x="6234944" y="1935016"/>
            <a:ext cx="5576056" cy="4684044"/>
          </a:xfrm>
          <a:prstGeom prst="rect">
            <a:avLst/>
          </a:prstGeom>
        </p:spPr>
      </p:pic>
      <p:sp>
        <p:nvSpPr>
          <p:cNvPr id="5" name="Rectangle 4"/>
          <p:cNvSpPr/>
          <p:nvPr/>
        </p:nvSpPr>
        <p:spPr>
          <a:xfrm>
            <a:off x="8218402" y="1486397"/>
            <a:ext cx="1609140" cy="338554"/>
          </a:xfrm>
          <a:prstGeom prst="rect">
            <a:avLst/>
          </a:prstGeom>
          <a:ln>
            <a:solidFill>
              <a:schemeClr val="bg2">
                <a:lumMod val="90000"/>
              </a:schemeClr>
            </a:solidFill>
          </a:ln>
        </p:spPr>
        <p:txBody>
          <a:bodyPr wrap="square">
            <a:spAutoFit/>
          </a:bodyPr>
          <a:lstStyle/>
          <a:p>
            <a:pPr lvl="3" indent="-1371600" algn="ctr"/>
            <a:r>
              <a:rPr lang="en-US" altLang="en-US" sz="1600" dirty="0" smtClean="0"/>
              <a:t>Data entry form</a:t>
            </a:r>
          </a:p>
        </p:txBody>
      </p:sp>
    </p:spTree>
    <p:extLst>
      <p:ext uri="{BB962C8B-B14F-4D97-AF65-F5344CB8AC3E}">
        <p14:creationId xmlns:p14="http://schemas.microsoft.com/office/powerpoint/2010/main" val="1874030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74823" y="3228166"/>
            <a:ext cx="6096000" cy="646331"/>
          </a:xfrm>
          <a:prstGeom prst="rect">
            <a:avLst/>
          </a:prstGeom>
          <a:ln>
            <a:solidFill>
              <a:srgbClr val="92D050"/>
            </a:solidFill>
          </a:ln>
        </p:spPr>
        <p:txBody>
          <a:bodyPr>
            <a:spAutoFit/>
          </a:bodyPr>
          <a:lstStyle/>
          <a:p>
            <a:pPr marL="342900" indent="-342900" algn="ctr">
              <a:lnSpc>
                <a:spcPct val="100000"/>
              </a:lnSpc>
              <a:spcBef>
                <a:spcPts val="0"/>
              </a:spcBef>
              <a:spcAft>
                <a:spcPts val="0"/>
              </a:spcAft>
              <a:buClr>
                <a:srgbClr val="000066"/>
              </a:buClr>
              <a:buSzPct val="25000"/>
              <a:buNone/>
            </a:pPr>
            <a:r>
              <a:rPr lang="en-US" sz="3600" dirty="0" smtClean="0">
                <a:solidFill>
                  <a:srgbClr val="00B050"/>
                </a:solidFill>
                <a:latin typeface="Arial"/>
                <a:ea typeface="Arial"/>
                <a:cs typeface="Arial"/>
                <a:sym typeface="Arial"/>
              </a:rPr>
              <a:t>Thank you !</a:t>
            </a:r>
            <a:endParaRPr lang="en-US" sz="3600" dirty="0">
              <a:solidFill>
                <a:srgbClr val="00B050"/>
              </a:solidFill>
              <a:latin typeface="Arial"/>
              <a:ea typeface="Arial"/>
              <a:cs typeface="Arial"/>
              <a:sym typeface="Arial"/>
            </a:endParaRPr>
          </a:p>
        </p:txBody>
      </p:sp>
    </p:spTree>
    <p:extLst>
      <p:ext uri="{BB962C8B-B14F-4D97-AF65-F5344CB8AC3E}">
        <p14:creationId xmlns:p14="http://schemas.microsoft.com/office/powerpoint/2010/main" val="900149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 to the bch</a:t>
            </a:r>
            <a:endParaRPr lang="en-US" dirty="0"/>
          </a:p>
        </p:txBody>
      </p:sp>
      <p:sp>
        <p:nvSpPr>
          <p:cNvPr id="4" name="Espace réservé du texte 3"/>
          <p:cNvSpPr>
            <a:spLocks noGrp="1"/>
          </p:cNvSpPr>
          <p:nvPr>
            <p:ph type="body" idx="1"/>
          </p:nvPr>
        </p:nvSpPr>
        <p:spPr/>
        <p:txBody>
          <a:bodyPr/>
          <a:lstStyle/>
          <a:p>
            <a:endParaRPr lang="fr-FR"/>
          </a:p>
        </p:txBody>
      </p:sp>
    </p:spTree>
    <p:extLst>
      <p:ext uri="{BB962C8B-B14F-4D97-AF65-F5344CB8AC3E}">
        <p14:creationId xmlns:p14="http://schemas.microsoft.com/office/powerpoint/2010/main" val="4056765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9F5B067-0D5F-4C71-A075-67237951BEFD}" type="slidenum">
              <a:rPr lang="en-US" altLang="en-US"/>
              <a:pPr/>
              <a:t>3</a:t>
            </a:fld>
            <a:endParaRPr lang="en-US" altLang="en-US"/>
          </a:p>
        </p:txBody>
      </p:sp>
      <p:sp>
        <p:nvSpPr>
          <p:cNvPr id="47114" name="Rectangle 10"/>
          <p:cNvSpPr>
            <a:spLocks noGrp="1" noChangeArrowheads="1"/>
          </p:cNvSpPr>
          <p:nvPr>
            <p:ph type="title"/>
          </p:nvPr>
        </p:nvSpPr>
        <p:spPr/>
        <p:txBody>
          <a:bodyPr/>
          <a:lstStyle/>
          <a:p>
            <a:r>
              <a:rPr lang="en-GB" altLang="en-US" dirty="0" smtClean="0"/>
              <a:t>overview</a:t>
            </a:r>
            <a:endParaRPr lang="en-GB" altLang="en-US" dirty="0"/>
          </a:p>
        </p:txBody>
      </p:sp>
      <p:sp>
        <p:nvSpPr>
          <p:cNvPr id="47115" name="Rectangle 11"/>
          <p:cNvSpPr>
            <a:spLocks noGrp="1" noChangeArrowheads="1"/>
          </p:cNvSpPr>
          <p:nvPr>
            <p:ph type="body" idx="1"/>
          </p:nvPr>
        </p:nvSpPr>
        <p:spPr/>
        <p:txBody>
          <a:bodyPr/>
          <a:lstStyle/>
          <a:p>
            <a:r>
              <a:rPr lang="es-ES" altLang="en-US" dirty="0" smtClean="0"/>
              <a:t>- </a:t>
            </a:r>
            <a:r>
              <a:rPr lang="en-US" altLang="en-US" dirty="0" smtClean="0"/>
              <a:t>What is the Biosafety Clearing House (BCH)? </a:t>
            </a:r>
          </a:p>
          <a:p>
            <a:r>
              <a:rPr lang="en-US" altLang="en-US" dirty="0" smtClean="0"/>
              <a:t>- How does it work?</a:t>
            </a:r>
          </a:p>
          <a:p>
            <a:r>
              <a:rPr lang="en-US" altLang="en-US" dirty="0" smtClean="0"/>
              <a:t>- Obligations and benefits of the BCH</a:t>
            </a:r>
          </a:p>
          <a:p>
            <a:r>
              <a:rPr lang="en-US" altLang="en-US" dirty="0" smtClean="0"/>
              <a:t>- What information can be found there?</a:t>
            </a:r>
          </a:p>
          <a:p>
            <a:r>
              <a:rPr lang="en-US" altLang="en-US" dirty="0" smtClean="0"/>
              <a:t>- In which form is information registered on the BCH?</a:t>
            </a:r>
          </a:p>
          <a:p>
            <a:endParaRPr lang="en-US" altLang="en-US" dirty="0"/>
          </a:p>
        </p:txBody>
      </p:sp>
    </p:spTree>
    <p:extLst>
      <p:ext uri="{BB962C8B-B14F-4D97-AF65-F5344CB8AC3E}">
        <p14:creationId xmlns:p14="http://schemas.microsoft.com/office/powerpoint/2010/main" val="714618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biosafety clearing house (BCH)?</a:t>
            </a:r>
            <a:endParaRPr lang="en-US" dirty="0"/>
          </a:p>
        </p:txBody>
      </p:sp>
      <p:sp>
        <p:nvSpPr>
          <p:cNvPr id="3" name="Content Placeholder 2"/>
          <p:cNvSpPr>
            <a:spLocks noGrp="1"/>
          </p:cNvSpPr>
          <p:nvPr>
            <p:ph idx="1"/>
          </p:nvPr>
        </p:nvSpPr>
        <p:spPr>
          <a:xfrm>
            <a:off x="1024128" y="2286000"/>
            <a:ext cx="5847727" cy="4023360"/>
          </a:xfrm>
        </p:spPr>
        <p:txBody>
          <a:bodyPr>
            <a:normAutofit/>
          </a:bodyPr>
          <a:lstStyle/>
          <a:p>
            <a:r>
              <a:rPr lang="en-US" dirty="0" smtClean="0"/>
              <a:t>Is a mechanism established in accordance with </a:t>
            </a:r>
            <a:r>
              <a:rPr lang="en-US" dirty="0" smtClean="0">
                <a:hlinkClick r:id="rId2"/>
              </a:rPr>
              <a:t>Article 20</a:t>
            </a:r>
            <a:r>
              <a:rPr lang="en-US" dirty="0" smtClean="0"/>
              <a:t> of the Cartagena Protocol in </a:t>
            </a:r>
            <a:r>
              <a:rPr lang="en-US" dirty="0"/>
              <a:t>order to:</a:t>
            </a:r>
          </a:p>
          <a:p>
            <a:pPr lvl="1">
              <a:buFont typeface="Wingdings" panose="05000000000000000000" pitchFamily="2" charset="2"/>
              <a:buChar char="§"/>
            </a:pPr>
            <a:r>
              <a:rPr lang="en-US" dirty="0" smtClean="0"/>
              <a:t> Facilitate </a:t>
            </a:r>
            <a:r>
              <a:rPr lang="en-US" dirty="0"/>
              <a:t>the exchange of scientific, technical, environmental and legal information on, and experience with, living modified organisms; and</a:t>
            </a:r>
          </a:p>
          <a:p>
            <a:pPr lvl="1">
              <a:buFont typeface="Wingdings" panose="05000000000000000000" pitchFamily="2" charset="2"/>
              <a:buChar char="§"/>
            </a:pPr>
            <a:r>
              <a:rPr lang="en-US" dirty="0" smtClean="0"/>
              <a:t> Assist </a:t>
            </a:r>
            <a:r>
              <a:rPr lang="en-US" dirty="0"/>
              <a:t>Parties to implement the </a:t>
            </a:r>
            <a:r>
              <a:rPr lang="en-US" dirty="0" smtClean="0"/>
              <a:t>Protocol…</a:t>
            </a:r>
          </a:p>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462" y="2286000"/>
            <a:ext cx="4982307" cy="3399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99593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it work? (1/2)</a:t>
            </a:r>
            <a:endParaRPr lang="en-US" dirty="0"/>
          </a:p>
        </p:txBody>
      </p:sp>
      <p:sp>
        <p:nvSpPr>
          <p:cNvPr id="3" name="Content Placeholder 2"/>
          <p:cNvSpPr>
            <a:spLocks noGrp="1"/>
          </p:cNvSpPr>
          <p:nvPr>
            <p:ph idx="1"/>
          </p:nvPr>
        </p:nvSpPr>
        <p:spPr>
          <a:xfrm>
            <a:off x="1024128" y="1944303"/>
            <a:ext cx="10786872" cy="4573728"/>
          </a:xfrm>
        </p:spPr>
        <p:txBody>
          <a:bodyPr>
            <a:normAutofit fontScale="92500"/>
          </a:bodyPr>
          <a:lstStyle/>
          <a:p>
            <a:r>
              <a:rPr lang="en-US" sz="2400" dirty="0">
                <a:solidFill>
                  <a:srgbClr val="006600"/>
                </a:solidFill>
                <a:effectLst>
                  <a:outerShdw blurRad="38100" dist="38100" dir="2700000" algn="tl">
                    <a:srgbClr val="000000">
                      <a:alpha val="43137"/>
                    </a:srgbClr>
                  </a:outerShdw>
                </a:effectLst>
                <a:cs typeface="Arial" panose="020B0604020202020204" pitchFamily="34" charset="0"/>
              </a:rPr>
              <a:t>Who can access the BCH?</a:t>
            </a:r>
          </a:p>
          <a:p>
            <a:pPr marL="234950" indent="46038">
              <a:buFont typeface="Wingdings" panose="05000000000000000000" pitchFamily="2" charset="2"/>
              <a:buChar char="§"/>
            </a:pPr>
            <a:r>
              <a:rPr lang="en-US" dirty="0"/>
              <a:t> </a:t>
            </a:r>
            <a:r>
              <a:rPr lang="en-US" dirty="0" smtClean="0"/>
              <a:t>Information </a:t>
            </a:r>
            <a:r>
              <a:rPr lang="en-US" dirty="0"/>
              <a:t>in the Biosafety Clearing-House is open and accessible to all </a:t>
            </a:r>
            <a:r>
              <a:rPr lang="en-US" dirty="0" smtClean="0"/>
              <a:t>users.</a:t>
            </a:r>
          </a:p>
          <a:p>
            <a:pPr marL="234950" indent="46038">
              <a:buFont typeface="Wingdings" panose="05000000000000000000" pitchFamily="2" charset="2"/>
              <a:buChar char="§"/>
            </a:pPr>
            <a:r>
              <a:rPr lang="en-US" dirty="0"/>
              <a:t> </a:t>
            </a:r>
            <a:r>
              <a:rPr lang="en-US" dirty="0" smtClean="0"/>
              <a:t>You don’t need </a:t>
            </a:r>
            <a:r>
              <a:rPr lang="en-US" dirty="0" smtClean="0">
                <a:solidFill>
                  <a:srgbClr val="FF0000"/>
                </a:solidFill>
              </a:rPr>
              <a:t>to be registered </a:t>
            </a:r>
            <a:r>
              <a:rPr lang="en-US" dirty="0" smtClean="0"/>
              <a:t>to the BCH website to </a:t>
            </a:r>
            <a:r>
              <a:rPr lang="en-US" dirty="0" smtClean="0">
                <a:solidFill>
                  <a:srgbClr val="FF0000"/>
                </a:solidFill>
              </a:rPr>
              <a:t>search for information </a:t>
            </a:r>
            <a:r>
              <a:rPr lang="en-US" dirty="0" smtClean="0"/>
              <a:t>!!</a:t>
            </a:r>
          </a:p>
          <a:p>
            <a:pPr marL="234950" indent="46038">
              <a:buFont typeface="Wingdings" panose="05000000000000000000" pitchFamily="2" charset="2"/>
              <a:buChar char="§"/>
            </a:pPr>
            <a:r>
              <a:rPr lang="en-GB" altLang="en-US" dirty="0">
                <a:solidFill>
                  <a:srgbClr val="006600"/>
                </a:solidFill>
                <a:cs typeface="Arial" panose="020B0604020202020204" pitchFamily="34" charset="0"/>
              </a:rPr>
              <a:t> </a:t>
            </a:r>
            <a:r>
              <a:rPr lang="en-GB" altLang="en-US" dirty="0" smtClean="0">
                <a:cs typeface="Arial" panose="020B0604020202020204" pitchFamily="34" charset="0"/>
              </a:rPr>
              <a:t>Confidential information </a:t>
            </a:r>
            <a:r>
              <a:rPr lang="en-GB" altLang="en-US" dirty="0" smtClean="0">
                <a:solidFill>
                  <a:srgbClr val="FF0000"/>
                </a:solidFill>
                <a:cs typeface="Arial" panose="020B0604020202020204" pitchFamily="34" charset="0"/>
              </a:rPr>
              <a:t>should NOT </a:t>
            </a:r>
            <a:r>
              <a:rPr lang="en-GB" altLang="en-US" dirty="0">
                <a:solidFill>
                  <a:srgbClr val="FF0000"/>
                </a:solidFill>
                <a:cs typeface="Arial" panose="020B0604020202020204" pitchFamily="34" charset="0"/>
              </a:rPr>
              <a:t>be </a:t>
            </a:r>
            <a:r>
              <a:rPr lang="en-GB" altLang="en-US" dirty="0">
                <a:cs typeface="Arial" panose="020B0604020202020204" pitchFamily="34" charset="0"/>
              </a:rPr>
              <a:t>posted on the BCH</a:t>
            </a:r>
            <a:r>
              <a:rPr lang="en-GB" altLang="en-US" dirty="0" smtClean="0">
                <a:cs typeface="Arial" panose="020B0604020202020204" pitchFamily="34" charset="0"/>
              </a:rPr>
              <a:t>.</a:t>
            </a:r>
          </a:p>
          <a:p>
            <a:pPr marL="234950" indent="46038">
              <a:buFont typeface="Wingdings" panose="05000000000000000000" pitchFamily="2" charset="2"/>
              <a:buChar char="§"/>
            </a:pPr>
            <a:endParaRPr lang="en-GB" altLang="en-US" dirty="0">
              <a:cs typeface="Arial" panose="020B0604020202020204" pitchFamily="34" charset="0"/>
            </a:endParaRPr>
          </a:p>
          <a:p>
            <a:pPr marL="90488" indent="0">
              <a:buNone/>
            </a:pPr>
            <a:r>
              <a:rPr lang="en-US" sz="2400" dirty="0" smtClean="0">
                <a:solidFill>
                  <a:srgbClr val="006600"/>
                </a:solidFill>
                <a:effectLst>
                  <a:outerShdw blurRad="38100" dist="38100" dir="2700000" algn="tl">
                    <a:srgbClr val="000000">
                      <a:alpha val="43137"/>
                    </a:srgbClr>
                  </a:outerShdw>
                </a:effectLst>
                <a:cs typeface="Arial" panose="020B0604020202020204" pitchFamily="34" charset="0"/>
              </a:rPr>
              <a:t>Who </a:t>
            </a:r>
            <a:r>
              <a:rPr lang="en-US" sz="2400" dirty="0">
                <a:solidFill>
                  <a:srgbClr val="006600"/>
                </a:solidFill>
                <a:effectLst>
                  <a:outerShdw blurRad="38100" dist="38100" dir="2700000" algn="tl">
                    <a:srgbClr val="000000">
                      <a:alpha val="43137"/>
                    </a:srgbClr>
                  </a:outerShdw>
                </a:effectLst>
                <a:cs typeface="Arial" panose="020B0604020202020204" pitchFamily="34" charset="0"/>
              </a:rPr>
              <a:t>can put information on the BCH?</a:t>
            </a:r>
          </a:p>
          <a:p>
            <a:pPr marL="234950" indent="0">
              <a:buFont typeface="Wingdings" panose="05000000000000000000" pitchFamily="2" charset="2"/>
              <a:buChar char="§"/>
            </a:pPr>
            <a:r>
              <a:rPr lang="en-US" dirty="0"/>
              <a:t> </a:t>
            </a:r>
            <a:r>
              <a:rPr lang="en-US" dirty="0" smtClean="0"/>
              <a:t>Different </a:t>
            </a:r>
            <a:r>
              <a:rPr lang="en-US" dirty="0"/>
              <a:t>government departments or agencies can put National and Reference Information </a:t>
            </a:r>
          </a:p>
          <a:p>
            <a:pPr marL="234950" indent="0">
              <a:buFont typeface="Wingdings" panose="05000000000000000000" pitchFamily="2" charset="2"/>
              <a:buChar char="§"/>
            </a:pPr>
            <a:r>
              <a:rPr lang="en-US" dirty="0"/>
              <a:t> </a:t>
            </a:r>
            <a:r>
              <a:rPr lang="en-US" dirty="0" smtClean="0"/>
              <a:t>General </a:t>
            </a:r>
            <a:r>
              <a:rPr lang="en-US" dirty="0"/>
              <a:t>Users and Non-Governmental </a:t>
            </a:r>
            <a:r>
              <a:rPr lang="en-US" dirty="0" smtClean="0"/>
              <a:t>Organization </a:t>
            </a:r>
            <a:r>
              <a:rPr lang="en-US" dirty="0"/>
              <a:t>can put Reference information</a:t>
            </a:r>
          </a:p>
        </p:txBody>
      </p:sp>
    </p:spTree>
    <p:extLst>
      <p:ext uri="{BB962C8B-B14F-4D97-AF65-F5344CB8AC3E}">
        <p14:creationId xmlns:p14="http://schemas.microsoft.com/office/powerpoint/2010/main" val="3107530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it work? (2/2)</a:t>
            </a:r>
            <a:endParaRPr lang="en-US" dirty="0"/>
          </a:p>
        </p:txBody>
      </p:sp>
      <p:sp>
        <p:nvSpPr>
          <p:cNvPr id="3" name="Content Placeholder 2"/>
          <p:cNvSpPr>
            <a:spLocks noGrp="1"/>
          </p:cNvSpPr>
          <p:nvPr>
            <p:ph idx="1"/>
          </p:nvPr>
        </p:nvSpPr>
        <p:spPr>
          <a:xfrm>
            <a:off x="1024128" y="1944303"/>
            <a:ext cx="10786872" cy="4365057"/>
          </a:xfrm>
        </p:spPr>
        <p:txBody>
          <a:bodyPr>
            <a:normAutofit/>
          </a:bodyPr>
          <a:lstStyle/>
          <a:p>
            <a:r>
              <a:rPr lang="en-US" dirty="0">
                <a:solidFill>
                  <a:srgbClr val="006600"/>
                </a:solidFill>
                <a:effectLst>
                  <a:outerShdw blurRad="38100" dist="38100" dir="2700000" algn="tl">
                    <a:srgbClr val="000000">
                      <a:alpha val="43137"/>
                    </a:srgbClr>
                  </a:outerShdw>
                </a:effectLst>
                <a:cs typeface="Arial" panose="020B0604020202020204" pitchFamily="34" charset="0"/>
              </a:rPr>
              <a:t>Language requirements of the BCH?</a:t>
            </a:r>
          </a:p>
          <a:p>
            <a:r>
              <a:rPr lang="en-US" dirty="0" smtClean="0"/>
              <a:t>- </a:t>
            </a:r>
            <a:r>
              <a:rPr lang="en-GB" altLang="en-US" dirty="0" smtClean="0">
                <a:cs typeface="Arial" panose="020B0604020202020204" pitchFamily="34" charset="0"/>
              </a:rPr>
              <a:t>The governing body of the Protocol has decided that </a:t>
            </a:r>
            <a:r>
              <a:rPr lang="en-US" dirty="0" smtClean="0"/>
              <a:t>Information should be submitted to the BCH in a UN official language (Arabic, Chinese, English, French, Russian or Spanish). </a:t>
            </a:r>
          </a:p>
          <a:p>
            <a:r>
              <a:rPr lang="en-US" dirty="0" smtClean="0"/>
              <a:t>- </a:t>
            </a:r>
            <a:r>
              <a:rPr lang="en-GB" altLang="en-US" dirty="0" smtClean="0">
                <a:cs typeface="Arial" panose="020B0604020202020204" pitchFamily="34" charset="0"/>
              </a:rPr>
              <a:t>However, full information sources and comments that are linked to records in the BCH may be made available by the submitting government </a:t>
            </a:r>
            <a:r>
              <a:rPr lang="en-US" dirty="0" smtClean="0"/>
              <a:t>in their original language.</a:t>
            </a:r>
          </a:p>
          <a:p>
            <a:r>
              <a:rPr lang="en-US" dirty="0" smtClean="0"/>
              <a:t>- COP/MOP-1 encourages use of commonly used international languages</a:t>
            </a:r>
            <a:endParaRPr lang="en-US" dirty="0"/>
          </a:p>
        </p:txBody>
      </p:sp>
    </p:spTree>
    <p:extLst>
      <p:ext uri="{BB962C8B-B14F-4D97-AF65-F5344CB8AC3E}">
        <p14:creationId xmlns:p14="http://schemas.microsoft.com/office/powerpoint/2010/main" val="39867686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1074088" cy="1499616"/>
          </a:xfrm>
        </p:spPr>
        <p:txBody>
          <a:bodyPr/>
          <a:lstStyle/>
          <a:p>
            <a:r>
              <a:rPr lang="en-US" dirty="0"/>
              <a:t>Why do we </a:t>
            </a:r>
            <a:r>
              <a:rPr lang="en-US" dirty="0" smtClean="0"/>
              <a:t>register information </a:t>
            </a:r>
            <a:r>
              <a:rPr lang="en-US" dirty="0"/>
              <a:t>on the BCH</a:t>
            </a:r>
            <a:r>
              <a:rPr lang="en-US" dirty="0" smtClean="0"/>
              <a:t>? (1/3)</a:t>
            </a:r>
            <a:endParaRPr lang="en-US" dirty="0"/>
          </a:p>
        </p:txBody>
      </p:sp>
      <p:sp>
        <p:nvSpPr>
          <p:cNvPr id="3" name="Content Placeholder 2"/>
          <p:cNvSpPr>
            <a:spLocks noGrp="1"/>
          </p:cNvSpPr>
          <p:nvPr>
            <p:ph idx="1"/>
          </p:nvPr>
        </p:nvSpPr>
        <p:spPr>
          <a:xfrm>
            <a:off x="1024127" y="1832610"/>
            <a:ext cx="10786872" cy="4728210"/>
          </a:xfrm>
        </p:spPr>
        <p:txBody>
          <a:bodyPr>
            <a:normAutofit fontScale="25000" lnSpcReduction="20000"/>
          </a:bodyPr>
          <a:lstStyle/>
          <a:p>
            <a:r>
              <a:rPr lang="en-US" sz="10400" dirty="0" smtClean="0"/>
              <a:t>- In accordance with </a:t>
            </a:r>
            <a:r>
              <a:rPr lang="en-US" sz="10400" dirty="0" smtClean="0">
                <a:solidFill>
                  <a:srgbClr val="00B050"/>
                </a:solidFill>
              </a:rPr>
              <a:t>Article 20(3) </a:t>
            </a:r>
            <a:r>
              <a:rPr lang="en-US" sz="10400" dirty="0" smtClean="0"/>
              <a:t>of the Cartagena Protocol, each </a:t>
            </a:r>
            <a:r>
              <a:rPr lang="en-US" sz="10400" dirty="0"/>
              <a:t>Party </a:t>
            </a:r>
            <a:r>
              <a:rPr lang="en-US" sz="10400" dirty="0" smtClean="0"/>
              <a:t>should </a:t>
            </a:r>
            <a:r>
              <a:rPr lang="en-US" sz="10400" dirty="0"/>
              <a:t>make available to the </a:t>
            </a:r>
            <a:r>
              <a:rPr lang="en-US" sz="10400" dirty="0" smtClean="0"/>
              <a:t>BCH certain categories of </a:t>
            </a:r>
            <a:r>
              <a:rPr lang="en-US" sz="10400" dirty="0" smtClean="0"/>
              <a:t>information = Obligation. </a:t>
            </a:r>
            <a:r>
              <a:rPr lang="en-US" sz="10400" dirty="0" smtClean="0"/>
              <a:t>These include:</a:t>
            </a:r>
          </a:p>
          <a:p>
            <a:pPr lvl="1">
              <a:buFont typeface="Wingdings" panose="05000000000000000000" pitchFamily="2" charset="2"/>
              <a:buChar char="§"/>
            </a:pPr>
            <a:r>
              <a:rPr lang="en-US" sz="8800" dirty="0" smtClean="0"/>
              <a:t> </a:t>
            </a:r>
            <a:r>
              <a:rPr lang="en-US" sz="8800" dirty="0"/>
              <a:t>Any existing laws, regulations and guidelines for implementation of the Protocol, as well as information required by the Parties for the advance informed agreement procedure;</a:t>
            </a:r>
          </a:p>
          <a:p>
            <a:pPr lvl="1">
              <a:buFont typeface="Wingdings" panose="05000000000000000000" pitchFamily="2" charset="2"/>
              <a:buChar char="§"/>
            </a:pPr>
            <a:r>
              <a:rPr lang="en-US" sz="8800" dirty="0"/>
              <a:t> Any bilateral, regional and multilateral agreements and arrangements;</a:t>
            </a:r>
          </a:p>
          <a:p>
            <a:pPr lvl="1">
              <a:buFont typeface="Wingdings" panose="05000000000000000000" pitchFamily="2" charset="2"/>
              <a:buChar char="§"/>
            </a:pPr>
            <a:r>
              <a:rPr lang="en-US" sz="8800" dirty="0"/>
              <a:t> Summaries of its risk assessments or environmental reviews of </a:t>
            </a:r>
            <a:r>
              <a:rPr lang="en-US" sz="8800" dirty="0" smtClean="0"/>
              <a:t>LMOs </a:t>
            </a:r>
            <a:r>
              <a:rPr lang="en-US" sz="8800" dirty="0"/>
              <a:t>generated by its regulatory process, including, where appropriate, relevant information regarding products thereof;</a:t>
            </a:r>
          </a:p>
          <a:p>
            <a:pPr lvl="1">
              <a:buFont typeface="Wingdings" panose="05000000000000000000" pitchFamily="2" charset="2"/>
              <a:buChar char="§"/>
            </a:pPr>
            <a:r>
              <a:rPr lang="en-US" sz="8800" dirty="0"/>
              <a:t> Its final decisions regarding the importation or release of LMOs; and</a:t>
            </a:r>
          </a:p>
          <a:p>
            <a:pPr lvl="1">
              <a:buFont typeface="Wingdings" panose="05000000000000000000" pitchFamily="2" charset="2"/>
              <a:buChar char="§"/>
            </a:pPr>
            <a:r>
              <a:rPr lang="en-US" sz="8800" dirty="0"/>
              <a:t> Reports submitted by it pursuant to Article 33, including those on implementation of the advance informed agreement procedure</a:t>
            </a:r>
            <a:r>
              <a:rPr lang="en-US" sz="8800" dirty="0" smtClean="0"/>
              <a:t>.</a:t>
            </a:r>
          </a:p>
          <a:p>
            <a:pPr lvl="1">
              <a:buFont typeface="Wingdings" panose="05000000000000000000" pitchFamily="2" charset="2"/>
              <a:buChar char="§"/>
            </a:pPr>
            <a:endParaRPr lang="en-US" sz="8800" dirty="0"/>
          </a:p>
          <a:p>
            <a:endParaRPr lang="en-US" dirty="0"/>
          </a:p>
        </p:txBody>
      </p:sp>
      <p:sp>
        <p:nvSpPr>
          <p:cNvPr id="4" name="Content Placeholder 2"/>
          <p:cNvSpPr txBox="1">
            <a:spLocks/>
          </p:cNvSpPr>
          <p:nvPr/>
        </p:nvSpPr>
        <p:spPr>
          <a:xfrm>
            <a:off x="1024127" y="5417127"/>
            <a:ext cx="10786872" cy="402336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600" kern="1200">
                <a:solidFill>
                  <a:schemeClr val="tx1"/>
                </a:solidFill>
                <a:latin typeface="+mn-lt"/>
                <a:ea typeface="+mn-ea"/>
                <a:cs typeface="+mn-cs"/>
              </a:defRPr>
            </a:lvl1pPr>
            <a:lvl2pPr marL="461963" indent="-115888" algn="l" defTabSz="914400" rtl="0" eaLnBrk="1" latinLnBrk="0" hangingPunct="1">
              <a:lnSpc>
                <a:spcPct val="90000"/>
              </a:lnSpc>
              <a:spcBef>
                <a:spcPts val="200"/>
              </a:spcBef>
              <a:spcAft>
                <a:spcPts val="400"/>
              </a:spcAft>
              <a:buClr>
                <a:schemeClr val="accent1"/>
              </a:buClr>
              <a:buFont typeface="Wingdings 3" pitchFamily="18" charset="2"/>
              <a:buChar char=""/>
              <a:defRPr sz="2200" kern="1200">
                <a:solidFill>
                  <a:schemeClr val="tx1"/>
                </a:solidFill>
                <a:latin typeface="+mn-lt"/>
                <a:ea typeface="+mn-ea"/>
                <a:cs typeface="+mn-cs"/>
              </a:defRPr>
            </a:lvl2pPr>
            <a:lvl3pPr marL="568325" indent="-58738"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682625" indent="-5715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6288" indent="-34925"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346075" lvl="1" indent="0">
              <a:buNone/>
            </a:pPr>
            <a:r>
              <a:rPr lang="en-US" dirty="0" smtClean="0"/>
              <a:t>- </a:t>
            </a:r>
            <a:r>
              <a:rPr lang="en-US" sz="2600" dirty="0" smtClean="0"/>
              <a:t>Illegal </a:t>
            </a:r>
            <a:r>
              <a:rPr lang="en-US" sz="2600" dirty="0" err="1"/>
              <a:t>tranboundary</a:t>
            </a:r>
            <a:r>
              <a:rPr lang="en-US" sz="2600" dirty="0"/>
              <a:t> movements </a:t>
            </a:r>
            <a:r>
              <a:rPr lang="en-US" sz="2600" dirty="0" smtClean="0"/>
              <a:t>(</a:t>
            </a:r>
            <a:r>
              <a:rPr lang="en-US" sz="2600" dirty="0" smtClean="0">
                <a:solidFill>
                  <a:srgbClr val="00B050"/>
                </a:solidFill>
              </a:rPr>
              <a:t>Article </a:t>
            </a:r>
            <a:r>
              <a:rPr lang="en-US" sz="2600" dirty="0">
                <a:solidFill>
                  <a:srgbClr val="00B050"/>
                </a:solidFill>
              </a:rPr>
              <a:t>25</a:t>
            </a:r>
            <a:r>
              <a:rPr lang="en-US" sz="2600" dirty="0" smtClean="0"/>
              <a:t>)</a:t>
            </a:r>
            <a:endParaRPr lang="en-US" sz="2600" dirty="0"/>
          </a:p>
          <a:p>
            <a:pPr marL="346075" lvl="1" indent="0">
              <a:buNone/>
            </a:pPr>
            <a:r>
              <a:rPr lang="en-US" sz="2600" dirty="0" smtClean="0"/>
              <a:t>- Unintentional </a:t>
            </a:r>
            <a:r>
              <a:rPr lang="en-US" sz="2600" dirty="0" err="1"/>
              <a:t>tranboundary</a:t>
            </a:r>
            <a:r>
              <a:rPr lang="en-US" sz="2600" dirty="0"/>
              <a:t> movement including a contact point for emergency measures </a:t>
            </a:r>
            <a:r>
              <a:rPr lang="en-US" sz="2600" dirty="0" smtClean="0"/>
              <a:t>(</a:t>
            </a:r>
            <a:r>
              <a:rPr lang="en-US" sz="2600" dirty="0">
                <a:solidFill>
                  <a:srgbClr val="00B050"/>
                </a:solidFill>
              </a:rPr>
              <a:t>Article 17</a:t>
            </a:r>
            <a:r>
              <a:rPr lang="en-US" sz="2600" dirty="0" smtClean="0"/>
              <a:t>)</a:t>
            </a:r>
            <a:endParaRPr lang="en-US" sz="2600" dirty="0"/>
          </a:p>
          <a:p>
            <a:pPr lvl="1">
              <a:buFont typeface="Wingdings" panose="05000000000000000000" pitchFamily="2" charset="2"/>
              <a:buChar char="§"/>
            </a:pPr>
            <a:endParaRPr lang="en-US" sz="8800" dirty="0" smtClean="0"/>
          </a:p>
          <a:p>
            <a:endParaRPr lang="en-US" dirty="0"/>
          </a:p>
        </p:txBody>
      </p:sp>
    </p:spTree>
    <p:extLst>
      <p:ext uri="{BB962C8B-B14F-4D97-AF65-F5344CB8AC3E}">
        <p14:creationId xmlns:p14="http://schemas.microsoft.com/office/powerpoint/2010/main" val="1461144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1050642" cy="1499616"/>
          </a:xfrm>
        </p:spPr>
        <p:txBody>
          <a:bodyPr/>
          <a:lstStyle/>
          <a:p>
            <a:r>
              <a:rPr lang="en-US" dirty="0"/>
              <a:t>Why do we register information on the BCH? </a:t>
            </a:r>
            <a:r>
              <a:rPr lang="en-US" dirty="0" smtClean="0"/>
              <a:t>(2/3)</a:t>
            </a:r>
            <a:endParaRPr lang="en-US" dirty="0"/>
          </a:p>
        </p:txBody>
      </p:sp>
      <p:sp>
        <p:nvSpPr>
          <p:cNvPr id="3" name="Content Placeholder 2"/>
          <p:cNvSpPr>
            <a:spLocks noGrp="1"/>
          </p:cNvSpPr>
          <p:nvPr>
            <p:ph idx="1"/>
          </p:nvPr>
        </p:nvSpPr>
        <p:spPr/>
        <p:txBody>
          <a:bodyPr/>
          <a:lstStyle/>
          <a:p>
            <a:pPr algn="just"/>
            <a:r>
              <a:rPr lang="en-US" dirty="0"/>
              <a:t>- In addition to the </a:t>
            </a:r>
            <a:r>
              <a:rPr lang="en-GB" altLang="en-US" dirty="0"/>
              <a:t>Protocol, COP-MOP adopt decisions regarding operational and technical aspects of the BCH, including additional information that should be made available through the BCH;</a:t>
            </a:r>
          </a:p>
          <a:p>
            <a:r>
              <a:rPr lang="en-US" altLang="en-US" dirty="0" smtClean="0"/>
              <a:t>- </a:t>
            </a:r>
            <a:r>
              <a:rPr lang="en-US" altLang="en-US" dirty="0" smtClean="0">
                <a:solidFill>
                  <a:srgbClr val="FF0000"/>
                </a:solidFill>
              </a:rPr>
              <a:t>Hence</a:t>
            </a:r>
            <a:r>
              <a:rPr lang="en-US" altLang="en-US" dirty="0">
                <a:solidFill>
                  <a:srgbClr val="FF0000"/>
                </a:solidFill>
              </a:rPr>
              <a:t>, Parties will have to monitor </a:t>
            </a:r>
            <a:r>
              <a:rPr lang="en-US" altLang="en-US" dirty="0" smtClean="0">
                <a:solidFill>
                  <a:srgbClr val="FF0000"/>
                </a:solidFill>
              </a:rPr>
              <a:t>existing and future decisions </a:t>
            </a:r>
            <a:r>
              <a:rPr lang="en-US" altLang="en-US" dirty="0" smtClean="0"/>
              <a:t>!!</a:t>
            </a:r>
          </a:p>
          <a:p>
            <a:r>
              <a:rPr lang="en-US" altLang="en-US" dirty="0" smtClean="0"/>
              <a:t>- </a:t>
            </a:r>
            <a:r>
              <a:rPr lang="en-GB" altLang="en-US" sz="2800" dirty="0">
                <a:solidFill>
                  <a:srgbClr val="FF0000"/>
                </a:solidFill>
              </a:rPr>
              <a:t>Required information should be posted within defined time-frames, or as soon as feasible</a:t>
            </a:r>
            <a:endParaRPr lang="en-US" altLang="en-US" sz="2800" dirty="0">
              <a:solidFill>
                <a:srgbClr val="FF0000"/>
              </a:solidFill>
            </a:endParaRPr>
          </a:p>
          <a:p>
            <a:endParaRPr lang="en-US" altLang="en-US" dirty="0"/>
          </a:p>
        </p:txBody>
      </p:sp>
    </p:spTree>
    <p:extLst>
      <p:ext uri="{BB962C8B-B14F-4D97-AF65-F5344CB8AC3E}">
        <p14:creationId xmlns:p14="http://schemas.microsoft.com/office/powerpoint/2010/main" val="1315584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1027196" cy="1499616"/>
          </a:xfrm>
        </p:spPr>
        <p:txBody>
          <a:bodyPr/>
          <a:lstStyle/>
          <a:p>
            <a:r>
              <a:rPr lang="en-US" dirty="0"/>
              <a:t>Why do we register information on the BCH? </a:t>
            </a:r>
            <a:r>
              <a:rPr lang="en-US" dirty="0" smtClean="0"/>
              <a:t>(3/3)</a:t>
            </a:r>
            <a:endParaRPr lang="en-US" dirty="0"/>
          </a:p>
        </p:txBody>
      </p:sp>
      <p:sp>
        <p:nvSpPr>
          <p:cNvPr id="3" name="Content Placeholder 2"/>
          <p:cNvSpPr>
            <a:spLocks noGrp="1"/>
          </p:cNvSpPr>
          <p:nvPr>
            <p:ph idx="1"/>
          </p:nvPr>
        </p:nvSpPr>
        <p:spPr/>
        <p:txBody>
          <a:bodyPr/>
          <a:lstStyle/>
          <a:p>
            <a:r>
              <a:rPr lang="en-US" dirty="0"/>
              <a:t>- In addition to the information required to be made available to the </a:t>
            </a:r>
            <a:r>
              <a:rPr lang="en-US" dirty="0" smtClean="0"/>
              <a:t>BCH </a:t>
            </a:r>
            <a:r>
              <a:rPr lang="en-US" dirty="0"/>
              <a:t>to comply with the Protocol and the subsequent decisions of the Conference of the Parties, Parties may wish to provide some information voluntarily, including information on laboratories, activities, academic research and projects related to biosafety.</a:t>
            </a:r>
          </a:p>
          <a:p>
            <a:r>
              <a:rPr lang="en-US" dirty="0"/>
              <a:t>- Governments that are not Parties to the Protocol, as well as non-governmental organizations, are encouraged to </a:t>
            </a:r>
            <a:r>
              <a:rPr lang="en-US" dirty="0" smtClean="0"/>
              <a:t>register </a:t>
            </a:r>
            <a:r>
              <a:rPr lang="en-US" dirty="0"/>
              <a:t>relevant biosafety information on the </a:t>
            </a:r>
            <a:r>
              <a:rPr lang="en-US" dirty="0" smtClean="0"/>
              <a:t>BCH </a:t>
            </a:r>
            <a:r>
              <a:rPr lang="en-US" dirty="0"/>
              <a:t>website.</a:t>
            </a:r>
          </a:p>
        </p:txBody>
      </p:sp>
    </p:spTree>
    <p:extLst>
      <p:ext uri="{BB962C8B-B14F-4D97-AF65-F5344CB8AC3E}">
        <p14:creationId xmlns:p14="http://schemas.microsoft.com/office/powerpoint/2010/main" val="40946012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4540</TotalTime>
  <Words>1126</Words>
  <Application>Microsoft Office PowerPoint</Application>
  <PresentationFormat>Personnalisé</PresentationFormat>
  <Paragraphs>102</Paragraphs>
  <Slides>15</Slides>
  <Notes>5</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Integral</vt:lpstr>
      <vt:lpstr>Maputo, mozambique 5 – 6 June 2022</vt:lpstr>
      <vt:lpstr>Introduction to the bch</vt:lpstr>
      <vt:lpstr>overview</vt:lpstr>
      <vt:lpstr>What is The biosafety clearing house (BCH)?</vt:lpstr>
      <vt:lpstr>How does it work? (1/2)</vt:lpstr>
      <vt:lpstr>How does it work? (2/2)</vt:lpstr>
      <vt:lpstr>Why do we register information on the BCH? (1/3)</vt:lpstr>
      <vt:lpstr>Why do we register information on the BCH? (2/3)</vt:lpstr>
      <vt:lpstr>Why do we register information on the BCH? (3/3)</vt:lpstr>
      <vt:lpstr>What are the benefits of the bch?</vt:lpstr>
      <vt:lpstr>categories of information (1/2)</vt:lpstr>
      <vt:lpstr>categories of information (2/2)</vt:lpstr>
      <vt:lpstr>In which form is information registered on the bch?</vt:lpstr>
      <vt:lpstr>Example of common format</vt:lpstr>
      <vt:lpstr>Présentation PowerPoint</vt:lpstr>
    </vt:vector>
  </TitlesOfParts>
  <Company>Ossama AbdelKawy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Ossama AbdelKawy</dc:creator>
  <cp:lastModifiedBy>pc</cp:lastModifiedBy>
  <cp:revision>293</cp:revision>
  <dcterms:created xsi:type="dcterms:W3CDTF">2018-09-03T08:21:53Z</dcterms:created>
  <dcterms:modified xsi:type="dcterms:W3CDTF">2022-05-12T17:19:50Z</dcterms:modified>
</cp:coreProperties>
</file>