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1"/>
  </p:notesMasterIdLst>
  <p:sldIdLst>
    <p:sldId id="347" r:id="rId3"/>
    <p:sldId id="256" r:id="rId4"/>
    <p:sldId id="340" r:id="rId5"/>
    <p:sldId id="320" r:id="rId6"/>
    <p:sldId id="321" r:id="rId7"/>
    <p:sldId id="322" r:id="rId8"/>
    <p:sldId id="324" r:id="rId9"/>
    <p:sldId id="325" r:id="rId10"/>
    <p:sldId id="326" r:id="rId11"/>
    <p:sldId id="335" r:id="rId12"/>
    <p:sldId id="327" r:id="rId13"/>
    <p:sldId id="349" r:id="rId14"/>
    <p:sldId id="432" r:id="rId15"/>
    <p:sldId id="331" r:id="rId16"/>
    <p:sldId id="342" r:id="rId17"/>
    <p:sldId id="333" r:id="rId18"/>
    <p:sldId id="332" r:id="rId19"/>
    <p:sldId id="348" r:id="rId20"/>
    <p:sldId id="334" r:id="rId21"/>
    <p:sldId id="336" r:id="rId22"/>
    <p:sldId id="337" r:id="rId23"/>
    <p:sldId id="338" r:id="rId24"/>
    <p:sldId id="344" r:id="rId25"/>
    <p:sldId id="345" r:id="rId26"/>
    <p:sldId id="339" r:id="rId27"/>
    <p:sldId id="346" r:id="rId28"/>
    <p:sldId id="328" r:id="rId29"/>
    <p:sldId id="31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87" autoAdjust="0"/>
  </p:normalViewPr>
  <p:slideViewPr>
    <p:cSldViewPr snapToGrid="0">
      <p:cViewPr varScale="1">
        <p:scale>
          <a:sx n="88" d="100"/>
          <a:sy n="88" d="100"/>
        </p:scale>
        <p:origin x="1470" y="66"/>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B7864-8D3D-4EDA-BF05-9244DA67D7A7}" type="datetimeFigureOut">
              <a:rPr lang="en-US" smtClean="0"/>
              <a:t>6/4/2022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34E2A-0B49-469D-B6A1-A72776167C4E}" type="slidenum">
              <a:rPr lang="en-US" smtClean="0"/>
              <a:t>‹#›</a:t>
            </a:fld>
            <a:endParaRPr lang="en-US"/>
          </a:p>
        </p:txBody>
      </p:sp>
    </p:spTree>
    <p:extLst>
      <p:ext uri="{BB962C8B-B14F-4D97-AF65-F5344CB8AC3E}">
        <p14:creationId xmlns:p14="http://schemas.microsoft.com/office/powerpoint/2010/main" val="285476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a:t>
            </a:fld>
            <a:endParaRPr lang="en-US"/>
          </a:p>
        </p:txBody>
      </p:sp>
    </p:spTree>
    <p:extLst>
      <p:ext uri="{BB962C8B-B14F-4D97-AF65-F5344CB8AC3E}">
        <p14:creationId xmlns:p14="http://schemas.microsoft.com/office/powerpoint/2010/main" val="413278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altLang="en-US" dirty="0" err="1"/>
              <a:t>The</a:t>
            </a:r>
            <a:r>
              <a:rPr lang="es-GT" altLang="en-US" baseline="0" dirty="0"/>
              <a:t> </a:t>
            </a:r>
            <a:r>
              <a:rPr lang="es-GT" altLang="en-US" baseline="0" dirty="0" err="1"/>
              <a:t>protocol</a:t>
            </a:r>
            <a:r>
              <a:rPr lang="es-GT" altLang="en-US" baseline="0" dirty="0"/>
              <a:t> </a:t>
            </a:r>
            <a:r>
              <a:rPr lang="es-GT" altLang="en-US" baseline="0" dirty="0" err="1"/>
              <a:t>classifies</a:t>
            </a:r>
            <a:r>
              <a:rPr lang="es-GT" altLang="en-US" baseline="0" dirty="0"/>
              <a:t> </a:t>
            </a:r>
            <a:r>
              <a:rPr lang="es-GT" altLang="en-US" baseline="0" dirty="0" err="1"/>
              <a:t>LMOs</a:t>
            </a:r>
            <a:r>
              <a:rPr lang="es-GT" altLang="en-US" baseline="0" dirty="0"/>
              <a:t> </a:t>
            </a:r>
            <a:r>
              <a:rPr lang="es-GT" altLang="en-US" baseline="0" dirty="0" err="1"/>
              <a:t>into</a:t>
            </a:r>
            <a:r>
              <a:rPr lang="es-GT" altLang="en-US" baseline="0" dirty="0"/>
              <a:t> </a:t>
            </a:r>
            <a:r>
              <a:rPr lang="es-GT" altLang="en-US" baseline="0" dirty="0" err="1"/>
              <a:t>the</a:t>
            </a:r>
            <a:r>
              <a:rPr lang="es-GT" altLang="en-US" baseline="0" dirty="0"/>
              <a:t> </a:t>
            </a:r>
            <a:r>
              <a:rPr lang="es-GT" altLang="en-US" baseline="0" dirty="0" err="1"/>
              <a:t>follwoing</a:t>
            </a:r>
            <a:r>
              <a:rPr lang="es-GT" altLang="en-US" baseline="0" dirty="0"/>
              <a:t> </a:t>
            </a:r>
            <a:r>
              <a:rPr lang="es-GT" altLang="en-US" baseline="0" dirty="0" err="1"/>
              <a:t>categories</a:t>
            </a:r>
            <a:r>
              <a:rPr lang="es-GT" altLang="en-US" baseline="0" dirty="0"/>
              <a:t>:</a:t>
            </a:r>
          </a:p>
          <a:p>
            <a:pPr lvl="1" eaLnBrk="1" hangingPunct="1">
              <a:spcBef>
                <a:spcPts val="638"/>
              </a:spcBef>
              <a:buSzTx/>
              <a:buFontTx/>
              <a:buChar char="•"/>
            </a:pP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 for </a:t>
            </a:r>
            <a:r>
              <a:rPr lang="en-US" altLang="en-US" sz="1200" dirty="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intentional introduction into the environment </a:t>
            </a:r>
            <a:r>
              <a:rPr lang="en-US" altLang="en-US" sz="1200" b="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 7-10]</a:t>
            </a:r>
          </a:p>
          <a:p>
            <a:pPr lvl="1" eaLnBrk="1" hangingPunct="1">
              <a:spcBef>
                <a:spcPts val="638"/>
              </a:spcBef>
              <a:buSzTx/>
              <a:buFontTx/>
              <a:buChar char="•"/>
            </a:pP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 for direct use as a </a:t>
            </a:r>
            <a:r>
              <a:rPr lang="en-US" altLang="en-US" sz="1200" dirty="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food or feed, or processing. </a:t>
            </a:r>
            <a:r>
              <a:rPr lang="en-US" altLang="en-US" sz="1200" b="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 11].</a:t>
            </a:r>
          </a:p>
          <a:p>
            <a:pPr lvl="1" eaLnBrk="1" hangingPunct="1">
              <a:spcBef>
                <a:spcPts val="638"/>
              </a:spcBef>
              <a:buSzTx/>
              <a:buFontTx/>
              <a:buChar char="•"/>
            </a:pPr>
            <a:r>
              <a:rPr lang="fr-FR" altLang="en-US" sz="1200" dirty="0" err="1">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a:t>
            </a:r>
            <a:r>
              <a:rPr lang="fr-FR"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 </a:t>
            </a:r>
            <a:r>
              <a:rPr lang="fr-FR" altLang="en-US" sz="1200" dirty="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transit</a:t>
            </a:r>
            <a:r>
              <a:rPr lang="fr-FR" altLang="en-US" sz="1200" b="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[Art. 6];</a:t>
            </a:r>
          </a:p>
          <a:p>
            <a:pPr lvl="1" eaLnBrk="1" hangingPunct="1">
              <a:spcBef>
                <a:spcPts val="638"/>
              </a:spcBef>
              <a:buSzTx/>
              <a:buFontTx/>
              <a:buChar char="•"/>
            </a:pP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 destined for </a:t>
            </a:r>
            <a:r>
              <a:rPr lang="en-US" altLang="en-US" sz="1200" dirty="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contained use </a:t>
            </a:r>
            <a:r>
              <a:rPr lang="en-US" altLang="en-US" sz="1200" b="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 6] in the Party of import;</a:t>
            </a:r>
          </a:p>
          <a:p>
            <a:pPr eaLnBrk="1" hangingPunct="1">
              <a:spcBef>
                <a:spcPts val="638"/>
              </a:spcBef>
              <a:buSzTx/>
              <a:buFontTx/>
              <a:buChar char="•"/>
            </a:pPr>
            <a:endParaRPr lang="en-US" altLang="en-US" sz="1200" b="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pPr eaLnBrk="1" hangingPunct="1">
              <a:spcBef>
                <a:spcPts val="638"/>
              </a:spcBef>
              <a:buSzTx/>
              <a:buFontTx/>
              <a:buNone/>
            </a:pPr>
            <a:r>
              <a:rPr lang="en-US" altLang="en-US" sz="1200" i="1"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However the protocol specifies procedures</a:t>
            </a:r>
            <a:r>
              <a:rPr lang="en-US" altLang="en-US" sz="1200" i="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that are applicable to the </a:t>
            </a:r>
            <a:r>
              <a:rPr lang="en-US" altLang="en-US" sz="1200" i="1"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transboundary movement of </a:t>
            </a:r>
            <a:r>
              <a:rPr lang="fr-FR" altLang="en-US" sz="1200" i="1" dirty="0" err="1">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only</a:t>
            </a:r>
            <a:r>
              <a:rPr lang="fr-FR" altLang="en-US" sz="1200" i="1" baseline="0"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r>
              <a:rPr lang="fr-FR" altLang="en-US" sz="1200" i="1" baseline="0" dirty="0" err="1">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some</a:t>
            </a:r>
            <a:r>
              <a:rPr lang="fr-FR" altLang="en-US" sz="1200" i="1" baseline="0"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of </a:t>
            </a:r>
            <a:r>
              <a:rPr lang="fr-FR" altLang="en-US" sz="1200" i="1" baseline="0" dirty="0" err="1">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those</a:t>
            </a:r>
            <a:r>
              <a:rPr lang="fr-FR" altLang="en-US" sz="1200" i="1"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r>
              <a:rPr lang="fr-FR" altLang="en-US" sz="1200" i="1" dirty="0" err="1">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categories</a:t>
            </a:r>
            <a:r>
              <a:rPr lang="fr-FR" altLang="en-US" sz="1200" i="1"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of </a:t>
            </a:r>
            <a:r>
              <a:rPr lang="fr-FR" altLang="en-US" sz="1200" i="1" dirty="0" err="1">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a:t>
            </a:r>
            <a:r>
              <a:rPr lang="en-US" altLang="en-US" sz="1200" i="0" dirty="0">
                <a:solidFill>
                  <a:schemeClr val="tx1"/>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t>
            </a:r>
          </a:p>
          <a:p>
            <a:pPr eaLnBrk="1" hangingPunct="1">
              <a:spcBef>
                <a:spcPts val="638"/>
              </a:spcBef>
              <a:buSzTx/>
              <a:buFontTx/>
              <a:buNone/>
            </a:pPr>
            <a:r>
              <a:rPr lang="en-US" altLang="en-US" sz="1200" b="0" i="0" dirty="0">
                <a:solidFill>
                  <a:schemeClr val="tx1"/>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Procedures</a:t>
            </a:r>
            <a:r>
              <a:rPr lang="en-US" altLang="en-US" sz="1200" b="0" i="0" baseline="0" dirty="0">
                <a:solidFill>
                  <a:schemeClr val="tx1"/>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include the following: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The advance informed agreement procedure applies prior to the first intentional transboundary movement of living modified organisms destined</a:t>
            </a:r>
            <a:r>
              <a:rPr lang="en-US" altLang="en-US" sz="1200" baseline="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for</a:t>
            </a: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intentional introduction into the environment of the Party of import.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Procedure for LMOs that are destined for direct use as food, feed or for processing. they</a:t>
            </a:r>
            <a:r>
              <a:rPr lang="en-US" altLang="en-US" sz="1200" baseline="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are not intended to be introduced into the environment</a:t>
            </a:r>
            <a:r>
              <a:rPr lang="en-US" altLang="en-US" sz="1200" baseline="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such as bulk grains export </a:t>
            </a: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and may be subject to transboundary movement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t>
            </a:r>
            <a:r>
              <a:rPr lang="en-US" altLang="en-US" sz="1100" baseline="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For LMOs in transit and those destined for contained use, the protocol does not specify a given procedure and leave it to be regulated on the national level. The protocol just highlight the </a:t>
            </a:r>
            <a:r>
              <a:rPr lang="en-US" sz="1200" b="0" i="0" kern="1200" dirty="0">
                <a:solidFill>
                  <a:schemeClr val="tx1"/>
                </a:solidFill>
                <a:effectLst/>
                <a:latin typeface="+mn-lt"/>
                <a:ea typeface="+mn-ea"/>
                <a:cs typeface="+mn-cs"/>
              </a:rPr>
              <a:t>right of a Party of transit to regulate the transport of living modified organisms through its territory</a:t>
            </a:r>
            <a:r>
              <a:rPr lang="en-US" sz="1200" b="0" i="0" kern="1200" baseline="0" dirty="0">
                <a:solidFill>
                  <a:schemeClr val="tx1"/>
                </a:solidFill>
                <a:effectLst/>
                <a:latin typeface="+mn-lt"/>
                <a:ea typeface="+mn-ea"/>
                <a:cs typeface="+mn-cs"/>
              </a:rPr>
              <a:t> and the </a:t>
            </a:r>
            <a:r>
              <a:rPr lang="en-US" sz="1200" b="0" i="0" kern="1200" dirty="0">
                <a:solidFill>
                  <a:schemeClr val="tx1"/>
                </a:solidFill>
                <a:effectLst/>
                <a:latin typeface="+mn-lt"/>
                <a:ea typeface="+mn-ea"/>
                <a:cs typeface="+mn-cs"/>
              </a:rPr>
              <a:t>right of a Party to subject all living modified organisms to risk assessment prior to decisions on import and to set standards for contained use within its jurisdiction</a:t>
            </a:r>
            <a:endPar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en-US" dirty="0"/>
          </a:p>
          <a:p>
            <a:pPr eaLnBrk="1" hangingPunct="1">
              <a:spcBef>
                <a:spcPts val="638"/>
              </a:spcBef>
              <a:buSzTx/>
              <a:buFontTx/>
              <a:buNone/>
            </a:pPr>
            <a:endParaRPr lang="en-US" altLang="en-US" sz="1200" b="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5308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The advance informed agreement procedure in </a:t>
            </a:r>
            <a:r>
              <a:rPr lang="en-US" altLang="en-US" sz="1200" dirty="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Articles 8 to 10 and 12 </a:t>
            </a: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applies prior to the first intentional transboundary movement of living modified organisms destined</a:t>
            </a:r>
            <a:r>
              <a:rPr lang="en-US" altLang="en-US" sz="1200" baseline="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for</a:t>
            </a:r>
            <a:r>
              <a:rPr lang="en-US"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intentional introduction into the environment of the Party of import.</a:t>
            </a:r>
          </a:p>
          <a:p>
            <a:r>
              <a:rPr lang="en-US" dirty="0"/>
              <a:t>Now going to</a:t>
            </a:r>
            <a:r>
              <a:rPr lang="en-US" baseline="0" dirty="0"/>
              <a:t> the details:</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The Party of export should</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notify, or require the exporter to ensure notification to, in writing, the competent national authority of the Party of import prior to the intentional transboundary movement of the living modified organism intended to be</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introduced into the environment. ( concerning the notification it s</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hould contain at a minimum, the information specified in Annex I</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of the protocol and T</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he Party of export should ensure that there is a legal requirement for the accuracy of information provided by the exporter.)</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The Party of import then acknowledges receipt of the notification, in writing, to the</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notifier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within ninety days of its receipt. (The acknowledgement should include a) The date of receipt of the notification;</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b)</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Whether the notification, prima facie, contains the required information; c) Whether to proceed according to the domestic regulatory framework of the Party of import or according to the procedure specified in Article 10.)</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Within two hundred and seventy days of the date of receipt of notification, the Party of import communicates, in writing, to the notifier and to the Biosafety Clearing-House the decision (</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decision can be: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 Approving the import, with or without conditions, including how the decision will apply to subsequent imports of the same living modified organism; b) Prohibiting the import; c) Requesting additional relevant information in accordance with its domestic regulatory framework or Annex I; or d) Informing the notifier that the period specified in this paragraph is extended by a defined period of time.</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In calculating the time within which the Party of import is to respond, the number of days it has to wait for additional relevant information is not to be taken into account.</a:t>
            </a:r>
          </a:p>
          <a:p>
            <a:endParaRPr lang="fr-FR" altLang="en-US" dirty="0">
              <a:latin typeface="Times New Roman" panose="02020603050405020304" pitchFamily="18" charset="0"/>
            </a:endParaRPr>
          </a:p>
        </p:txBody>
      </p:sp>
      <p:sp>
        <p:nvSpPr>
          <p:cNvPr id="70660"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BB1DB7-12B8-436D-AD9F-A505A6108575}" type="slidenum">
              <a:rPr lang="en-US" altLang="en-US" sz="1200"/>
              <a:pPr/>
              <a:t>13</a:t>
            </a:fld>
            <a:endParaRPr lang="en-US" altLang="en-US" sz="1200"/>
          </a:p>
        </p:txBody>
      </p:sp>
    </p:spTree>
    <p:extLst>
      <p:ext uri="{BB962C8B-B14F-4D97-AF65-F5344CB8AC3E}">
        <p14:creationId xmlns:p14="http://schemas.microsoft.com/office/powerpoint/2010/main" val="179822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procedure</a:t>
            </a:r>
            <a:r>
              <a:rPr lang="en-US" altLang="en-US" baseline="0" dirty="0"/>
              <a:t> specified by the protocol for the living modified organisms intended for direct use as food or feed or for processing is as follows:</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 Party that makes a final decision regarding domestic use, including placing on the market, of a living modified organism that may be subject to transboundary movement for direct use as food or feed, or for processing should, within fifteen days of making that decision, inform the Parties through the Biosafety Clearing-House. </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This information should contain, at a minimum, the information specified in Annex II.</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This</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provision is not applied to decisions regarding field trials.</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14</a:t>
            </a:fld>
            <a:endParaRPr lang="en-US"/>
          </a:p>
        </p:txBody>
      </p:sp>
    </p:spTree>
    <p:extLst>
      <p:ext uri="{BB962C8B-B14F-4D97-AF65-F5344CB8AC3E}">
        <p14:creationId xmlns:p14="http://schemas.microsoft.com/office/powerpoint/2010/main" val="121756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fr-FR" altLang="en-US" sz="1800" b="0" i="0" u="none" dirty="0" err="1"/>
              <a:t>According</a:t>
            </a:r>
            <a:r>
              <a:rPr lang="fr-FR" altLang="en-US" sz="1800" b="0" i="0" u="none" dirty="0"/>
              <a:t> to article 12 of the </a:t>
            </a:r>
            <a:r>
              <a:rPr lang="fr-FR" altLang="en-US" sz="1800" b="0" i="0" u="none" dirty="0" err="1"/>
              <a:t>protocol</a:t>
            </a:r>
            <a:endParaRPr lang="fr-FR" altLang="en-US" sz="1800" b="0" i="0" u="none" dirty="0"/>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Party of import may, at any time, in light of new scientific information on potential adverse effects on the conservation and sustainable use of biological diversity, taking also into account the risks to human health, review and change a decision regarding an intentional transboundary movement. In such case, the Party should, within </a:t>
            </a:r>
            <a:r>
              <a:rPr kumimoji="1" lang="en-US" sz="1200" b="1" i="0" kern="1200" dirty="0">
                <a:solidFill>
                  <a:srgbClr val="FF0000"/>
                </a:solidFill>
                <a:effectLst/>
                <a:latin typeface="Times New Roman" pitchFamily="18" charset="0"/>
                <a:ea typeface="MS PGothic" panose="020B0600070205080204" pitchFamily="34" charset="-128"/>
                <a:cs typeface="ＭＳ Ｐゴシック" pitchFamily="-111" charset="-128"/>
              </a:rPr>
              <a:t>thirty days</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inform the </a:t>
            </a:r>
            <a:r>
              <a:rPr kumimoji="1" lang="en-US" sz="1200" b="0" i="0" kern="1200" dirty="0" err="1">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as well as the Biosafety Clearing-House, and shall set out the reasons for its decision.</a:t>
            </a:r>
          </a:p>
          <a:p>
            <a:endPar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endParaRP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A Party of export or a </a:t>
            </a:r>
            <a:r>
              <a:rPr kumimoji="1" lang="en-US" sz="1200" b="0" i="0" kern="1200" dirty="0" err="1">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may request the Party of import to review a decision it has made in respect of it under Article 10 when</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a:t>
            </a: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 change in circumstances has occurred that may influence the outcome of the risk assessment upon which the decision was based; or</a:t>
            </a: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(b) Additional relevant scientific or technical information has become available. In such case,</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t</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he Party of import should respond in writing to such a request within ninety days and set out the reasons for its decision.</a:t>
            </a:r>
          </a:p>
          <a:p>
            <a:pPr marL="457200" indent="-457200"/>
            <a:endParaRPr lang="en-US" altLang="en-US" dirty="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16</a:t>
            </a:fld>
            <a:endParaRPr lang="en-US"/>
          </a:p>
        </p:txBody>
      </p:sp>
    </p:spTree>
    <p:extLst>
      <p:ext uri="{BB962C8B-B14F-4D97-AF65-F5344CB8AC3E}">
        <p14:creationId xmlns:p14="http://schemas.microsoft.com/office/powerpoint/2010/main" val="395061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b="0" u="sng" dirty="0"/>
              <a:t>The simplified procedure</a:t>
            </a:r>
            <a:r>
              <a:rPr lang="en-US" altLang="en-US" sz="1600" b="0" u="none" dirty="0"/>
              <a:t>: </a:t>
            </a:r>
            <a:r>
              <a:rPr lang="en-US" altLang="en-US" sz="1600" b="0" dirty="0"/>
              <a:t>In </a:t>
            </a:r>
            <a:r>
              <a:rPr lang="en-US" altLang="en-US" sz="1600" dirty="0"/>
              <a:t>Accordance with</a:t>
            </a:r>
            <a:r>
              <a:rPr lang="en-US" altLang="en-US" sz="1600" baseline="0" dirty="0"/>
              <a:t> Article 13, a</a:t>
            </a:r>
            <a:r>
              <a:rPr lang="en-US" altLang="en-US" sz="1600" dirty="0"/>
              <a:t> Party may decide to subject specific LMO to simplified procedures provided that adequate measures are applied to ensure safe intentional transboundary movement of LMOs in accordance with the Protocol’s objectives. Where it opts to do this, a Party must specify in advance to the BCH cases in which import of an LMO to it may take place at the same time as the transboundary movement is notified to it, and imports of LMOs to it that it has decided to exempt from the AIA procedure.</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17</a:t>
            </a:fld>
            <a:endParaRPr lang="en-US"/>
          </a:p>
        </p:txBody>
      </p:sp>
    </p:spTree>
    <p:extLst>
      <p:ext uri="{BB962C8B-B14F-4D97-AF65-F5344CB8AC3E}">
        <p14:creationId xmlns:p14="http://schemas.microsoft.com/office/powerpoint/2010/main" val="303678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b="0" u="sng" dirty="0"/>
              <a:t>The simplified procedure</a:t>
            </a:r>
            <a:r>
              <a:rPr lang="en-US" altLang="en-US" sz="1600" b="0" u="none" dirty="0"/>
              <a:t>: </a:t>
            </a:r>
            <a:r>
              <a:rPr lang="en-US" altLang="en-US" sz="1600" b="0" dirty="0"/>
              <a:t>In </a:t>
            </a:r>
            <a:r>
              <a:rPr lang="en-US" altLang="en-US" sz="1600" dirty="0"/>
              <a:t>Accordance with</a:t>
            </a:r>
            <a:r>
              <a:rPr lang="en-US" altLang="en-US" sz="1600" baseline="0" dirty="0"/>
              <a:t> Article 13, a</a:t>
            </a:r>
            <a:r>
              <a:rPr lang="en-US" altLang="en-US" sz="1600" dirty="0"/>
              <a:t> Party may decide to subject specific LMO to simplified procedures provided that adequate measures are applied to ensure safe intentional transboundary movement of LMOs in accordance with the Protocol’s objectives. Where it opts to do this, a Party must specify in advance to the BCH cases in which import of an LMO to it may take place at the same time as the transboundary movement is notified to it, and imports of LMOs to it that it has decided to exempt from the AIA procedure.</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18</a:t>
            </a:fld>
            <a:endParaRPr lang="en-US"/>
          </a:p>
        </p:txBody>
      </p:sp>
    </p:spTree>
    <p:extLst>
      <p:ext uri="{BB962C8B-B14F-4D97-AF65-F5344CB8AC3E}">
        <p14:creationId xmlns:p14="http://schemas.microsoft.com/office/powerpoint/2010/main" val="303678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Risk assessments undertaken pursuant to this Protocol should be carried out in a scientifically sound manner, in accordance with Annex III and taking into account recognized risk assessment techniques.</a:t>
            </a:r>
          </a:p>
          <a:p>
            <a:pPr marL="171450" indent="-171450">
              <a:buFontTx/>
              <a:buChar cha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The cost of risk assessment shall be borne by the </a:t>
            </a:r>
            <a:r>
              <a:rPr kumimoji="1" lang="en-US" sz="1200" b="0" i="0" kern="1200" dirty="0" err="1">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if the Party of import so requires.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The Party of import should ensure that risk assessments are carried out for decisions taken under Article 10.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And in this regards,</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i</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is important to highlight t</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he right of a party </a:t>
            </a:r>
            <a:r>
              <a:rPr lang="en-US" altLang="en-US" dirty="0"/>
              <a:t>to subject all living modified organisms to risk assessment prior to the making of decisions on import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20</a:t>
            </a:fld>
            <a:endParaRPr lang="en-US"/>
          </a:p>
        </p:txBody>
      </p:sp>
    </p:spTree>
    <p:extLst>
      <p:ext uri="{BB962C8B-B14F-4D97-AF65-F5344CB8AC3E}">
        <p14:creationId xmlns:p14="http://schemas.microsoft.com/office/powerpoint/2010/main" val="420875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a:extLst>
              <a:ext uri="{FF2B5EF4-FFF2-40B4-BE49-F238E27FC236}">
                <a16:creationId xmlns:a16="http://schemas.microsoft.com/office/drawing/2014/main" id="{C2D3EA8A-7414-4848-8867-70611F61D98A}"/>
              </a:ext>
            </a:extLst>
          </p:cNvPr>
          <p:cNvSpPr>
            <a:spLocks noGrp="1" noRot="1" noChangeAspect="1" noChangeArrowheads="1" noTextEdit="1"/>
          </p:cNvSpPr>
          <p:nvPr>
            <p:ph type="sldImg"/>
          </p:nvPr>
        </p:nvSpPr>
        <p:spPr>
          <a:ln/>
        </p:spPr>
      </p:sp>
      <p:sp>
        <p:nvSpPr>
          <p:cNvPr id="64515" name="2 Marcador de notas">
            <a:extLst>
              <a:ext uri="{FF2B5EF4-FFF2-40B4-BE49-F238E27FC236}">
                <a16:creationId xmlns:a16="http://schemas.microsoft.com/office/drawing/2014/main" id="{3672F005-18AB-4CF4-8496-5894BC4B3D4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s-CO" altLang="en-US" b="1" u="sng" dirty="0"/>
              <a:t>Script:</a:t>
            </a:r>
          </a:p>
          <a:p>
            <a:r>
              <a:rPr lang="es-CO" altLang="en-US" dirty="0" err="1"/>
              <a:t>Now</a:t>
            </a:r>
            <a:r>
              <a:rPr lang="es-CO" altLang="en-US" baseline="0" dirty="0"/>
              <a:t> </a:t>
            </a:r>
            <a:r>
              <a:rPr lang="es-CO" altLang="en-US" baseline="0" dirty="0" err="1"/>
              <a:t>going</a:t>
            </a:r>
            <a:r>
              <a:rPr lang="es-CO" altLang="en-US" baseline="0" dirty="0"/>
              <a:t> </a:t>
            </a:r>
            <a:r>
              <a:rPr lang="es-CO" altLang="en-US" baseline="0" dirty="0" err="1"/>
              <a:t>to</a:t>
            </a:r>
            <a:r>
              <a:rPr lang="es-CO" altLang="en-US" baseline="0" dirty="0"/>
              <a:t> </a:t>
            </a:r>
            <a:r>
              <a:rPr lang="es-CO" altLang="en-US" baseline="0" dirty="0" err="1"/>
              <a:t>Article</a:t>
            </a:r>
            <a:r>
              <a:rPr lang="es-CO" altLang="en-US" baseline="0" dirty="0"/>
              <a:t> 17 of </a:t>
            </a:r>
            <a:r>
              <a:rPr lang="es-CO" altLang="en-US" baseline="0" dirty="0" err="1"/>
              <a:t>the</a:t>
            </a:r>
            <a:r>
              <a:rPr lang="es-CO" altLang="en-US" baseline="0" dirty="0"/>
              <a:t> </a:t>
            </a:r>
            <a:r>
              <a:rPr lang="es-CO" altLang="en-US" baseline="0" dirty="0" err="1"/>
              <a:t>protocol</a:t>
            </a:r>
            <a:r>
              <a:rPr lang="es-CO" altLang="en-US" baseline="0" dirty="0"/>
              <a:t> </a:t>
            </a:r>
            <a:r>
              <a:rPr lang="es-CO" altLang="en-US" baseline="0" dirty="0" err="1"/>
              <a:t>on</a:t>
            </a:r>
            <a:r>
              <a:rPr lang="es-CO" altLang="en-US" baseline="0" dirty="0"/>
              <a:t> </a:t>
            </a:r>
            <a:r>
              <a:rPr lang="es-CO" altLang="en-US" baseline="0" dirty="0" err="1"/>
              <a:t>unintentional</a:t>
            </a:r>
            <a:r>
              <a:rPr lang="es-CO" altLang="en-US" baseline="0" dirty="0"/>
              <a:t> </a:t>
            </a:r>
            <a:r>
              <a:rPr lang="es-CO" altLang="en-US" baseline="0" dirty="0" err="1"/>
              <a:t>transboundary</a:t>
            </a:r>
            <a:r>
              <a:rPr lang="es-CO" altLang="en-US" baseline="0" dirty="0"/>
              <a:t> </a:t>
            </a:r>
            <a:r>
              <a:rPr lang="es-CO" altLang="en-US" baseline="0" dirty="0" err="1"/>
              <a:t>movement</a:t>
            </a:r>
            <a:r>
              <a:rPr lang="es-CO" altLang="en-US" baseline="0" dirty="0"/>
              <a:t> and </a:t>
            </a:r>
            <a:r>
              <a:rPr lang="es-CO" altLang="en-US" baseline="0" dirty="0" err="1"/>
              <a:t>emergency</a:t>
            </a:r>
            <a:r>
              <a:rPr lang="es-CO" altLang="en-US" baseline="0" dirty="0"/>
              <a:t> </a:t>
            </a:r>
            <a:r>
              <a:rPr lang="es-CO" altLang="en-US" baseline="0" dirty="0" err="1"/>
              <a:t>measures</a:t>
            </a:r>
            <a:endParaRPr lang="es-CO" altLang="en-US" baseline="0" dirty="0"/>
          </a:p>
          <a:p>
            <a:r>
              <a:rPr lang="es-CO" altLang="en-US" baseline="0" dirty="0"/>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Party should take appropriate measures to notify affected or potentially affected States, the Biosafety Clearing-House and, where appropriate, relevant international organizations, when it knows of an occurrence under its jurisdiction resulting in a release that leads, or may lead, to an unintentional </a:t>
            </a:r>
            <a:r>
              <a:rPr kumimoji="1" lang="en-US" sz="1200" b="0" i="0" kern="1200" dirty="0" err="1">
                <a:solidFill>
                  <a:schemeClr val="tx1"/>
                </a:solidFill>
                <a:effectLst/>
                <a:latin typeface="Times New Roman" pitchFamily="18" charset="0"/>
                <a:ea typeface="MS PGothic" panose="020B0600070205080204" pitchFamily="34" charset="-128"/>
                <a:cs typeface="ＭＳ Ｐゴシック" pitchFamily="-111" charset="-128"/>
              </a:rPr>
              <a:t>transboundary</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movement of a living modified organism that is likely to have significant adverse effects on the conservation and sustainable use of biological diversity, taking also into account risks to human health in such States. The notification shall be provided as soon as the Party knows of the above situation.</a:t>
            </a: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 notification should include:</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 Available relevant information on the estimated quantities and relevant characteristics and/or traits of the living modified organism;  b) Information on the circumstances and estimated date of the release, and on the use of the living modified organism in the originating Party; c) Any available information about the possible adverse effects on the conservation and sustainable use of biological diversity, taking also into account risks to human health, as well as available information about possible risk management measures; d) Any other relevant information; and</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e) A point of contact for further information.</a:t>
            </a: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t>
            </a:r>
            <a:r>
              <a:rPr kumimoji="1" lang="en-US" sz="1200" b="0" i="0" kern="1200" baseline="0" dirty="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In order to minimize any significant adverse effects each Party, under whose jurisdiction the release of the living modified organism occurs, shall immediately consult the affected or potentially affected States to enable them to determine appropriate responses and initiate necessary action, including emergency measures.</a:t>
            </a:r>
          </a:p>
          <a:p>
            <a:endParaRPr lang="es-CO" altLang="en-US" dirty="0"/>
          </a:p>
        </p:txBody>
      </p:sp>
      <p:sp>
        <p:nvSpPr>
          <p:cNvPr id="64516" name="3 Marcador de número de diapositiva">
            <a:extLst>
              <a:ext uri="{FF2B5EF4-FFF2-40B4-BE49-F238E27FC236}">
                <a16:creationId xmlns:a16="http://schemas.microsoft.com/office/drawing/2014/main" id="{89CD78BF-F1EC-41F2-AF75-F59BC612599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6F1FEA-BB97-480E-B137-570192F9D59F}" type="slidenum">
              <a:rPr kumimoji="0" lang="en-US" altLang="en-US"/>
              <a:pPr>
                <a:spcBef>
                  <a:spcPct val="0"/>
                </a:spcBef>
              </a:pPr>
              <a:t>21</a:t>
            </a:fld>
            <a:endParaRPr kumimoji="0" lang="en-US" altLang="en-US"/>
          </a:p>
        </p:txBody>
      </p:sp>
    </p:spTree>
    <p:extLst>
      <p:ext uri="{BB962C8B-B14F-4D97-AF65-F5344CB8AC3E}">
        <p14:creationId xmlns:p14="http://schemas.microsoft.com/office/powerpoint/2010/main" val="267355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Article 25 illegal </a:t>
            </a:r>
            <a:r>
              <a:rPr lang="en-US" sz="1200" b="0" i="0" kern="1200" dirty="0" err="1">
                <a:solidFill>
                  <a:schemeClr val="tx1"/>
                </a:solidFill>
                <a:effectLst/>
                <a:latin typeface="+mn-lt"/>
                <a:ea typeface="+mn-ea"/>
                <a:cs typeface="+mn-cs"/>
              </a:rPr>
              <a:t>tranboundary</a:t>
            </a:r>
            <a:r>
              <a:rPr lang="en-US" sz="1200" b="0" i="0" kern="1200" baseline="0" dirty="0">
                <a:solidFill>
                  <a:schemeClr val="tx1"/>
                </a:solidFill>
                <a:effectLst/>
                <a:latin typeface="+mn-lt"/>
                <a:ea typeface="+mn-ea"/>
                <a:cs typeface="+mn-cs"/>
              </a:rPr>
              <a:t> movements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Each Party shall adopt appropriate domestic measures aimed at preventing and, if appropriate, penalizing transboundary movements of living modified organisms carried out in contravention of its domestic measures to implement this Protocol. Such movements shall be deemed illegal transboundary movements.</a:t>
            </a:r>
          </a:p>
          <a:p>
            <a:r>
              <a:rPr lang="en-US" sz="1200" b="0" i="0" kern="1200" dirty="0">
                <a:solidFill>
                  <a:schemeClr val="tx1"/>
                </a:solidFill>
                <a:effectLst/>
                <a:latin typeface="+mn-lt"/>
                <a:ea typeface="+mn-ea"/>
                <a:cs typeface="+mn-cs"/>
              </a:rPr>
              <a:t>2. In the case of an illegal transboundary movement, the affected Party may request the Party of origin to dispose, at its own expense, of the living modified organism in question by repatriation or destruction, as appropriate.</a:t>
            </a:r>
          </a:p>
          <a:p>
            <a:r>
              <a:rPr lang="en-US" sz="1200" b="0" i="0" kern="1200" dirty="0">
                <a:solidFill>
                  <a:schemeClr val="tx1"/>
                </a:solidFill>
                <a:effectLst/>
                <a:latin typeface="+mn-lt"/>
                <a:ea typeface="+mn-ea"/>
                <a:cs typeface="+mn-cs"/>
              </a:rPr>
              <a:t>3. Each Party shall make available to the Biosafety Clearing-House information concerning cases of illegal transboundary movements pertaining to it.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22</a:t>
            </a:fld>
            <a:endParaRPr lang="en-US"/>
          </a:p>
        </p:txBody>
      </p:sp>
    </p:spTree>
    <p:extLst>
      <p:ext uri="{BB962C8B-B14F-4D97-AF65-F5344CB8AC3E}">
        <p14:creationId xmlns:p14="http://schemas.microsoft.com/office/powerpoint/2010/main" val="138641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96C82A-E902-4B99-9843-39BAD2A97B43}"/>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BCC49840-C0E0-49B6-8548-3D538B19278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dirty="0"/>
              <a:t>The issue of </a:t>
            </a:r>
            <a:r>
              <a:rPr kumimoji="1" lang="en-US" sz="2800" kern="1200" dirty="0">
                <a:solidFill>
                  <a:schemeClr val="tx1"/>
                </a:solidFill>
                <a:latin typeface="Times New Roman" pitchFamily="18" charset="0"/>
                <a:ea typeface="MS PGothic" panose="020B0600070205080204" pitchFamily="34" charset="-128"/>
                <a:cs typeface="ＭＳ Ｐゴシック" pitchFamily="-111" charset="-128"/>
              </a:rPr>
              <a:t>Handling, Transport, Packaging and Identification was one of the issues that were not fully finalized in the negotiation of the</a:t>
            </a:r>
            <a:r>
              <a:rPr kumimoji="1" lang="en-US" sz="2800" kern="1200" baseline="0" dirty="0">
                <a:solidFill>
                  <a:schemeClr val="tx1"/>
                </a:solidFill>
                <a:latin typeface="Times New Roman" pitchFamily="18" charset="0"/>
                <a:ea typeface="MS PGothic" panose="020B0600070205080204" pitchFamily="34" charset="-128"/>
                <a:cs typeface="ＭＳ Ｐゴシック" pitchFamily="-111" charset="-128"/>
              </a:rPr>
              <a:t> text of the Cartagena Protocol. Article 18 of the protocol mandated Parties to take necessary measures requiring that living modified organisms that are subject to intentional </a:t>
            </a:r>
            <a:r>
              <a:rPr kumimoji="1" lang="en-US" sz="2800" kern="1200" baseline="0" dirty="0" err="1">
                <a:solidFill>
                  <a:schemeClr val="tx1"/>
                </a:solidFill>
                <a:latin typeface="Times New Roman" pitchFamily="18" charset="0"/>
                <a:ea typeface="MS PGothic" panose="020B0600070205080204" pitchFamily="34" charset="-128"/>
                <a:cs typeface="ＭＳ Ｐゴシック" pitchFamily="-111" charset="-128"/>
              </a:rPr>
              <a:t>transboundary</a:t>
            </a:r>
            <a:r>
              <a:rPr kumimoji="1" lang="en-US" sz="2800" kern="1200" baseline="0" dirty="0">
                <a:solidFill>
                  <a:schemeClr val="tx1"/>
                </a:solidFill>
                <a:latin typeface="Times New Roman" pitchFamily="18" charset="0"/>
                <a:ea typeface="MS PGothic" panose="020B0600070205080204" pitchFamily="34" charset="-128"/>
                <a:cs typeface="ＭＳ Ｐゴシック" pitchFamily="-111" charset="-128"/>
              </a:rPr>
              <a:t> movement are handled, packaged and transported under conditions of safety, taking into consideration relevant international rules and standards. However some relevant points such as </a:t>
            </a:r>
            <a:r>
              <a:rPr kumimoji="1" lang="en-US" sz="1200" b="0" i="0" kern="1200" dirty="0">
                <a:solidFill>
                  <a:schemeClr val="tx1"/>
                </a:solidFill>
                <a:effectLst/>
                <a:latin typeface="Times New Roman" pitchFamily="18" charset="0"/>
                <a:ea typeface="MS PGothic" panose="020B0600070205080204" pitchFamily="34" charset="-128"/>
                <a:cs typeface="+mn-cs"/>
              </a:rPr>
              <a:t>the need for and modalities of developing standards with regard to identification, handling, packaging and transport practices</a:t>
            </a:r>
            <a:r>
              <a:rPr kumimoji="1" lang="en-US" sz="1200" b="0" i="0" kern="1200" baseline="0" dirty="0">
                <a:solidFill>
                  <a:schemeClr val="tx1"/>
                </a:solidFill>
                <a:effectLst/>
                <a:latin typeface="Times New Roman" pitchFamily="18" charset="0"/>
                <a:ea typeface="MS PGothic" panose="020B0600070205080204" pitchFamily="34" charset="-128"/>
                <a:cs typeface="+mn-cs"/>
              </a:rPr>
              <a:t> were left for the conference of the parties to decide on later as clearly stated in Article 18.3</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dirty="0"/>
              <a:t>The issue of liability and redress was another one of the topics that needed</a:t>
            </a:r>
            <a:r>
              <a:rPr lang="en-US" altLang="en-US" sz="1600" baseline="0" dirty="0"/>
              <a:t> further elaboration and discussion and was not settled at the time of adoption of the Cartagena Protocol. Article 27 of the protocol mandated the </a:t>
            </a:r>
            <a:r>
              <a:rPr kumimoji="1" lang="en-US" sz="1200" b="0" i="0" kern="1200" dirty="0">
                <a:solidFill>
                  <a:schemeClr val="tx1"/>
                </a:solidFill>
                <a:effectLst/>
                <a:latin typeface="Times New Roman" pitchFamily="18" charset="0"/>
                <a:ea typeface="MS PGothic" panose="020B0600070205080204" pitchFamily="34" charset="-128"/>
                <a:cs typeface="+mn-cs"/>
              </a:rPr>
              <a:t>Conference of the Parties serving as the meeting of the Parties to the Protocol to adopt , at its first meeting, a process with respect to the appropriate elaboration of international rules and procedures in the field of liability and redress for damage resulting from </a:t>
            </a:r>
            <a:r>
              <a:rPr kumimoji="1" lang="en-US" sz="1200" b="0" i="0" kern="1200" dirty="0" err="1">
                <a:solidFill>
                  <a:schemeClr val="tx1"/>
                </a:solidFill>
                <a:effectLst/>
                <a:latin typeface="Times New Roman" pitchFamily="18" charset="0"/>
                <a:ea typeface="MS PGothic" panose="020B0600070205080204" pitchFamily="34" charset="-128"/>
                <a:cs typeface="+mn-cs"/>
              </a:rPr>
              <a:t>transboundary</a:t>
            </a:r>
            <a:r>
              <a:rPr kumimoji="1" lang="en-US" sz="1200" b="0" i="0" kern="1200" dirty="0">
                <a:solidFill>
                  <a:schemeClr val="tx1"/>
                </a:solidFill>
                <a:effectLst/>
                <a:latin typeface="Times New Roman" pitchFamily="18" charset="0"/>
                <a:ea typeface="MS PGothic" panose="020B0600070205080204" pitchFamily="34" charset="-128"/>
                <a:cs typeface="+mn-cs"/>
              </a:rPr>
              <a:t> movements of living modified organisms. Several years</a:t>
            </a:r>
            <a:r>
              <a:rPr kumimoji="1" lang="en-US" sz="1200" b="0" i="0" kern="1200" baseline="0" dirty="0">
                <a:solidFill>
                  <a:schemeClr val="tx1"/>
                </a:solidFill>
                <a:effectLst/>
                <a:latin typeface="Times New Roman" pitchFamily="18" charset="0"/>
                <a:ea typeface="MS PGothic" panose="020B0600070205080204" pitchFamily="34" charset="-128"/>
                <a:cs typeface="+mn-cs"/>
              </a:rPr>
              <a:t> later, the process led to the </a:t>
            </a:r>
            <a:r>
              <a:rPr kumimoji="1" lang="en-US" sz="1200" b="0" i="0" kern="1200" dirty="0" err="1">
                <a:solidFill>
                  <a:schemeClr val="tx1"/>
                </a:solidFill>
                <a:effectLst/>
                <a:latin typeface="Times New Roman" pitchFamily="18" charset="0"/>
                <a:ea typeface="MS PGothic" panose="020B0600070205080204" pitchFamily="34" charset="-128"/>
                <a:cs typeface="+mn-cs"/>
              </a:rPr>
              <a:t>The</a:t>
            </a:r>
            <a:r>
              <a:rPr kumimoji="1" lang="en-US" sz="1200" b="0" i="0" kern="1200" dirty="0">
                <a:solidFill>
                  <a:schemeClr val="tx1"/>
                </a:solidFill>
                <a:effectLst/>
                <a:latin typeface="Times New Roman" pitchFamily="18" charset="0"/>
                <a:ea typeface="MS PGothic" panose="020B0600070205080204" pitchFamily="34" charset="-128"/>
                <a:cs typeface="+mn-cs"/>
              </a:rPr>
              <a:t> Nagoya – Kuala Lumpur Supplementary Protocol on Liability and Redress to the Cartagena Protocol on Biosafety</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600" dirty="0"/>
              <a:t>- </a:t>
            </a:r>
          </a:p>
          <a:p>
            <a:endParaRPr lang="es-EC" altLang="en-US" dirty="0"/>
          </a:p>
        </p:txBody>
      </p:sp>
      <p:sp>
        <p:nvSpPr>
          <p:cNvPr id="68612" name="Slide Number Placeholder 3">
            <a:extLst>
              <a:ext uri="{FF2B5EF4-FFF2-40B4-BE49-F238E27FC236}">
                <a16:creationId xmlns:a16="http://schemas.microsoft.com/office/drawing/2014/main" id="{C8422850-B8C0-41C4-BD94-6772015F390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642FA6-2DC0-46E2-8660-A08A62F88390}" type="slidenum">
              <a:rPr kumimoji="0" lang="en-US" altLang="en-US"/>
              <a:pPr>
                <a:spcBef>
                  <a:spcPct val="0"/>
                </a:spcBef>
              </a:pPr>
              <a:t>25</a:t>
            </a:fld>
            <a:endParaRPr kumimoji="0" lang="en-US" altLang="en-US"/>
          </a:p>
        </p:txBody>
      </p:sp>
    </p:spTree>
    <p:extLst>
      <p:ext uri="{BB962C8B-B14F-4D97-AF65-F5344CB8AC3E}">
        <p14:creationId xmlns:p14="http://schemas.microsoft.com/office/powerpoint/2010/main" val="329582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2</a:t>
            </a:fld>
            <a:endParaRPr lang="en-US"/>
          </a:p>
        </p:txBody>
      </p:sp>
    </p:spTree>
    <p:extLst>
      <p:ext uri="{BB962C8B-B14F-4D97-AF65-F5344CB8AC3E}">
        <p14:creationId xmlns:p14="http://schemas.microsoft.com/office/powerpoint/2010/main" val="413278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a:defRPr/>
            </a:pPr>
            <a:fld id="{EA33030F-984A-4EA8-AB65-96FBC4C85151}" type="slidenum">
              <a:rPr lang="en-US" altLang="en-US" smtClean="0"/>
              <a:pPr>
                <a:defRPr/>
              </a:pPr>
              <a:t>26</a:t>
            </a:fld>
            <a:endParaRPr lang="en-US" altLang="en-US"/>
          </a:p>
        </p:txBody>
      </p:sp>
    </p:spTree>
    <p:extLst>
      <p:ext uri="{BB962C8B-B14F-4D97-AF65-F5344CB8AC3E}">
        <p14:creationId xmlns:p14="http://schemas.microsoft.com/office/powerpoint/2010/main" val="45303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28</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dirty="0">
              <a:latin typeface="Times New Roman" panose="02020603050405020304" pitchFamily="18" charset="0"/>
            </a:endParaRPr>
          </a:p>
        </p:txBody>
      </p:sp>
    </p:spTree>
    <p:extLst>
      <p:ext uri="{BB962C8B-B14F-4D97-AF65-F5344CB8AC3E}">
        <p14:creationId xmlns:p14="http://schemas.microsoft.com/office/powerpoint/2010/main" val="40279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convention on Biological diversity (CBD)</a:t>
            </a:r>
            <a:r>
              <a:rPr lang="en-US" baseline="0" dirty="0"/>
              <a:t> </a:t>
            </a:r>
            <a:r>
              <a:rPr lang="en-US" dirty="0"/>
              <a:t>is</a:t>
            </a:r>
            <a:r>
              <a:rPr lang="en-US" baseline="0" dirty="0"/>
              <a:t> </a:t>
            </a: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an international treaty that has three objectives namely the conservation of biological diversity, the sustainable use of its components and the fair and equitable sharing of the benefits arising out of the utilization of genetic resources. </a:t>
            </a: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It entered into force on 1993.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States and Regional Economic Integration Organizations that join the convention and agree to be </a:t>
            </a:r>
            <a:r>
              <a:rPr lang="en-US" altLang="en-US" u="sng" dirty="0">
                <a:solidFill>
                  <a:srgbClr val="FF0000"/>
                </a:solidFill>
              </a:rPr>
              <a:t>legally bound </a:t>
            </a:r>
            <a:r>
              <a:rPr lang="en-US" altLang="en-US" dirty="0"/>
              <a:t>by its provisions are called “</a:t>
            </a:r>
            <a:r>
              <a:rPr lang="en-US" altLang="en-US" u="sng" dirty="0">
                <a:solidFill>
                  <a:srgbClr val="FF0000"/>
                </a:solidFill>
              </a:rPr>
              <a:t>Parties</a:t>
            </a:r>
            <a:r>
              <a:rPr lang="en-US" altLang="en-US" dirty="0"/>
              <a:t>” to the Convention.</a:t>
            </a:r>
          </a:p>
          <a:p>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 The issue of safety in biotechnology is addressed in articles 8(g) and 19(3) of the CBD.</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5</a:t>
            </a:fld>
            <a:endParaRPr lang="en-US"/>
          </a:p>
        </p:txBody>
      </p:sp>
    </p:spTree>
    <p:extLst>
      <p:ext uri="{BB962C8B-B14F-4D97-AF65-F5344CB8AC3E}">
        <p14:creationId xmlns:p14="http://schemas.microsoft.com/office/powerpoint/2010/main" val="37384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The Conference of the Parties to the CBD adopted the Cartagena Protocol on Biosafety on 29 January 2000 in Montreal, Canada.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a:solidFill>
                  <a:schemeClr val="tx1"/>
                </a:solidFill>
                <a:effectLst/>
                <a:latin typeface="Times New Roman" pitchFamily="18" charset="0"/>
                <a:ea typeface="MS PGothic" panose="020B0600070205080204" pitchFamily="34" charset="-128"/>
                <a:cs typeface="ＭＳ Ｐゴシック" pitchFamily="-111" charset="-128"/>
              </a:rPr>
              <a:t>The Protocol entered into force on 11 September 2003 upon ratification by the fiftieth Party.</a:t>
            </a:r>
            <a:endParaRPr lang="es-GT" altLang="en-US" dirty="0"/>
          </a:p>
          <a:p>
            <a:r>
              <a:rPr lang="en-US" altLang="en-US" dirty="0"/>
              <a:t>- Having said that, The Cartagena Protocol on Biosafety is an international agreement , concluded and adopted in the framework of the Convention on Biological Diversity  </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6</a:t>
            </a:fld>
            <a:endParaRPr lang="en-US"/>
          </a:p>
        </p:txBody>
      </p:sp>
    </p:spTree>
    <p:extLst>
      <p:ext uri="{BB962C8B-B14F-4D97-AF65-F5344CB8AC3E}">
        <p14:creationId xmlns:p14="http://schemas.microsoft.com/office/powerpoint/2010/main" val="391356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Some</a:t>
            </a:r>
            <a:r>
              <a:rPr lang="en-US" baseline="0" dirty="0">
                <a:solidFill>
                  <a:srgbClr val="0070C0"/>
                </a:solidFill>
              </a:rPr>
              <a:t> definitions</a:t>
            </a:r>
          </a:p>
          <a:p>
            <a:endParaRPr lang="en-US" baseline="0" dirty="0">
              <a:solidFill>
                <a:srgbClr val="0070C0"/>
              </a:solidFill>
            </a:endParaRPr>
          </a:p>
          <a:p>
            <a:r>
              <a:rPr lang="en-US" dirty="0">
                <a:solidFill>
                  <a:srgbClr val="0070C0"/>
                </a:solidFill>
              </a:rPr>
              <a:t>Living Modified Organism (LMO)</a:t>
            </a:r>
            <a:r>
              <a:rPr lang="en-US" dirty="0"/>
              <a:t>: Any living organism that possesses a novel combination of genetic material obtained through the use of modern biotechnology</a:t>
            </a:r>
          </a:p>
          <a:p>
            <a:pPr>
              <a:lnSpc>
                <a:spcPct val="100000"/>
              </a:lnSpc>
            </a:pPr>
            <a:r>
              <a:rPr lang="en-US" dirty="0">
                <a:solidFill>
                  <a:srgbClr val="0070C0"/>
                </a:solidFill>
              </a:rPr>
              <a:t>Modern biotechnology: </a:t>
            </a:r>
            <a:r>
              <a:rPr lang="en-US" dirty="0"/>
              <a:t>means the application of:</a:t>
            </a:r>
          </a:p>
          <a:p>
            <a:pPr lvl="1"/>
            <a:r>
              <a:rPr kumimoji="1" lang="en-US" sz="2400" dirty="0">
                <a:latin typeface="Times New Roman" pitchFamily="18" charset="0"/>
                <a:ea typeface="MS PGothic" panose="020B0600070205080204" pitchFamily="34" charset="-128"/>
                <a:cs typeface="ＭＳ Ｐゴシック" pitchFamily="-111" charset="-128"/>
              </a:rPr>
              <a:t> In vitro nucleic acid techniques, including recombinant deoxyribonucleic acid (DNA) and direct injection of nucleic acid into cells or organelles, </a:t>
            </a:r>
          </a:p>
          <a:p>
            <a:pPr lvl="1"/>
            <a:r>
              <a:rPr kumimoji="1" lang="en-US" sz="2400" dirty="0">
                <a:latin typeface="Times New Roman" pitchFamily="18" charset="0"/>
                <a:ea typeface="MS PGothic" panose="020B0600070205080204" pitchFamily="34" charset="-128"/>
                <a:cs typeface="ＭＳ Ｐゴシック" pitchFamily="-111" charset="-128"/>
              </a:rPr>
              <a:t>or Fusion of cells beyond the taxonomic family,</a:t>
            </a:r>
          </a:p>
          <a:p>
            <a:pPr marL="346075" indent="0"/>
            <a:r>
              <a:rPr lang="en-US" dirty="0"/>
              <a:t>that overcome natural physiological reproductive or recombination barriers and that are not techniques used in traditional breeding and selection;</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7</a:t>
            </a:fld>
            <a:endParaRPr lang="en-US"/>
          </a:p>
        </p:txBody>
      </p:sp>
    </p:spTree>
    <p:extLst>
      <p:ext uri="{BB962C8B-B14F-4D97-AF65-F5344CB8AC3E}">
        <p14:creationId xmlns:p14="http://schemas.microsoft.com/office/powerpoint/2010/main" val="350143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example is the genetically modified Cotton line MON531.</a:t>
            </a:r>
            <a:r>
              <a:rPr lang="en-US" sz="1200" b="0" i="0" kern="1200" baseline="0" dirty="0">
                <a:solidFill>
                  <a:schemeClr val="tx1"/>
                </a:solidFill>
                <a:effectLst/>
                <a:latin typeface="+mn-lt"/>
                <a:ea typeface="+mn-ea"/>
                <a:cs typeface="+mn-cs"/>
              </a:rPr>
              <a:t> It </a:t>
            </a:r>
            <a:r>
              <a:rPr lang="en-US" sz="1200" b="0" i="0" kern="1200" dirty="0">
                <a:solidFill>
                  <a:schemeClr val="tx1"/>
                </a:solidFill>
                <a:effectLst/>
                <a:latin typeface="+mn-lt"/>
                <a:ea typeface="+mn-ea"/>
                <a:cs typeface="+mn-cs"/>
              </a:rPr>
              <a:t>was genetically engineered to resist the </a:t>
            </a:r>
            <a:r>
              <a:rPr lang="en-US" sz="1200" b="0" i="0" kern="1200" dirty="0" err="1">
                <a:solidFill>
                  <a:schemeClr val="tx1"/>
                </a:solidFill>
                <a:effectLst/>
                <a:latin typeface="+mn-lt"/>
                <a:ea typeface="+mn-ea"/>
                <a:cs typeface="+mn-cs"/>
              </a:rPr>
              <a:t>bollwarms</a:t>
            </a:r>
            <a:r>
              <a:rPr lang="en-US" sz="1200" b="0" i="0" kern="1200" dirty="0">
                <a:solidFill>
                  <a:schemeClr val="tx1"/>
                </a:solidFill>
                <a:effectLst/>
                <a:latin typeface="+mn-lt"/>
                <a:ea typeface="+mn-ea"/>
                <a:cs typeface="+mn-cs"/>
              </a:rPr>
              <a:t> by producing its own insecticide. This line was developed by introducing the cry1Ac gene, isolated from the common soil bacterium Bacillus </a:t>
            </a:r>
            <a:r>
              <a:rPr lang="en-US" sz="1200" b="0" i="0" kern="1200" dirty="0" err="1">
                <a:solidFill>
                  <a:schemeClr val="tx1"/>
                </a:solidFill>
                <a:effectLst/>
                <a:latin typeface="+mn-lt"/>
                <a:ea typeface="+mn-ea"/>
                <a:cs typeface="+mn-cs"/>
              </a:rPr>
              <a:t>thuringiensis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Bt</a:t>
            </a:r>
            <a:r>
              <a:rPr lang="en-US" sz="1200" b="0" i="0" kern="1200" dirty="0">
                <a:solidFill>
                  <a:schemeClr val="tx1"/>
                </a:solidFill>
                <a:effectLst/>
                <a:latin typeface="+mn-lt"/>
                <a:ea typeface="+mn-ea"/>
                <a:cs typeface="+mn-cs"/>
              </a:rPr>
              <a:t>), into a cotton line by Agrobacterium-mediated transformation.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bollgard</a:t>
            </a:r>
            <a:r>
              <a:rPr lang="en-US" sz="1200" b="0" i="0" kern="1200" dirty="0">
                <a:solidFill>
                  <a:schemeClr val="tx1"/>
                </a:solidFill>
                <a:effectLst/>
                <a:latin typeface="+mn-lt"/>
                <a:ea typeface="+mn-ea"/>
                <a:cs typeface="+mn-cs"/>
              </a:rPr>
              <a:t> </a:t>
            </a:r>
            <a:r>
              <a:rPr lang="en-US" dirty="0"/>
              <a:t>possesses a novel combination of genetic material</a:t>
            </a:r>
            <a:r>
              <a:rPr lang="en-US" baseline="0" dirty="0"/>
              <a:t> and in addition to the normal cotton genes it has genes inserted from a bacteria  </a:t>
            </a:r>
            <a:r>
              <a:rPr kumimoji="1" lang="en-US" sz="1200" dirty="0">
                <a:latin typeface="Times New Roman" pitchFamily="18" charset="0"/>
                <a:ea typeface="MS PGothic" panose="020B0600070205080204" pitchFamily="34" charset="-128"/>
                <a:cs typeface="ＭＳ Ｐゴシック" pitchFamily="-111" charset="-128"/>
              </a:rPr>
              <a:t>overcoming the natural physiological reproductive or recombination barriers </a:t>
            </a:r>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8</a:t>
            </a:fld>
            <a:endParaRPr lang="en-US"/>
          </a:p>
        </p:txBody>
      </p:sp>
    </p:spTree>
    <p:extLst>
      <p:ext uri="{BB962C8B-B14F-4D97-AF65-F5344CB8AC3E}">
        <p14:creationId xmlns:p14="http://schemas.microsoft.com/office/powerpoint/2010/main" val="308067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u="none" dirty="0"/>
              <a:t>The objective</a:t>
            </a:r>
            <a:r>
              <a:rPr lang="en-US" altLang="en-US" sz="1200" b="0" u="none" baseline="0" dirty="0"/>
              <a:t> of the protocol is stated in its article 1, it says</a:t>
            </a:r>
            <a:r>
              <a:rPr lang="en-US" altLang="en-US" sz="1200" b="1" u="sng" baseline="0" dirty="0"/>
              <a:t> “</a:t>
            </a:r>
            <a:r>
              <a:rPr lang="en-US" altLang="en-US" dirty="0"/>
              <a:t>In accordance with the precautionary approach contained in </a:t>
            </a:r>
            <a:r>
              <a:rPr lang="en-US" altLang="en-US" i="1" dirty="0">
                <a:solidFill>
                  <a:srgbClr val="2D2DB9"/>
                </a:solidFill>
              </a:rPr>
              <a:t>Principle 15 of the Rio Declaration on Environment and Development</a:t>
            </a:r>
            <a:r>
              <a:rPr lang="en-US" altLang="en-US" dirty="0"/>
              <a:t>, </a:t>
            </a:r>
            <a:r>
              <a:rPr lang="en-GB" altLang="en-US" sz="1200" i="1" dirty="0">
                <a:solidFill>
                  <a:schemeClr val="accent2"/>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the objective of this Protocol is to contribute to ensuring an adequate level of protection in the field of the safe transfer, handling and use of living modified organisms resulting from modern biotechnology that may have adverse effects on the conservation and sustainable use of biological diversity, taking also into account risks to human health, and specifically focusing on transboundary movements.</a:t>
            </a:r>
            <a:r>
              <a:rPr lang="en-GB" altLang="en-US" sz="1200"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endParaRPr lang="en-US" altLang="en-US" sz="1200" i="1" dirty="0">
              <a:solidFill>
                <a:schemeClr val="accent2"/>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fr-FR" altLang="en-US" dirty="0"/>
          </a:p>
          <a:p>
            <a:r>
              <a:rPr lang="fr-FR" altLang="en-US" dirty="0"/>
              <a:t>The phrase “</a:t>
            </a:r>
            <a:r>
              <a:rPr lang="fr-FR" altLang="en-US" dirty="0" err="1"/>
              <a:t>may</a:t>
            </a:r>
            <a:r>
              <a:rPr lang="fr-FR" altLang="en-US" dirty="0"/>
              <a:t> </a:t>
            </a:r>
            <a:r>
              <a:rPr lang="en-US" altLang="en-US" dirty="0"/>
              <a:t>have adverse effects” indicates adherence to the precautionary approach: protection is called for not only if the adverse effects are a certainty, and have been established as such by full scientific evidence, but also if there is a </a:t>
            </a:r>
            <a:r>
              <a:rPr lang="fr-FR" altLang="en-US" dirty="0" err="1"/>
              <a:t>threat</a:t>
            </a:r>
            <a:r>
              <a:rPr lang="fr-FR" altLang="en-US" dirty="0"/>
              <a:t> of adverse </a:t>
            </a:r>
            <a:r>
              <a:rPr lang="fr-FR" altLang="en-US" dirty="0" err="1"/>
              <a:t>effects</a:t>
            </a:r>
            <a:r>
              <a:rPr lang="fr-FR" altLang="en-US" dirty="0"/>
              <a: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9</a:t>
            </a:fld>
            <a:endParaRPr lang="en-US"/>
          </a:p>
        </p:txBody>
      </p:sp>
    </p:spTree>
    <p:extLst>
      <p:ext uri="{BB962C8B-B14F-4D97-AF65-F5344CB8AC3E}">
        <p14:creationId xmlns:p14="http://schemas.microsoft.com/office/powerpoint/2010/main" val="170104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10</a:t>
            </a:fld>
            <a:endParaRPr lang="en-US"/>
          </a:p>
        </p:txBody>
      </p:sp>
    </p:spTree>
    <p:extLst>
      <p:ext uri="{BB962C8B-B14F-4D97-AF65-F5344CB8AC3E}">
        <p14:creationId xmlns:p14="http://schemas.microsoft.com/office/powerpoint/2010/main" val="21376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u="none" dirty="0"/>
              <a:t>The</a:t>
            </a:r>
            <a:r>
              <a:rPr lang="en-US" altLang="en-US" sz="1200" b="0" u="none" baseline="0" dirty="0"/>
              <a:t> scope of the protocol as stated in its article 4 is </a:t>
            </a:r>
            <a:r>
              <a:rPr lang="en-US" altLang="en-US" dirty="0"/>
              <a:t>the </a:t>
            </a:r>
            <a:r>
              <a:rPr lang="en-US" altLang="en-US" b="1" dirty="0">
                <a:solidFill>
                  <a:srgbClr val="FF0000"/>
                </a:solidFill>
              </a:rPr>
              <a:t>transboundary movement, transit, handling and use </a:t>
            </a:r>
            <a:r>
              <a:rPr lang="en-US" altLang="en-US" dirty="0"/>
              <a:t>of </a:t>
            </a:r>
            <a:r>
              <a:rPr lang="en-US" altLang="en-US" b="1" dirty="0"/>
              <a:t>all living modified organisms</a:t>
            </a:r>
            <a:r>
              <a:rPr lang="en-US" altLang="en-US" dirty="0"/>
              <a:t> that may have adverse effects on the conservation and sustainable use of biological diversity, taking also into account risks to human health.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1" dirty="0">
                <a:sym typeface="Calibri" panose="020F0502020204030204" pitchFamily="34" charset="0"/>
              </a:rPr>
              <a:t>Article</a:t>
            </a:r>
            <a:r>
              <a:rPr lang="en-GB" altLang="en-US" i="1" baseline="0" dirty="0">
                <a:sym typeface="Calibri" panose="020F0502020204030204" pitchFamily="34" charset="0"/>
              </a:rPr>
              <a:t> 5 indicates that </a:t>
            </a:r>
            <a:r>
              <a:rPr lang="en-US" altLang="en-US" baseline="0" dirty="0"/>
              <a:t>Pharmaceuticals that are LMOs for human to be excluded from the scope of the protocol they need to be addressed </a:t>
            </a:r>
            <a:r>
              <a:rPr kumimoji="1" lang="en-US" sz="1200" kern="1200" dirty="0">
                <a:solidFill>
                  <a:srgbClr val="FF0000"/>
                </a:solidFill>
                <a:latin typeface="Times New Roman" pitchFamily="18" charset="0"/>
                <a:ea typeface="MS PGothic" panose="020B0600070205080204" pitchFamily="34" charset="-128"/>
                <a:cs typeface="ＭＳ Ｐゴシック" pitchFamily="-111" charset="-128"/>
              </a:rPr>
              <a:t>by other relevant international agreements or organizations.</a:t>
            </a:r>
            <a:r>
              <a:rPr kumimoji="1" lang="en-US" sz="1200" kern="1200" baseline="0" dirty="0">
                <a:solidFill>
                  <a:srgbClr val="FF0000"/>
                </a:solidFill>
                <a:latin typeface="Times New Roman" pitchFamily="18" charset="0"/>
                <a:ea typeface="MS PGothic" panose="020B0600070205080204" pitchFamily="34" charset="-128"/>
                <a:cs typeface="ＭＳ Ｐゴシック" pitchFamily="-111" charset="-128"/>
              </a:rPr>
              <a:t> So far this did not happen and this exclusion remains as an open door that has not been crossed </a:t>
            </a:r>
            <a:endParaRPr lang="es-GT"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en-US" dirty="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11</a:t>
            </a:fld>
            <a:endParaRPr lang="en-US"/>
          </a:p>
        </p:txBody>
      </p:sp>
    </p:spTree>
    <p:extLst>
      <p:ext uri="{BB962C8B-B14F-4D97-AF65-F5344CB8AC3E}">
        <p14:creationId xmlns:p14="http://schemas.microsoft.com/office/powerpoint/2010/main" val="3726597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Mast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EF100-D1FC-4066-9A8B-3E0FC9C59DEB}"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1597-4DAB-4E82-B20D-EE813693DD3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Users\malikr\Desktop\Desktop 2017\e9f3064a37460e22935d3df9e26e53bb_X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977" y="286151"/>
            <a:ext cx="1802080" cy="1244266"/>
          </a:xfrm>
          <a:prstGeom prst="rect">
            <a:avLst/>
          </a:prstGeom>
          <a:noFill/>
          <a:ln>
            <a:noFill/>
          </a:ln>
        </p:spPr>
      </p:pic>
      <p:pic>
        <p:nvPicPr>
          <p:cNvPr id="13" name="Picture 12" descr="C:\Users\malikr\Desktop\gef-global-environment-facility-logo-9F9DC1509C-seeklogo.com.pn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89371" y="453222"/>
            <a:ext cx="1677252" cy="948623"/>
          </a:xfrm>
          <a:prstGeom prst="rect">
            <a:avLst/>
          </a:prstGeom>
          <a:noFill/>
          <a:ln>
            <a:noFill/>
          </a:ln>
        </p:spPr>
      </p:pic>
      <p:sp>
        <p:nvSpPr>
          <p:cNvPr id="14" name="Title 1"/>
          <p:cNvSpPr txBox="1">
            <a:spLocks/>
          </p:cNvSpPr>
          <p:nvPr userDrawn="1"/>
        </p:nvSpPr>
        <p:spPr>
          <a:xfrm>
            <a:off x="2055795" y="2513756"/>
            <a:ext cx="8512743" cy="1798361"/>
          </a:xfrm>
          <a:prstGeom prst="rect">
            <a:avLst/>
          </a:prstGeom>
        </p:spPr>
        <p:txBody>
          <a:bodyPr vert="horz" lIns="91440" tIns="45720" rIns="91440" bIns="45720" rtlCol="0" anchor="ctr">
            <a:normAutofit fontScale="92500"/>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sz="5000" b="0" kern="1200" cap="all" spc="200" baseline="0" dirty="0">
                <a:solidFill>
                  <a:schemeClr val="tx1">
                    <a:lumMod val="95000"/>
                    <a:lumOff val="5000"/>
                  </a:schemeClr>
                </a:solidFill>
                <a:effectLst/>
                <a:latin typeface="+mj-lt"/>
                <a:ea typeface="+mj-ea"/>
                <a:cs typeface="+mj-cs"/>
              </a:rPr>
              <a:t>Project for Sustainable Capacity Building for Effective Participation in the Biosafety Clearing House </a:t>
            </a:r>
          </a:p>
        </p:txBody>
      </p:sp>
      <p:pic>
        <p:nvPicPr>
          <p:cNvPr id="15" name="Picture 14" descr="E:\BCH 3 Project\Project Logo\427x323.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34072" y="100283"/>
            <a:ext cx="3054350" cy="2311400"/>
          </a:xfrm>
          <a:prstGeom prst="rect">
            <a:avLst/>
          </a:prstGeom>
          <a:noFill/>
          <a:ln>
            <a:noFill/>
          </a:ln>
        </p:spPr>
      </p:pic>
    </p:spTree>
    <p:extLst>
      <p:ext uri="{BB962C8B-B14F-4D97-AF65-F5344CB8AC3E}">
        <p14:creationId xmlns:p14="http://schemas.microsoft.com/office/powerpoint/2010/main" val="53449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43569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90867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69082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291924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lstStyle>
            <a:lvl1pPr>
              <a:defRPr sz="2600"/>
            </a:lvl1pPr>
            <a:lvl2pPr marL="461963" indent="-115888">
              <a:defRPr sz="2200"/>
            </a:lvl2pPr>
            <a:lvl3pPr marL="568325" indent="-58738">
              <a:defRPr/>
            </a:lvl3pPr>
            <a:lvl4pPr marL="682625" indent="-57150">
              <a:defRPr/>
            </a:lvl4pPr>
            <a:lvl5pPr marL="776288" indent="-34925">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EEF100-D1FC-4066-9A8B-3E0FC9C59DEB}"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1597-4DAB-4E82-B20D-EE813693DD37}" type="slidenum">
              <a:rPr lang="en-US" smtClean="0"/>
              <a:t>‹#›</a:t>
            </a:fld>
            <a:endParaRPr lang="en-US"/>
          </a:p>
        </p:txBody>
      </p:sp>
    </p:spTree>
    <p:extLst>
      <p:ext uri="{BB962C8B-B14F-4D97-AF65-F5344CB8AC3E}">
        <p14:creationId xmlns:p14="http://schemas.microsoft.com/office/powerpoint/2010/main" val="199493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EF100-D1FC-4066-9A8B-3E0FC9C59DEB}" type="datetimeFigureOut">
              <a:rPr lang="en-US" smtClean="0"/>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1597-4DAB-4E82-B20D-EE813693DD37}" type="slidenum">
              <a:rPr lang="en-US" smtClean="0"/>
              <a:t>‹#›</a:t>
            </a:fld>
            <a:endParaRPr lang="en-US"/>
          </a:p>
        </p:txBody>
      </p:sp>
    </p:spTree>
    <p:extLst>
      <p:ext uri="{BB962C8B-B14F-4D97-AF65-F5344CB8AC3E}">
        <p14:creationId xmlns:p14="http://schemas.microsoft.com/office/powerpoint/2010/main" val="37001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EF100-D1FC-4066-9A8B-3E0FC9C59DEB}" type="datetimeFigureOut">
              <a:rPr lang="en-US" smtClean="0"/>
              <a:t>6/4/2022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31597-4DAB-4E82-B20D-EE813693DD37}" type="slidenum">
              <a:rPr lang="en-US" smtClean="0"/>
              <a:t>‹#›</a:t>
            </a:fld>
            <a:endParaRPr lang="en-US"/>
          </a:p>
        </p:txBody>
      </p:sp>
    </p:spTree>
    <p:extLst>
      <p:ext uri="{BB962C8B-B14F-4D97-AF65-F5344CB8AC3E}">
        <p14:creationId xmlns:p14="http://schemas.microsoft.com/office/powerpoint/2010/main" val="406253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EF100-D1FC-4066-9A8B-3E0FC9C59DEB}" type="datetimeFigureOut">
              <a:rPr lang="en-US" smtClean="0"/>
              <a:t>6/4/2022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31597-4DAB-4E82-B20D-EE813693DD37}" type="slidenum">
              <a:rPr lang="en-US" smtClean="0"/>
              <a:t>‹#›</a:t>
            </a:fld>
            <a:endParaRPr lang="en-US"/>
          </a:p>
        </p:txBody>
      </p:sp>
    </p:spTree>
    <p:extLst>
      <p:ext uri="{BB962C8B-B14F-4D97-AF65-F5344CB8AC3E}">
        <p14:creationId xmlns:p14="http://schemas.microsoft.com/office/powerpoint/2010/main" val="368926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EEF100-D1FC-4066-9A8B-3E0FC9C59DEB}" type="datetimeFigureOut">
              <a:rPr lang="en-US" smtClean="0"/>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1597-4DAB-4E82-B20D-EE813693DD37}" type="slidenum">
              <a:rPr lang="en-US" smtClean="0"/>
              <a:t>‹#›</a:t>
            </a:fld>
            <a:endParaRPr lang="en-US"/>
          </a:p>
        </p:txBody>
      </p:sp>
    </p:spTree>
    <p:extLst>
      <p:ext uri="{BB962C8B-B14F-4D97-AF65-F5344CB8AC3E}">
        <p14:creationId xmlns:p14="http://schemas.microsoft.com/office/powerpoint/2010/main" val="331973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Mast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Users\malikr\Desktop\Desktop 2017\e9f3064a37460e22935d3df9e26e53bb_X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977" y="286151"/>
            <a:ext cx="1802080" cy="1244266"/>
          </a:xfrm>
          <a:prstGeom prst="rect">
            <a:avLst/>
          </a:prstGeom>
          <a:noFill/>
          <a:ln>
            <a:noFill/>
          </a:ln>
        </p:spPr>
      </p:pic>
      <p:pic>
        <p:nvPicPr>
          <p:cNvPr id="13" name="Picture 12" descr="C:\Users\malikr\Desktop\gef-global-environment-facility-logo-9F9DC1509C-seeklogo.com.pn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89371" y="453222"/>
            <a:ext cx="1677252" cy="948623"/>
          </a:xfrm>
          <a:prstGeom prst="rect">
            <a:avLst/>
          </a:prstGeom>
          <a:noFill/>
          <a:ln>
            <a:noFill/>
          </a:ln>
        </p:spPr>
      </p:pic>
      <p:sp>
        <p:nvSpPr>
          <p:cNvPr id="14" name="Title 1"/>
          <p:cNvSpPr txBox="1">
            <a:spLocks/>
          </p:cNvSpPr>
          <p:nvPr userDrawn="1"/>
        </p:nvSpPr>
        <p:spPr>
          <a:xfrm>
            <a:off x="2055795" y="2513756"/>
            <a:ext cx="8512743" cy="1798361"/>
          </a:xfrm>
          <a:prstGeom prst="rect">
            <a:avLst/>
          </a:prstGeom>
        </p:spPr>
        <p:txBody>
          <a:bodyPr vert="horz" lIns="91440" tIns="45720" rIns="91440" bIns="45720" rtlCol="0" anchor="ctr">
            <a:normAutofit fontScale="92500"/>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dirty="0">
                <a:solidFill>
                  <a:prstClr val="black">
                    <a:lumMod val="95000"/>
                    <a:lumOff val="5000"/>
                  </a:prstClr>
                </a:solidFill>
              </a:rPr>
              <a:t>Project for Sustainable Capacity Building for Effective Participation in the Biosafety Clearing House </a:t>
            </a:r>
          </a:p>
        </p:txBody>
      </p:sp>
      <p:pic>
        <p:nvPicPr>
          <p:cNvPr id="15" name="Picture 14" descr="E:\BCH 3 Project\Project Logo\427x323.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34072" y="100283"/>
            <a:ext cx="3054350" cy="2311400"/>
          </a:xfrm>
          <a:prstGeom prst="rect">
            <a:avLst/>
          </a:prstGeom>
          <a:noFill/>
          <a:ln>
            <a:noFill/>
          </a:ln>
        </p:spPr>
      </p:pic>
    </p:spTree>
    <p:extLst>
      <p:ext uri="{BB962C8B-B14F-4D97-AF65-F5344CB8AC3E}">
        <p14:creationId xmlns:p14="http://schemas.microsoft.com/office/powerpoint/2010/main" val="41997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lstStyle>
            <a:lvl1pPr>
              <a:defRPr sz="2600"/>
            </a:lvl1pPr>
            <a:lvl2pPr marL="461963" indent="-115888">
              <a:defRPr sz="2200"/>
            </a:lvl2pPr>
            <a:lvl3pPr marL="568325" indent="-58738">
              <a:defRPr/>
            </a:lvl3pPr>
            <a:lvl4pPr marL="682625" indent="-57150">
              <a:defRPr/>
            </a:lvl4pPr>
            <a:lvl5pPr marL="776288" indent="-34925">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5140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766932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EEF100-D1FC-4066-9A8B-3E0FC9C59DEB}" type="datetimeFigureOut">
              <a:rPr lang="en-US" smtClean="0"/>
              <a:t>6/4/2022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231597-4DAB-4E82-B20D-EE813693DD3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128776"/>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8"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EEF100-D1FC-4066-9A8B-3E0FC9C59DEB}" type="datetimeFigureOut">
              <a:rPr lang="en-US" smtClean="0">
                <a:solidFill>
                  <a:prstClr val="black">
                    <a:lumMod val="95000"/>
                    <a:lumOff val="5000"/>
                  </a:prstClr>
                </a:solidFill>
              </a:rPr>
              <a:pPr/>
              <a:t>6/4/2022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231597-4DAB-4E82-B20D-EE813693DD37}"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2088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BCH%20Biotechnology.pp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MAPUTO, MOZAMBIQUE</a:t>
            </a:r>
            <a:br>
              <a:rPr lang="en-US" dirty="0"/>
            </a:br>
            <a:r>
              <a:rPr lang="en-US" dirty="0"/>
              <a:t>6 – 7 JUNE 2022</a:t>
            </a:r>
          </a:p>
        </p:txBody>
      </p:sp>
      <p:sp>
        <p:nvSpPr>
          <p:cNvPr id="4" name="Espace réservé du texte 3"/>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5038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provisions</a:t>
            </a:r>
          </a:p>
        </p:txBody>
      </p:sp>
      <p:sp>
        <p:nvSpPr>
          <p:cNvPr id="3" name="Content Placeholder 2"/>
          <p:cNvSpPr>
            <a:spLocks noGrp="1"/>
          </p:cNvSpPr>
          <p:nvPr>
            <p:ph idx="1"/>
          </p:nvPr>
        </p:nvSpPr>
        <p:spPr/>
        <p:txBody>
          <a:bodyPr/>
          <a:lstStyle/>
          <a:p>
            <a:r>
              <a:rPr lang="en-US" dirty="0"/>
              <a:t>- Each Party shall take </a:t>
            </a:r>
            <a:r>
              <a:rPr lang="en-US" dirty="0">
                <a:solidFill>
                  <a:srgbClr val="FF0000"/>
                </a:solidFill>
              </a:rPr>
              <a:t>necessary and appropriate legal, administrative and other measures to implement</a:t>
            </a:r>
            <a:r>
              <a:rPr lang="en-US" dirty="0"/>
              <a:t> its </a:t>
            </a:r>
            <a:r>
              <a:rPr lang="en-US" b="1" dirty="0"/>
              <a:t>obligations</a:t>
            </a:r>
            <a:r>
              <a:rPr lang="en-US" dirty="0"/>
              <a:t> under this Protocol.</a:t>
            </a:r>
          </a:p>
          <a:p>
            <a:r>
              <a:rPr lang="en-US" dirty="0"/>
              <a:t>- […] the right of a Party to </a:t>
            </a:r>
            <a:r>
              <a:rPr lang="en-US" dirty="0">
                <a:solidFill>
                  <a:srgbClr val="FF0000"/>
                </a:solidFill>
              </a:rPr>
              <a:t>take action that is more protective </a:t>
            </a:r>
            <a:r>
              <a:rPr lang="en-US" dirty="0"/>
              <a:t>of the conservation and sustainable use of biological diversity </a:t>
            </a:r>
            <a:r>
              <a:rPr lang="en-US" dirty="0">
                <a:solidFill>
                  <a:srgbClr val="FF0000"/>
                </a:solidFill>
              </a:rPr>
              <a:t>than that called for in this Protocol</a:t>
            </a:r>
            <a:r>
              <a:rPr lang="en-US" dirty="0"/>
              <a:t>, provided that such action is consistent with the objective and the provisions of this Protocol and is in accordance with that Party's other obligations under international law.</a:t>
            </a:r>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2</a:t>
            </a:r>
          </a:p>
        </p:txBody>
      </p:sp>
    </p:spTree>
    <p:extLst>
      <p:ext uri="{BB962C8B-B14F-4D97-AF65-F5344CB8AC3E}">
        <p14:creationId xmlns:p14="http://schemas.microsoft.com/office/powerpoint/2010/main" val="210969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the protocol</a:t>
            </a:r>
          </a:p>
        </p:txBody>
      </p:sp>
      <p:sp>
        <p:nvSpPr>
          <p:cNvPr id="3" name="Content Placeholder 2"/>
          <p:cNvSpPr>
            <a:spLocks noGrp="1"/>
          </p:cNvSpPr>
          <p:nvPr>
            <p:ph idx="1"/>
          </p:nvPr>
        </p:nvSpPr>
        <p:spPr/>
        <p:txBody>
          <a:bodyPr/>
          <a:lstStyle/>
          <a:p>
            <a:r>
              <a:rPr lang="en-US" altLang="en-US" i="1" dirty="0">
                <a:latin typeface="+mj-lt"/>
                <a:ea typeface="Arial Unicode MS" panose="020B0604020202020204" pitchFamily="34" charset="-128"/>
                <a:cs typeface="Arial Unicode MS" panose="020B0604020202020204" pitchFamily="34" charset="-128"/>
                <a:sym typeface="Calibri" panose="020F0502020204030204" pitchFamily="34" charset="0"/>
              </a:rPr>
              <a:t>“</a:t>
            </a:r>
            <a:r>
              <a:rPr lang="en-US" altLang="en-US" i="1" dirty="0">
                <a:sym typeface="Calibri" panose="020F0502020204030204" pitchFamily="34" charset="0"/>
              </a:rPr>
              <a:t>This Protocol shall apply to </a:t>
            </a:r>
            <a:r>
              <a:rPr lang="en-US" altLang="en-US" b="1" i="1" dirty="0">
                <a:solidFill>
                  <a:srgbClr val="FF0000"/>
                </a:solidFill>
                <a:sym typeface="Calibri" panose="020F0502020204030204" pitchFamily="34" charset="0"/>
              </a:rPr>
              <a:t>transboundary movement, transit, handling and use</a:t>
            </a:r>
            <a:r>
              <a:rPr lang="en-US" altLang="en-US" b="1" i="1" dirty="0">
                <a:sym typeface="Calibri" panose="020F0502020204030204" pitchFamily="34" charset="0"/>
              </a:rPr>
              <a:t> of all living modified organisms</a:t>
            </a:r>
            <a:r>
              <a:rPr lang="en-US" altLang="en-US" i="1" dirty="0">
                <a:sym typeface="Calibri" panose="020F0502020204030204" pitchFamily="34" charset="0"/>
              </a:rPr>
              <a:t> that may have adverse effects on the conservation and sustainable use of biological diversity, taking also into account risks to human health.”</a:t>
            </a:r>
          </a:p>
          <a:p>
            <a:endParaRPr lang="en-US" dirty="0"/>
          </a:p>
          <a:p>
            <a:r>
              <a:rPr lang="en-GB" altLang="en-US" i="1" dirty="0">
                <a:sym typeface="Calibri" panose="020F0502020204030204" pitchFamily="34" charset="0"/>
              </a:rPr>
              <a:t>[…] </a:t>
            </a:r>
            <a:r>
              <a:rPr lang="en-US" altLang="en-US" dirty="0"/>
              <a:t>without prejudice to any right of a Party to subject all living modified organisms to risk assessment prior to the making of decisions on import, this Protocol </a:t>
            </a:r>
            <a:r>
              <a:rPr lang="en-US" altLang="en-US" dirty="0">
                <a:solidFill>
                  <a:srgbClr val="FF0000"/>
                </a:solidFill>
              </a:rPr>
              <a:t>shall </a:t>
            </a:r>
            <a:r>
              <a:rPr lang="en-US" altLang="en-US" b="1" dirty="0">
                <a:solidFill>
                  <a:srgbClr val="FF0000"/>
                </a:solidFill>
              </a:rPr>
              <a:t>not</a:t>
            </a:r>
            <a:r>
              <a:rPr lang="en-US" altLang="en-US" dirty="0">
                <a:solidFill>
                  <a:srgbClr val="FF0000"/>
                </a:solidFill>
              </a:rPr>
              <a:t> apply </a:t>
            </a:r>
            <a:r>
              <a:rPr lang="en-US" altLang="en-US" dirty="0"/>
              <a:t>to the transboundary movement of living modified organisms which are </a:t>
            </a:r>
            <a:r>
              <a:rPr lang="en-US" altLang="en-US" b="1" dirty="0"/>
              <a:t>pharmaceuticals for humans that are addressed by other relevant international agreements or organizations</a:t>
            </a:r>
            <a:endParaRPr lang="en-US" b="1"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4</a:t>
            </a:r>
          </a:p>
        </p:txBody>
      </p:sp>
      <p:sp>
        <p:nvSpPr>
          <p:cNvPr id="5"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394378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5</a:t>
            </a:r>
          </a:p>
        </p:txBody>
      </p:sp>
    </p:spTree>
    <p:extLst>
      <p:ext uri="{BB962C8B-B14F-4D97-AF65-F5344CB8AC3E}">
        <p14:creationId xmlns:p14="http://schemas.microsoft.com/office/powerpoint/2010/main" val="48114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Application of the CPB</a:t>
            </a:r>
          </a:p>
        </p:txBody>
      </p:sp>
      <p:sp>
        <p:nvSpPr>
          <p:cNvPr id="3" name="Text Placeholder 2"/>
          <p:cNvSpPr>
            <a:spLocks noGrp="1"/>
          </p:cNvSpPr>
          <p:nvPr>
            <p:ph type="body" idx="1"/>
          </p:nvPr>
        </p:nvSpPr>
        <p:spPr>
          <a:xfrm>
            <a:off x="1497493" y="1705662"/>
            <a:ext cx="4754880" cy="822960"/>
          </a:xfrm>
        </p:spPr>
        <p:txBody>
          <a:bodyPr/>
          <a:lstStyle/>
          <a:p>
            <a:r>
              <a:rPr lang="en-US" dirty="0">
                <a:solidFill>
                  <a:srgbClr val="00B050"/>
                </a:solidFill>
              </a:rPr>
              <a:t>Categories of LMOs</a:t>
            </a:r>
          </a:p>
        </p:txBody>
      </p:sp>
      <p:sp>
        <p:nvSpPr>
          <p:cNvPr id="4" name="Content Placeholder 3"/>
          <p:cNvSpPr>
            <a:spLocks noGrp="1"/>
          </p:cNvSpPr>
          <p:nvPr>
            <p:ph sz="half" idx="2"/>
          </p:nvPr>
        </p:nvSpPr>
        <p:spPr>
          <a:xfrm>
            <a:off x="1834231" y="2489452"/>
            <a:ext cx="4754880" cy="3778120"/>
          </a:xfrm>
        </p:spPr>
        <p:txBody>
          <a:bodyPr>
            <a:normAutofit/>
          </a:bodyPr>
          <a:lstStyle/>
          <a:p>
            <a:pPr marL="0" indent="0">
              <a:buNone/>
            </a:pPr>
            <a:r>
              <a:rPr lang="en-US" dirty="0"/>
              <a:t>1.  LMOs for intentional introduction into the environment (</a:t>
            </a:r>
            <a:r>
              <a:rPr lang="en-US" dirty="0" err="1"/>
              <a:t>eg</a:t>
            </a:r>
            <a:r>
              <a:rPr lang="en-US" dirty="0"/>
              <a:t>. Seed for planting;</a:t>
            </a:r>
          </a:p>
          <a:p>
            <a:pPr marL="0" indent="0">
              <a:buNone/>
            </a:pPr>
            <a:r>
              <a:rPr lang="en-US" dirty="0"/>
              <a:t>2. LMOs for direct use as a food or feed, or processing (e.g. Corn for human consumption);</a:t>
            </a:r>
          </a:p>
          <a:p>
            <a:pPr marL="0" indent="0">
              <a:buNone/>
            </a:pPr>
            <a:r>
              <a:rPr lang="en-US" dirty="0"/>
              <a:t>3. LMOs destined for contained use in the Party of import (GMO for laboratory use, R&amp;D);</a:t>
            </a:r>
          </a:p>
          <a:p>
            <a:pPr marL="0" indent="0">
              <a:buNone/>
            </a:pPr>
            <a:r>
              <a:rPr lang="en-US" dirty="0"/>
              <a:t>4. LMOs in transit</a:t>
            </a:r>
          </a:p>
        </p:txBody>
      </p:sp>
      <p:sp>
        <p:nvSpPr>
          <p:cNvPr id="5" name="Text Placeholder 4"/>
          <p:cNvSpPr>
            <a:spLocks noGrp="1"/>
          </p:cNvSpPr>
          <p:nvPr>
            <p:ph type="body" sz="quarter" idx="3"/>
          </p:nvPr>
        </p:nvSpPr>
        <p:spPr>
          <a:xfrm>
            <a:off x="6679820" y="1657742"/>
            <a:ext cx="4754880" cy="822960"/>
          </a:xfrm>
        </p:spPr>
        <p:txBody>
          <a:bodyPr/>
          <a:lstStyle/>
          <a:p>
            <a:r>
              <a:rPr lang="en-US" dirty="0">
                <a:solidFill>
                  <a:srgbClr val="00B050"/>
                </a:solidFill>
              </a:rPr>
              <a:t>Procedures</a:t>
            </a:r>
            <a:r>
              <a:rPr lang="en-US" dirty="0"/>
              <a:t> </a:t>
            </a:r>
          </a:p>
        </p:txBody>
      </p:sp>
      <p:sp>
        <p:nvSpPr>
          <p:cNvPr id="6" name="Content Placeholder 5"/>
          <p:cNvSpPr>
            <a:spLocks noGrp="1"/>
          </p:cNvSpPr>
          <p:nvPr>
            <p:ph sz="quarter" idx="4"/>
          </p:nvPr>
        </p:nvSpPr>
        <p:spPr>
          <a:xfrm>
            <a:off x="6780026" y="2429170"/>
            <a:ext cx="4881839" cy="3341572"/>
          </a:xfrm>
        </p:spPr>
        <p:txBody>
          <a:bodyPr>
            <a:noAutofit/>
          </a:bodyPr>
          <a:lstStyle/>
          <a:p>
            <a:pPr marL="0" indent="0">
              <a:buNone/>
            </a:pPr>
            <a:r>
              <a:rPr lang="en-US" dirty="0"/>
              <a:t>1. Advanced informed Agreement procedure.</a:t>
            </a:r>
          </a:p>
          <a:p>
            <a:pPr marL="0" indent="0">
              <a:buNone/>
            </a:pPr>
            <a:r>
              <a:rPr lang="en-US" dirty="0"/>
              <a:t>2. Procedure for LMOs Intended for Direct Use as Food or Feed, Or For Processing.</a:t>
            </a:r>
          </a:p>
          <a:p>
            <a:pPr>
              <a:buFont typeface="Wingdings" panose="05000000000000000000" pitchFamily="2" charset="2"/>
              <a:buChar char="§"/>
            </a:pPr>
            <a:endParaRPr lang="en-US" dirty="0"/>
          </a:p>
          <a:p>
            <a:pPr>
              <a:buFont typeface="Wingdings" panose="05000000000000000000" pitchFamily="2" charset="2"/>
              <a:buChar char="§"/>
            </a:pPr>
            <a:r>
              <a:rPr lang="en-US" dirty="0"/>
              <a:t> No specified Procedure / </a:t>
            </a:r>
            <a:r>
              <a:rPr lang="en-US" dirty="0">
                <a:solidFill>
                  <a:srgbClr val="FF0000"/>
                </a:solidFill>
              </a:rPr>
              <a:t>just highlight some rights and obligations of a party</a:t>
            </a:r>
          </a:p>
          <a:p>
            <a:pPr>
              <a:buFont typeface="Wingdings" panose="05000000000000000000" pitchFamily="2" charset="2"/>
              <a:buChar char="§"/>
            </a:pPr>
            <a:endParaRPr lang="en-US" dirty="0"/>
          </a:p>
          <a:p>
            <a:pPr>
              <a:lnSpc>
                <a:spcPct val="100000"/>
              </a:lnSpc>
              <a:buFont typeface="Wingdings" panose="05000000000000000000" pitchFamily="2" charset="2"/>
              <a:buChar char="§"/>
            </a:pPr>
            <a:endParaRPr lang="en-US" dirty="0">
              <a:solidFill>
                <a:srgbClr val="00B050"/>
              </a:solidFill>
            </a:endParaRPr>
          </a:p>
          <a:p>
            <a:pPr>
              <a:buFont typeface="Wingdings" panose="05000000000000000000" pitchFamily="2" charset="2"/>
              <a:buChar char="§"/>
            </a:pPr>
            <a:endParaRPr lang="en-US" dirty="0"/>
          </a:p>
        </p:txBody>
      </p:sp>
      <p:sp>
        <p:nvSpPr>
          <p:cNvPr id="8" name="Content Placeholder 5"/>
          <p:cNvSpPr txBox="1">
            <a:spLocks/>
          </p:cNvSpPr>
          <p:nvPr/>
        </p:nvSpPr>
        <p:spPr>
          <a:xfrm>
            <a:off x="6970941" y="5712228"/>
            <a:ext cx="5245148" cy="9650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
                <a:srgbClr val="1CADE4"/>
              </a:buClr>
              <a:buFont typeface="Wingdings" panose="05000000000000000000" pitchFamily="2" charset="2"/>
              <a:buChar char="§"/>
            </a:pPr>
            <a:endParaRPr lang="en-US" dirty="0">
              <a:solidFill>
                <a:prstClr val="black"/>
              </a:solidFill>
            </a:endParaRPr>
          </a:p>
          <a:p>
            <a:pPr marL="0" indent="0">
              <a:buClr>
                <a:srgbClr val="1CADE4"/>
              </a:buClr>
              <a:buFont typeface="Tw Cen MT" panose="020B0602020104020603" pitchFamily="34" charset="0"/>
              <a:buNone/>
            </a:pPr>
            <a:r>
              <a:rPr lang="en-US" dirty="0">
                <a:solidFill>
                  <a:prstClr val="black"/>
                </a:solidFill>
              </a:rPr>
              <a:t>3. Simplified Procedure </a:t>
            </a:r>
            <a:r>
              <a:rPr lang="en-US" dirty="0">
                <a:solidFill>
                  <a:srgbClr val="00B050"/>
                </a:solidFill>
              </a:rPr>
              <a:t>[Art. 13]</a:t>
            </a:r>
            <a:r>
              <a:rPr lang="en-US" dirty="0">
                <a:solidFill>
                  <a:prstClr val="black"/>
                </a:solidFill>
              </a:rPr>
              <a:t>.</a:t>
            </a:r>
            <a:endParaRPr lang="en-US" dirty="0">
              <a:solidFill>
                <a:srgbClr val="00B050"/>
              </a:solidFill>
            </a:endParaRPr>
          </a:p>
          <a:p>
            <a:pPr>
              <a:buClr>
                <a:srgbClr val="1CADE4"/>
              </a:buClr>
            </a:pPr>
            <a:endParaRPr lang="en-US" dirty="0">
              <a:solidFill>
                <a:prstClr val="black"/>
              </a:solidFill>
            </a:endParaRPr>
          </a:p>
        </p:txBody>
      </p:sp>
      <p:sp>
        <p:nvSpPr>
          <p:cNvPr id="13" name="Rectangle 23"/>
          <p:cNvSpPr>
            <a:spLocks noChangeArrowheads="1"/>
          </p:cNvSpPr>
          <p:nvPr/>
        </p:nvSpPr>
        <p:spPr bwMode="auto">
          <a:xfrm>
            <a:off x="-22105" y="2551660"/>
            <a:ext cx="1559066" cy="28232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sz="2200" dirty="0">
                <a:solidFill>
                  <a:srgbClr val="00B050"/>
                </a:solidFill>
                <a:latin typeface="Tw Cen MT"/>
              </a:rPr>
              <a:t>[Art. 7-10]</a:t>
            </a:r>
            <a:endParaRPr lang="en-US" altLang="en-US" sz="2200" dirty="0">
              <a:solidFill>
                <a:srgbClr val="00B050"/>
              </a:solidFill>
              <a:latin typeface="Tw Cen MT"/>
            </a:endParaRPr>
          </a:p>
        </p:txBody>
      </p:sp>
      <p:sp>
        <p:nvSpPr>
          <p:cNvPr id="14" name="Rectangle 23"/>
          <p:cNvSpPr>
            <a:spLocks noChangeArrowheads="1"/>
          </p:cNvSpPr>
          <p:nvPr/>
        </p:nvSpPr>
        <p:spPr bwMode="auto">
          <a:xfrm>
            <a:off x="87683" y="3516552"/>
            <a:ext cx="1163222" cy="4917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sz="2200" dirty="0">
                <a:solidFill>
                  <a:srgbClr val="00B050"/>
                </a:solidFill>
                <a:latin typeface="Tw Cen MT"/>
              </a:rPr>
              <a:t>[Art. 11]</a:t>
            </a:r>
            <a:endParaRPr lang="en-US" altLang="en-US" sz="1400" b="1" dirty="0">
              <a:solidFill>
                <a:prstClr val="black"/>
              </a:solidFill>
            </a:endParaRPr>
          </a:p>
        </p:txBody>
      </p:sp>
      <p:sp>
        <p:nvSpPr>
          <p:cNvPr id="7" name="Rectangle 6"/>
          <p:cNvSpPr/>
          <p:nvPr/>
        </p:nvSpPr>
        <p:spPr>
          <a:xfrm>
            <a:off x="1478070" y="2420737"/>
            <a:ext cx="10384077" cy="764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478070" y="3266334"/>
            <a:ext cx="10384078" cy="981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478070" y="4378511"/>
            <a:ext cx="10384078" cy="1515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23"/>
          <p:cNvSpPr>
            <a:spLocks noChangeArrowheads="1"/>
          </p:cNvSpPr>
          <p:nvPr/>
        </p:nvSpPr>
        <p:spPr bwMode="auto">
          <a:xfrm>
            <a:off x="123933" y="4890190"/>
            <a:ext cx="1163222" cy="4917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sz="2200" dirty="0">
                <a:solidFill>
                  <a:srgbClr val="00B050"/>
                </a:solidFill>
                <a:latin typeface="Tw Cen MT"/>
              </a:rPr>
              <a:t>[Art. 6]</a:t>
            </a:r>
            <a:endParaRPr lang="en-US" altLang="en-US" sz="1400" b="1" dirty="0">
              <a:solidFill>
                <a:prstClr val="black"/>
              </a:solidFill>
            </a:endParaRPr>
          </a:p>
        </p:txBody>
      </p:sp>
    </p:spTree>
    <p:extLst>
      <p:ext uri="{BB962C8B-B14F-4D97-AF65-F5344CB8AC3E}">
        <p14:creationId xmlns:p14="http://schemas.microsoft.com/office/powerpoint/2010/main" val="27852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oneTexte 4"/>
          <p:cNvSpPr>
            <a:spLocks noChangeArrowheads="1"/>
          </p:cNvSpPr>
          <p:nvPr/>
        </p:nvSpPr>
        <p:spPr bwMode="auto">
          <a:xfrm>
            <a:off x="2822555" y="1676401"/>
            <a:ext cx="1255755" cy="510778"/>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dirty="0">
                <a:solidFill>
                  <a:schemeClr val="bg1"/>
                </a:solidFill>
              </a:rPr>
              <a:t>Notifier</a:t>
            </a:r>
          </a:p>
        </p:txBody>
      </p:sp>
      <p:sp>
        <p:nvSpPr>
          <p:cNvPr id="36868" name="ZoneTexte 5"/>
          <p:cNvSpPr>
            <a:spLocks noChangeArrowheads="1"/>
          </p:cNvSpPr>
          <p:nvPr/>
        </p:nvSpPr>
        <p:spPr bwMode="auto">
          <a:xfrm>
            <a:off x="7348503" y="1676401"/>
            <a:ext cx="2278136" cy="510778"/>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dirty="0">
                <a:solidFill>
                  <a:schemeClr val="bg1"/>
                </a:solidFill>
              </a:rPr>
              <a:t>Party of import</a:t>
            </a:r>
          </a:p>
        </p:txBody>
      </p:sp>
      <p:sp>
        <p:nvSpPr>
          <p:cNvPr id="33" name="ZoneTexte 32"/>
          <p:cNvSpPr txBox="1"/>
          <p:nvPr/>
        </p:nvSpPr>
        <p:spPr>
          <a:xfrm>
            <a:off x="3575720" y="4437112"/>
            <a:ext cx="6686550" cy="1200329"/>
          </a:xfrm>
          <a:prstGeom prst="rect">
            <a:avLst/>
          </a:prstGeom>
          <a:solidFill>
            <a:srgbClr val="FFFF00"/>
          </a:solidFill>
          <a:effectLst>
            <a:outerShdw blurRad="50800" dist="38100" dir="2700000" algn="tl" rotWithShape="0">
              <a:prstClr val="black">
                <a:alpha val="40000"/>
              </a:prstClr>
            </a:outerShdw>
            <a:softEdge rad="63500"/>
          </a:effectLst>
        </p:spPr>
        <p:txBody>
          <a:bodyPr>
            <a:spAutoFit/>
          </a:bodyPr>
          <a:lstStyle/>
          <a:p>
            <a:pPr marL="369888" lvl="1" indent="-342900">
              <a:buFont typeface="+mj-lt"/>
              <a:buAutoNum type="arabicPeriod"/>
              <a:defRPr/>
            </a:pPr>
            <a:r>
              <a:rPr lang="en-US" i="1" dirty="0">
                <a:latin typeface="Arial" charset="0"/>
                <a:cs typeface="Arial" charset="0"/>
              </a:rPr>
              <a:t>approving the import (with or without conditions) </a:t>
            </a:r>
          </a:p>
          <a:p>
            <a:pPr marL="369888" lvl="1" indent="-342900">
              <a:buFont typeface="+mj-lt"/>
              <a:buAutoNum type="arabicPeriod"/>
              <a:defRPr/>
            </a:pPr>
            <a:r>
              <a:rPr lang="en-US" i="1" dirty="0">
                <a:latin typeface="Arial" charset="0"/>
                <a:cs typeface="Arial" charset="0"/>
              </a:rPr>
              <a:t>prohibiting the import, </a:t>
            </a:r>
          </a:p>
          <a:p>
            <a:pPr marL="369888" lvl="1" indent="-342900">
              <a:buFont typeface="+mj-lt"/>
              <a:buAutoNum type="arabicPeriod"/>
              <a:defRPr/>
            </a:pPr>
            <a:r>
              <a:rPr lang="en-US" i="1" dirty="0">
                <a:latin typeface="Arial" charset="0"/>
                <a:cs typeface="Arial" charset="0"/>
              </a:rPr>
              <a:t>requesting additional relevant information</a:t>
            </a:r>
          </a:p>
          <a:p>
            <a:pPr marL="369888" lvl="1" indent="-342900">
              <a:buFont typeface="+mj-lt"/>
              <a:buAutoNum type="arabicPeriod"/>
              <a:defRPr/>
            </a:pPr>
            <a:r>
              <a:rPr lang="en-AU" i="1" dirty="0">
                <a:latin typeface="Arial" charset="0"/>
                <a:cs typeface="Arial" charset="0"/>
              </a:rPr>
              <a:t>Informing the notifier that the period is extended</a:t>
            </a:r>
            <a:endParaRPr lang="en-US" i="1" dirty="0">
              <a:latin typeface="Arial" charset="0"/>
              <a:cs typeface="Arial" charset="0"/>
            </a:endParaRPr>
          </a:p>
        </p:txBody>
      </p:sp>
      <p:grpSp>
        <p:nvGrpSpPr>
          <p:cNvPr id="2" name="Groupe 34"/>
          <p:cNvGrpSpPr>
            <a:grpSpLocks/>
          </p:cNvGrpSpPr>
          <p:nvPr/>
        </p:nvGrpSpPr>
        <p:grpSpPr bwMode="auto">
          <a:xfrm>
            <a:off x="2057400" y="533400"/>
            <a:ext cx="6400800" cy="1066800"/>
            <a:chOff x="533400" y="533400"/>
            <a:chExt cx="6400800" cy="1066800"/>
          </a:xfrm>
        </p:grpSpPr>
        <p:grpSp>
          <p:nvGrpSpPr>
            <p:cNvPr id="36896" name="Groupe 28"/>
            <p:cNvGrpSpPr>
              <a:grpSpLocks/>
            </p:cNvGrpSpPr>
            <p:nvPr/>
          </p:nvGrpSpPr>
          <p:grpSpPr bwMode="auto">
            <a:xfrm>
              <a:off x="533400" y="533400"/>
              <a:ext cx="6400800" cy="1066800"/>
              <a:chOff x="533400" y="1600200"/>
              <a:chExt cx="6400800" cy="1066800"/>
            </a:xfrm>
          </p:grpSpPr>
          <p:sp>
            <p:nvSpPr>
              <p:cNvPr id="36898" name="Flèche courbée vers le bas 7"/>
              <p:cNvSpPr>
                <a:spLocks noChangeArrowheads="1"/>
              </p:cNvSpPr>
              <p:nvPr/>
            </p:nvSpPr>
            <p:spPr bwMode="auto">
              <a:xfrm>
                <a:off x="1981200" y="1600200"/>
                <a:ext cx="4953000" cy="1066800"/>
              </a:xfrm>
              <a:prstGeom prst="curvedDownArrow">
                <a:avLst>
                  <a:gd name="adj1" fmla="val 25020"/>
                  <a:gd name="adj2" fmla="val 49997"/>
                  <a:gd name="adj3" fmla="val 25000"/>
                </a:avLst>
              </a:prstGeom>
              <a:solidFill>
                <a:srgbClr val="FF0000"/>
              </a:solidFill>
              <a:ln w="12700" cap="sq" algn="ctr">
                <a:solidFill>
                  <a:srgbClr val="FF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grpSp>
            <p:nvGrpSpPr>
              <p:cNvPr id="36899" name="Groupe 24"/>
              <p:cNvGrpSpPr>
                <a:grpSpLocks/>
              </p:cNvGrpSpPr>
              <p:nvPr/>
            </p:nvGrpSpPr>
            <p:grpSpPr bwMode="auto">
              <a:xfrm>
                <a:off x="533400" y="1600200"/>
                <a:ext cx="2801570" cy="658743"/>
                <a:chOff x="533400" y="1600200"/>
                <a:chExt cx="2801570" cy="658743"/>
              </a:xfrm>
            </p:grpSpPr>
            <p:sp>
              <p:nvSpPr>
                <p:cNvPr id="36900" name="ZoneTexte 10"/>
                <p:cNvSpPr>
                  <a:spLocks noChangeArrowheads="1"/>
                </p:cNvSpPr>
                <p:nvPr/>
              </p:nvSpPr>
              <p:spPr bwMode="auto">
                <a:xfrm>
                  <a:off x="1295400" y="1664702"/>
                  <a:ext cx="2039570" cy="5788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800" b="1">
                      <a:solidFill>
                        <a:srgbClr val="FF0000"/>
                      </a:solidFill>
                    </a:rPr>
                    <a:t>Notification</a:t>
                  </a:r>
                </a:p>
              </p:txBody>
            </p:sp>
            <p:grpSp>
              <p:nvGrpSpPr>
                <p:cNvPr id="36901" name="Groupe 17"/>
                <p:cNvGrpSpPr>
                  <a:grpSpLocks/>
                </p:cNvGrpSpPr>
                <p:nvPr/>
              </p:nvGrpSpPr>
              <p:grpSpPr bwMode="auto">
                <a:xfrm>
                  <a:off x="533400" y="1600200"/>
                  <a:ext cx="685800" cy="658743"/>
                  <a:chOff x="685800" y="1752600"/>
                  <a:chExt cx="685800" cy="658743"/>
                </a:xfrm>
              </p:grpSpPr>
              <p:sp>
                <p:nvSpPr>
                  <p:cNvPr id="36902" name="Ellipse 16"/>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6903" name="ZoneTexte 13"/>
                  <p:cNvSpPr txBox="1">
                    <a:spLocks noChangeArrowheads="1"/>
                  </p:cNvSpPr>
                  <p:nvPr/>
                </p:nvSpPr>
                <p:spPr bwMode="auto">
                  <a:xfrm>
                    <a:off x="765647" y="1752600"/>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latin typeface="Arial Black" panose="020B0A04020102020204" pitchFamily="34" charset="0"/>
                      </a:rPr>
                      <a:t>1</a:t>
                    </a:r>
                  </a:p>
                </p:txBody>
              </p:sp>
            </p:grpSp>
          </p:grpSp>
        </p:grpSp>
        <p:sp>
          <p:nvSpPr>
            <p:cNvPr id="36897" name="ZoneTexte 33"/>
            <p:cNvSpPr txBox="1">
              <a:spLocks noChangeArrowheads="1"/>
            </p:cNvSpPr>
            <p:nvPr/>
          </p:nvSpPr>
          <p:spPr bwMode="auto">
            <a:xfrm>
              <a:off x="3657600" y="609600"/>
              <a:ext cx="1479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800" b="1" dirty="0"/>
                <a:t>Informations</a:t>
              </a:r>
            </a:p>
            <a:p>
              <a:pPr eaLnBrk="1" hangingPunct="1"/>
              <a:r>
                <a:rPr lang="fr-FR" altLang="en-US" sz="1800" b="1" dirty="0"/>
                <a:t>Annex I</a:t>
              </a:r>
            </a:p>
          </p:txBody>
        </p:sp>
      </p:grpSp>
      <p:sp>
        <p:nvSpPr>
          <p:cNvPr id="36873" name="ZoneTexte 35"/>
          <p:cNvSpPr txBox="1">
            <a:spLocks noChangeArrowheads="1"/>
          </p:cNvSpPr>
          <p:nvPr/>
        </p:nvSpPr>
        <p:spPr bwMode="auto">
          <a:xfrm>
            <a:off x="8177213" y="1"/>
            <a:ext cx="216508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dirty="0">
                <a:solidFill>
                  <a:schemeClr val="tx2"/>
                </a:solidFill>
              </a:rPr>
              <a:t>AIA </a:t>
            </a:r>
            <a:r>
              <a:rPr lang="en-US" altLang="en-US" b="1" dirty="0">
                <a:solidFill>
                  <a:schemeClr val="tx2"/>
                </a:solidFill>
              </a:rPr>
              <a:t>Procedure</a:t>
            </a:r>
          </a:p>
        </p:txBody>
      </p:sp>
      <p:grpSp>
        <p:nvGrpSpPr>
          <p:cNvPr id="6" name="Groupe 37"/>
          <p:cNvGrpSpPr>
            <a:grpSpLocks/>
          </p:cNvGrpSpPr>
          <p:nvPr/>
        </p:nvGrpSpPr>
        <p:grpSpPr bwMode="auto">
          <a:xfrm>
            <a:off x="4114800" y="2514601"/>
            <a:ext cx="4267200" cy="1071539"/>
            <a:chOff x="2590800" y="2514600"/>
            <a:chExt cx="4267200" cy="1071057"/>
          </a:xfrm>
        </p:grpSpPr>
        <p:grpSp>
          <p:nvGrpSpPr>
            <p:cNvPr id="36888" name="Groupe 29"/>
            <p:cNvGrpSpPr>
              <a:grpSpLocks/>
            </p:cNvGrpSpPr>
            <p:nvPr/>
          </p:nvGrpSpPr>
          <p:grpSpPr bwMode="auto">
            <a:xfrm>
              <a:off x="2590800" y="2514600"/>
              <a:ext cx="4267200" cy="990600"/>
              <a:chOff x="2590800" y="3581400"/>
              <a:chExt cx="4267200" cy="990600"/>
            </a:xfrm>
          </p:grpSpPr>
          <p:sp>
            <p:nvSpPr>
              <p:cNvPr id="36890" name="Flèche courbée vers le haut 8"/>
              <p:cNvSpPr>
                <a:spLocks noChangeArrowheads="1"/>
              </p:cNvSpPr>
              <p:nvPr/>
            </p:nvSpPr>
            <p:spPr bwMode="auto">
              <a:xfrm flipH="1">
                <a:off x="2590800" y="3657600"/>
                <a:ext cx="4267200" cy="914400"/>
              </a:xfrm>
              <a:prstGeom prst="curvedUpArrow">
                <a:avLst>
                  <a:gd name="adj1" fmla="val 25019"/>
                  <a:gd name="adj2" fmla="val 49994"/>
                  <a:gd name="adj3" fmla="val 25000"/>
                </a:avLst>
              </a:prstGeom>
              <a:solidFill>
                <a:srgbClr val="FF0000">
                  <a:alpha val="52156"/>
                </a:srgbClr>
              </a:solidFill>
              <a:ln w="12700" cap="sq" algn="ctr">
                <a:solidFill>
                  <a:srgbClr val="FF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grpSp>
            <p:nvGrpSpPr>
              <p:cNvPr id="36891" name="Groupe 25"/>
              <p:cNvGrpSpPr>
                <a:grpSpLocks/>
              </p:cNvGrpSpPr>
              <p:nvPr/>
            </p:nvGrpSpPr>
            <p:grpSpPr bwMode="auto">
              <a:xfrm>
                <a:off x="3200400" y="3581400"/>
                <a:ext cx="3529969" cy="658743"/>
                <a:chOff x="3200400" y="3581400"/>
                <a:chExt cx="3529969" cy="658743"/>
              </a:xfrm>
            </p:grpSpPr>
            <p:sp>
              <p:nvSpPr>
                <p:cNvPr id="36892" name="ZoneTexte 12"/>
                <p:cNvSpPr>
                  <a:spLocks noChangeArrowheads="1"/>
                </p:cNvSpPr>
                <p:nvPr/>
              </p:nvSpPr>
              <p:spPr bwMode="auto">
                <a:xfrm>
                  <a:off x="3962400" y="3733800"/>
                  <a:ext cx="2767969" cy="442475"/>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dirty="0">
                      <a:solidFill>
                        <a:srgbClr val="FF0000"/>
                      </a:solidFill>
                    </a:rPr>
                    <a:t>Acknowledge reception</a:t>
                  </a:r>
                </a:p>
              </p:txBody>
            </p:sp>
            <p:grpSp>
              <p:nvGrpSpPr>
                <p:cNvPr id="36893" name="Groupe 18"/>
                <p:cNvGrpSpPr>
                  <a:grpSpLocks/>
                </p:cNvGrpSpPr>
                <p:nvPr/>
              </p:nvGrpSpPr>
              <p:grpSpPr bwMode="auto">
                <a:xfrm>
                  <a:off x="3200400" y="3581400"/>
                  <a:ext cx="685800" cy="658743"/>
                  <a:chOff x="685800" y="1752600"/>
                  <a:chExt cx="685800" cy="658743"/>
                </a:xfrm>
              </p:grpSpPr>
              <p:sp>
                <p:nvSpPr>
                  <p:cNvPr id="36894" name="Ellipse 19"/>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6895" name="ZoneTexte 20"/>
                  <p:cNvSpPr txBox="1">
                    <a:spLocks noChangeArrowheads="1"/>
                  </p:cNvSpPr>
                  <p:nvPr/>
                </p:nvSpPr>
                <p:spPr bwMode="auto">
                  <a:xfrm>
                    <a:off x="765647" y="1752600"/>
                    <a:ext cx="389785" cy="46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latin typeface="Arial Black" panose="020B0A04020102020204" pitchFamily="34" charset="0"/>
                      </a:rPr>
                      <a:t>2</a:t>
                    </a:r>
                  </a:p>
                </p:txBody>
              </p:sp>
            </p:grpSp>
          </p:grpSp>
        </p:grpSp>
        <p:sp>
          <p:nvSpPr>
            <p:cNvPr id="36889" name="ZoneTexte 36"/>
            <p:cNvSpPr txBox="1">
              <a:spLocks noChangeArrowheads="1"/>
            </p:cNvSpPr>
            <p:nvPr/>
          </p:nvSpPr>
          <p:spPr bwMode="auto">
            <a:xfrm>
              <a:off x="4060182" y="3124200"/>
              <a:ext cx="1168911" cy="4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dirty="0"/>
                <a:t>90 </a:t>
              </a:r>
              <a:r>
                <a:rPr lang="fr-FR" altLang="en-US" b="1" dirty="0" err="1"/>
                <a:t>days</a:t>
              </a:r>
              <a:endParaRPr lang="fr-FR" altLang="en-US" b="1" dirty="0"/>
            </a:p>
          </p:txBody>
        </p:sp>
      </p:grpSp>
      <p:grpSp>
        <p:nvGrpSpPr>
          <p:cNvPr id="10" name="Groupe 38"/>
          <p:cNvGrpSpPr>
            <a:grpSpLocks/>
          </p:cNvGrpSpPr>
          <p:nvPr/>
        </p:nvGrpSpPr>
        <p:grpSpPr bwMode="auto">
          <a:xfrm>
            <a:off x="1776167" y="2590801"/>
            <a:ext cx="7823528" cy="2278062"/>
            <a:chOff x="252372" y="2590800"/>
            <a:chExt cx="7823350" cy="2278316"/>
          </a:xfrm>
        </p:grpSpPr>
        <p:grpSp>
          <p:nvGrpSpPr>
            <p:cNvPr id="36877" name="Groupe 39"/>
            <p:cNvGrpSpPr>
              <a:grpSpLocks/>
            </p:cNvGrpSpPr>
            <p:nvPr/>
          </p:nvGrpSpPr>
          <p:grpSpPr bwMode="auto">
            <a:xfrm>
              <a:off x="685800" y="2590800"/>
              <a:ext cx="7389922" cy="1905000"/>
              <a:chOff x="685800" y="2590800"/>
              <a:chExt cx="7390267" cy="1905000"/>
            </a:xfrm>
          </p:grpSpPr>
          <p:grpSp>
            <p:nvGrpSpPr>
              <p:cNvPr id="36880" name="Groupe 30"/>
              <p:cNvGrpSpPr>
                <a:grpSpLocks/>
              </p:cNvGrpSpPr>
              <p:nvPr/>
            </p:nvGrpSpPr>
            <p:grpSpPr bwMode="auto">
              <a:xfrm>
                <a:off x="685800" y="2590800"/>
                <a:ext cx="7390267" cy="1905000"/>
                <a:chOff x="685800" y="3657600"/>
                <a:chExt cx="7390267" cy="1905000"/>
              </a:xfrm>
            </p:grpSpPr>
            <p:sp>
              <p:nvSpPr>
                <p:cNvPr id="36882" name="Flèche courbée vers le haut 9"/>
                <p:cNvSpPr>
                  <a:spLocks noChangeArrowheads="1"/>
                </p:cNvSpPr>
                <p:nvPr/>
              </p:nvSpPr>
              <p:spPr bwMode="auto">
                <a:xfrm flipH="1">
                  <a:off x="685800" y="3657600"/>
                  <a:ext cx="7010400" cy="1905000"/>
                </a:xfrm>
                <a:prstGeom prst="curvedUpArrow">
                  <a:avLst>
                    <a:gd name="adj1" fmla="val 24993"/>
                    <a:gd name="adj2" fmla="val 50004"/>
                    <a:gd name="adj3" fmla="val 25000"/>
                  </a:avLst>
                </a:prstGeom>
                <a:solidFill>
                  <a:srgbClr val="FF0000"/>
                </a:solidFill>
                <a:ln w="12700" cap="sq" algn="ctr">
                  <a:solidFill>
                    <a:srgbClr val="FF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grpSp>
              <p:nvGrpSpPr>
                <p:cNvPr id="36883" name="Groupe 26"/>
                <p:cNvGrpSpPr>
                  <a:grpSpLocks/>
                </p:cNvGrpSpPr>
                <p:nvPr/>
              </p:nvGrpSpPr>
              <p:grpSpPr bwMode="auto">
                <a:xfrm>
                  <a:off x="5715000" y="4468743"/>
                  <a:ext cx="2361067" cy="609600"/>
                  <a:chOff x="5715000" y="4468743"/>
                  <a:chExt cx="2361067" cy="609600"/>
                </a:xfrm>
              </p:grpSpPr>
              <p:sp>
                <p:nvSpPr>
                  <p:cNvPr id="36884" name="ZoneTexte 11"/>
                  <p:cNvSpPr>
                    <a:spLocks noChangeArrowheads="1"/>
                  </p:cNvSpPr>
                  <p:nvPr/>
                </p:nvSpPr>
                <p:spPr bwMode="auto">
                  <a:xfrm>
                    <a:off x="6553201" y="4495801"/>
                    <a:ext cx="1522866" cy="578947"/>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800" b="1" dirty="0" err="1">
                        <a:solidFill>
                          <a:srgbClr val="FF0000"/>
                        </a:solidFill>
                      </a:rPr>
                      <a:t>Decision</a:t>
                    </a:r>
                    <a:endParaRPr lang="fr-FR" altLang="en-US" sz="2800" b="1" dirty="0">
                      <a:solidFill>
                        <a:srgbClr val="FF0000"/>
                      </a:solidFill>
                    </a:endParaRPr>
                  </a:p>
                </p:txBody>
              </p:sp>
              <p:grpSp>
                <p:nvGrpSpPr>
                  <p:cNvPr id="36885" name="Groupe 21"/>
                  <p:cNvGrpSpPr>
                    <a:grpSpLocks/>
                  </p:cNvGrpSpPr>
                  <p:nvPr/>
                </p:nvGrpSpPr>
                <p:grpSpPr bwMode="auto">
                  <a:xfrm>
                    <a:off x="5715000" y="4468743"/>
                    <a:ext cx="685800" cy="609600"/>
                    <a:chOff x="685800" y="1801743"/>
                    <a:chExt cx="685800" cy="609600"/>
                  </a:xfrm>
                </p:grpSpPr>
                <p:sp>
                  <p:nvSpPr>
                    <p:cNvPr id="36886" name="Ellipse 22"/>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6887" name="ZoneTexte 23"/>
                    <p:cNvSpPr txBox="1">
                      <a:spLocks noChangeArrowheads="1"/>
                    </p:cNvSpPr>
                    <p:nvPr/>
                  </p:nvSpPr>
                  <p:spPr bwMode="auto">
                    <a:xfrm>
                      <a:off x="767446" y="1828909"/>
                      <a:ext cx="389839"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latin typeface="Arial Black" panose="020B0A04020102020204" pitchFamily="34" charset="0"/>
                        </a:rPr>
                        <a:t>3</a:t>
                      </a:r>
                    </a:p>
                  </p:txBody>
                </p:sp>
              </p:grpSp>
            </p:grpSp>
          </p:grpSp>
          <p:sp>
            <p:nvSpPr>
              <p:cNvPr id="36881" name="ZoneTexte 38"/>
              <p:cNvSpPr txBox="1">
                <a:spLocks noChangeArrowheads="1"/>
              </p:cNvSpPr>
              <p:nvPr/>
            </p:nvSpPr>
            <p:spPr bwMode="auto">
              <a:xfrm>
                <a:off x="6553200" y="3962400"/>
                <a:ext cx="1322830" cy="46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dirty="0"/>
                  <a:t>270 </a:t>
                </a:r>
                <a:r>
                  <a:rPr lang="fr-FR" altLang="en-US" b="1" dirty="0" err="1"/>
                  <a:t>days</a:t>
                </a:r>
                <a:endParaRPr lang="fr-FR" altLang="en-US" b="1" dirty="0"/>
              </a:p>
            </p:txBody>
          </p:sp>
        </p:grpSp>
        <p:sp>
          <p:nvSpPr>
            <p:cNvPr id="37" name="Flèche en arc 36"/>
            <p:cNvSpPr/>
            <p:nvPr/>
          </p:nvSpPr>
          <p:spPr bwMode="auto">
            <a:xfrm rot="20267527" flipH="1">
              <a:off x="466924" y="3141724"/>
              <a:ext cx="1512854" cy="1727392"/>
            </a:xfrm>
            <a:prstGeom prst="circularArrow">
              <a:avLst/>
            </a:prstGeom>
            <a:solidFill>
              <a:srgbClr val="FF0000"/>
            </a:solidFill>
            <a:ln w="12700" cap="sq" cmpd="sng" algn="ctr">
              <a:noFill/>
              <a:prstDash val="solid"/>
              <a:round/>
              <a:headEnd type="none" w="sm" len="sm"/>
              <a:tailEnd type="none" w="sm" len="sm"/>
            </a:ln>
            <a:effectLst/>
          </p:spPr>
          <p:txBody>
            <a:bodyPr/>
            <a:lstStyle/>
            <a:p>
              <a:pPr>
                <a:defRPr/>
              </a:pPr>
              <a:endParaRPr lang="fr-FR">
                <a:latin typeface="Arial" pitchFamily="34" charset="0"/>
              </a:endParaRPr>
            </a:p>
          </p:txBody>
        </p:sp>
        <p:sp>
          <p:nvSpPr>
            <p:cNvPr id="36879" name="ZoneTexte 4"/>
            <p:cNvSpPr>
              <a:spLocks noChangeArrowheads="1"/>
            </p:cNvSpPr>
            <p:nvPr/>
          </p:nvSpPr>
          <p:spPr bwMode="auto">
            <a:xfrm>
              <a:off x="252372" y="4221088"/>
              <a:ext cx="892671" cy="510835"/>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dirty="0">
                  <a:solidFill>
                    <a:schemeClr val="bg1"/>
                  </a:solidFill>
                </a:rPr>
                <a:t>BCH</a:t>
              </a:r>
            </a:p>
          </p:txBody>
        </p:sp>
      </p:grpSp>
      <p:sp>
        <p:nvSpPr>
          <p:cNvPr id="39" name="ZoneTexte 38"/>
          <p:cNvSpPr txBox="1">
            <a:spLocks noChangeArrowheads="1"/>
          </p:cNvSpPr>
          <p:nvPr/>
        </p:nvSpPr>
        <p:spPr bwMode="auto">
          <a:xfrm>
            <a:off x="3775523" y="4709907"/>
            <a:ext cx="6119813" cy="163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143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2000" b="1" i="1" dirty="0">
                <a:solidFill>
                  <a:srgbClr val="FF0000"/>
                </a:solidFill>
              </a:rPr>
              <a:t>Risk Assessment</a:t>
            </a:r>
            <a:r>
              <a:rPr lang="en-US" altLang="en-US" sz="2000" i="1" dirty="0"/>
              <a:t>.</a:t>
            </a:r>
          </a:p>
          <a:p>
            <a:pPr eaLnBrk="1" hangingPunct="1">
              <a:buFontTx/>
              <a:buAutoNum type="arabicPeriod"/>
            </a:pPr>
            <a:r>
              <a:rPr lang="en-US" altLang="en-US" sz="2000" b="1" i="1" dirty="0">
                <a:solidFill>
                  <a:srgbClr val="FF0000"/>
                </a:solidFill>
              </a:rPr>
              <a:t>Socioeconomic Considerations</a:t>
            </a:r>
            <a:endParaRPr lang="en-US" altLang="en-US" sz="2000" i="1" dirty="0"/>
          </a:p>
          <a:p>
            <a:pPr eaLnBrk="1" hangingPunct="1">
              <a:buFontTx/>
              <a:buAutoNum type="arabicPeriod"/>
            </a:pPr>
            <a:r>
              <a:rPr lang="en-US" altLang="en-US" sz="2000" b="1" i="1" dirty="0">
                <a:solidFill>
                  <a:srgbClr val="FF0000"/>
                </a:solidFill>
              </a:rPr>
              <a:t>Precaution Approach</a:t>
            </a:r>
            <a:endParaRPr lang="en-US" altLang="en-US" sz="2000" i="1" dirty="0"/>
          </a:p>
          <a:p>
            <a:pPr eaLnBrk="1" hangingPunct="1">
              <a:buFontTx/>
              <a:buAutoNum type="arabicPeriod"/>
            </a:pPr>
            <a:r>
              <a:rPr lang="en-US" altLang="en-US" sz="2000" b="1" i="1" dirty="0">
                <a:solidFill>
                  <a:srgbClr val="FF0000"/>
                </a:solidFill>
              </a:rPr>
              <a:t>Public Participation </a:t>
            </a:r>
            <a:r>
              <a:rPr lang="en-US" altLang="en-US" sz="2000" i="1" dirty="0"/>
              <a:t>(Art. 23) and </a:t>
            </a:r>
            <a:r>
              <a:rPr lang="en-US" altLang="en-US" sz="2000" b="1" i="1" dirty="0">
                <a:solidFill>
                  <a:srgbClr val="FF0000"/>
                </a:solidFill>
              </a:rPr>
              <a:t>confidential information </a:t>
            </a:r>
            <a:r>
              <a:rPr lang="en-US" altLang="en-US" sz="2000" i="1" dirty="0"/>
              <a:t>(Art. 21)</a:t>
            </a:r>
            <a:endParaRPr lang="en-US" altLang="en-US" sz="2000" dirty="0"/>
          </a:p>
        </p:txBody>
      </p:sp>
      <p:pic>
        <p:nvPicPr>
          <p:cNvPr id="38" name="Espace réservé du contenu 11" descr="Maize_GMO.jpg">
            <a:extLst>
              <a:ext uri="{FF2B5EF4-FFF2-40B4-BE49-F238E27FC236}">
                <a16:creationId xmlns:a16="http://schemas.microsoft.com/office/drawing/2014/main" id="{377B4C7B-8CB7-4187-99DE-56510138B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58251" y="2275004"/>
            <a:ext cx="1085973" cy="1055868"/>
          </a:xfrm>
          <a:prstGeom prst="rect">
            <a:avLst/>
          </a:prstGeom>
        </p:spPr>
      </p:pic>
      <p:pic>
        <p:nvPicPr>
          <p:cNvPr id="40" name="Image 14" descr="LMO_Maize_field.jpg">
            <a:extLst>
              <a:ext uri="{FF2B5EF4-FFF2-40B4-BE49-F238E27FC236}">
                <a16:creationId xmlns:a16="http://schemas.microsoft.com/office/drawing/2014/main" id="{BFAEED6B-AEBF-4305-BA9A-87CC2DCE6D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14" y="4659429"/>
            <a:ext cx="1165222" cy="145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5">
            <a:extLst>
              <a:ext uri="{FF2B5EF4-FFF2-40B4-BE49-F238E27FC236}">
                <a16:creationId xmlns:a16="http://schemas.microsoft.com/office/drawing/2014/main" id="{BFDD3883-12F8-4845-949E-3A7E620A9A39}"/>
              </a:ext>
            </a:extLst>
          </p:cNvPr>
          <p:cNvSpPr txBox="1">
            <a:spLocks noChangeArrowheads="1"/>
          </p:cNvSpPr>
          <p:nvPr/>
        </p:nvSpPr>
        <p:spPr bwMode="auto">
          <a:xfrm>
            <a:off x="272143" y="3722804"/>
            <a:ext cx="1383846" cy="430887"/>
          </a:xfrm>
          <a:prstGeom prst="rect">
            <a:avLst/>
          </a:prstGeom>
          <a:solidFill>
            <a:srgbClr val="FFCC99"/>
          </a:solidFill>
          <a:ln w="12700" cap="sq">
            <a:solidFill>
              <a:schemeClr val="tx1"/>
            </a:solidFill>
            <a:miter lim="800000"/>
            <a:headEnd type="none" w="sm" len="sm"/>
            <a:tailEnd type="none" w="sm" len="sm"/>
          </a:ln>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1100" i="1" dirty="0" err="1"/>
              <a:t>Introduction</a:t>
            </a:r>
            <a:r>
              <a:rPr lang="es-ES" altLang="en-US" sz="1100" i="1" dirty="0"/>
              <a:t> </a:t>
            </a:r>
            <a:r>
              <a:rPr lang="es-ES" altLang="en-US" sz="1100" i="1" dirty="0" err="1"/>
              <a:t>into</a:t>
            </a:r>
            <a:r>
              <a:rPr lang="es-ES" altLang="en-US" sz="1100" i="1" dirty="0"/>
              <a:t> </a:t>
            </a:r>
            <a:r>
              <a:rPr lang="es-ES" altLang="en-US" sz="1100" i="1" dirty="0" err="1"/>
              <a:t>the</a:t>
            </a:r>
            <a:r>
              <a:rPr lang="es-ES" altLang="en-US" sz="1100" i="1" dirty="0"/>
              <a:t>  </a:t>
            </a:r>
            <a:r>
              <a:rPr lang="en-US" altLang="en-US" sz="1100" i="1" dirty="0"/>
              <a:t>environment</a:t>
            </a:r>
            <a:r>
              <a:rPr lang="es-ES" altLang="en-US" sz="1100" i="1" dirty="0"/>
              <a:t> </a:t>
            </a:r>
          </a:p>
        </p:txBody>
      </p:sp>
      <p:sp>
        <p:nvSpPr>
          <p:cNvPr id="42" name="AutoShape 7">
            <a:extLst>
              <a:ext uri="{FF2B5EF4-FFF2-40B4-BE49-F238E27FC236}">
                <a16:creationId xmlns:a16="http://schemas.microsoft.com/office/drawing/2014/main" id="{8DF06CCC-4F99-469F-BE6B-BC867567050B}"/>
              </a:ext>
            </a:extLst>
          </p:cNvPr>
          <p:cNvSpPr>
            <a:spLocks noChangeArrowheads="1"/>
          </p:cNvSpPr>
          <p:nvPr/>
        </p:nvSpPr>
        <p:spPr bwMode="auto">
          <a:xfrm>
            <a:off x="478390" y="3330872"/>
            <a:ext cx="359914" cy="1419503"/>
          </a:xfrm>
          <a:prstGeom prst="curvedRightArrow">
            <a:avLst>
              <a:gd name="adj1" fmla="val 11900"/>
              <a:gd name="adj2" fmla="val 62824"/>
              <a:gd name="adj3" fmla="val 34958"/>
            </a:avLst>
          </a:prstGeom>
          <a:solidFill>
            <a:srgbClr val="969696"/>
          </a:solidFill>
          <a:ln w="12700" cap="sq">
            <a:solidFill>
              <a:schemeClr val="tx1"/>
            </a:solidFill>
            <a:miter lim="800000"/>
            <a:headEnd type="none" w="sm" len="sm"/>
            <a:tailEnd type="none" w="sm" len="sm"/>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yo-NG" altLang="en-US"/>
          </a:p>
        </p:txBody>
      </p:sp>
    </p:spTree>
    <p:extLst>
      <p:ext uri="{BB962C8B-B14F-4D97-AF65-F5344CB8AC3E}">
        <p14:creationId xmlns:p14="http://schemas.microsoft.com/office/powerpoint/2010/main" val="70181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1"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for LMO intended for direct use as food or feed, or for processing (</a:t>
            </a:r>
            <a:r>
              <a:rPr lang="en-US" dirty="0" err="1"/>
              <a:t>ffp</a:t>
            </a:r>
            <a:r>
              <a:rPr lang="en-US" dirty="0"/>
              <a:t>)</a:t>
            </a:r>
          </a:p>
        </p:txBody>
      </p:sp>
      <p:sp>
        <p:nvSpPr>
          <p:cNvPr id="3" name="Content Placeholder 2"/>
          <p:cNvSpPr>
            <a:spLocks noGrp="1"/>
          </p:cNvSpPr>
          <p:nvPr>
            <p:ph idx="1"/>
          </p:nvPr>
        </p:nvSpPr>
        <p:spPr>
          <a:xfrm>
            <a:off x="1024127" y="3035063"/>
            <a:ext cx="10786872" cy="4023360"/>
          </a:xfrm>
        </p:spPr>
        <p:txBody>
          <a:bodyPr>
            <a:noAutofit/>
          </a:bodyPr>
          <a:lstStyle/>
          <a:p>
            <a:pPr>
              <a:buFont typeface="Wingdings" panose="05000000000000000000" pitchFamily="2" charset="2"/>
              <a:buChar char="§"/>
            </a:pPr>
            <a:r>
              <a:rPr lang="en-US" i="1" dirty="0"/>
              <a:t> Final decision regarding domestic use, including placing on the market, of a LMO that may be subject to transboundary movement for direct use as FFP should, within </a:t>
            </a:r>
            <a:r>
              <a:rPr lang="en-US" i="1" dirty="0">
                <a:solidFill>
                  <a:srgbClr val="FF0000"/>
                </a:solidFill>
              </a:rPr>
              <a:t>15 days </a:t>
            </a:r>
            <a:r>
              <a:rPr lang="en-US" i="1" dirty="0"/>
              <a:t>of making that decision, inform the Parties through the </a:t>
            </a:r>
            <a:r>
              <a:rPr lang="en-US" i="1" dirty="0">
                <a:solidFill>
                  <a:srgbClr val="FF0000"/>
                </a:solidFill>
              </a:rPr>
              <a:t>BCH. </a:t>
            </a:r>
            <a:r>
              <a:rPr lang="en-US" dirty="0"/>
              <a:t>This information shall contain, at a minimum, the information specified in Annex II. </a:t>
            </a:r>
            <a:endParaRPr lang="en-US" i="1" dirty="0">
              <a:solidFill>
                <a:srgbClr val="FF0000"/>
              </a:solidFill>
            </a:endParaRPr>
          </a:p>
          <a:p>
            <a:pPr>
              <a:buFont typeface="Wingdings" panose="05000000000000000000" pitchFamily="2" charset="2"/>
              <a:buChar char="§"/>
            </a:pPr>
            <a:r>
              <a:rPr lang="en-US" i="1" dirty="0">
                <a:solidFill>
                  <a:srgbClr val="FF0000"/>
                </a:solidFill>
              </a:rPr>
              <a:t> </a:t>
            </a:r>
            <a:r>
              <a:rPr lang="en-US" b="1" dirty="0"/>
              <a:t> In the absence of the domestic regulatory framework </a:t>
            </a:r>
            <a:r>
              <a:rPr lang="en-US" dirty="0"/>
              <a:t>parties may declare through the </a:t>
            </a:r>
            <a:r>
              <a:rPr lang="en-US" dirty="0">
                <a:solidFill>
                  <a:srgbClr val="FF0000"/>
                </a:solidFill>
              </a:rPr>
              <a:t>BCH</a:t>
            </a:r>
            <a:r>
              <a:rPr lang="en-US" dirty="0"/>
              <a:t> that its decision prior to the first import of a LMO for FFP, will be taken according to the following:</a:t>
            </a:r>
          </a:p>
          <a:p>
            <a:pPr lvl="1">
              <a:buFont typeface="Wingdings" panose="05000000000000000000" pitchFamily="2" charset="2"/>
              <a:buChar char="§"/>
            </a:pPr>
            <a:r>
              <a:rPr lang="en-US" dirty="0"/>
              <a:t> A risk assessment undertaken in accordance with Annex III; and</a:t>
            </a:r>
          </a:p>
          <a:p>
            <a:pPr lvl="1">
              <a:buFont typeface="Wingdings" panose="05000000000000000000" pitchFamily="2" charset="2"/>
              <a:buChar char="§"/>
            </a:pPr>
            <a:r>
              <a:rPr lang="en-US" dirty="0"/>
              <a:t> A decision made within a predictable timeframe, not exceeding </a:t>
            </a:r>
            <a:r>
              <a:rPr lang="en-US" b="1" dirty="0">
                <a:solidFill>
                  <a:srgbClr val="FF0000"/>
                </a:solidFill>
              </a:rPr>
              <a:t>270 days</a:t>
            </a:r>
            <a:r>
              <a:rPr lang="en-US" dirty="0"/>
              <a:t>.</a:t>
            </a:r>
          </a:p>
          <a:p>
            <a:pPr>
              <a:buFont typeface="Wingdings" panose="05000000000000000000" pitchFamily="2" charset="2"/>
              <a:buChar char="§"/>
            </a:pPr>
            <a:endParaRPr lang="en-US" i="1" dirty="0">
              <a:solidFill>
                <a:srgbClr val="FF0000"/>
              </a:solidFill>
            </a:endParaRPr>
          </a:p>
          <a:p>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86200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11</a:t>
            </a:r>
          </a:p>
        </p:txBody>
      </p:sp>
      <p:sp>
        <p:nvSpPr>
          <p:cNvPr id="5" name="Text Box 6"/>
          <p:cNvSpPr txBox="1">
            <a:spLocks noChangeArrowheads="1"/>
          </p:cNvSpPr>
          <p:nvPr/>
        </p:nvSpPr>
        <p:spPr bwMode="auto">
          <a:xfrm>
            <a:off x="10037942" y="1300650"/>
            <a:ext cx="1546594" cy="769441"/>
          </a:xfrm>
          <a:prstGeom prst="rect">
            <a:avLst/>
          </a:prstGeom>
          <a:solidFill>
            <a:srgbClr val="FFCC00"/>
          </a:solidFill>
          <a:ln w="12700" cap="sq">
            <a:solidFill>
              <a:schemeClr val="tx1"/>
            </a:solidFill>
            <a:miter lim="800000"/>
            <a:headEnd type="none" w="sm" len="sm"/>
            <a:tailEnd type="none" w="sm" len="sm"/>
          </a:ln>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200" dirty="0" err="1">
                <a:latin typeface="+mn-lt"/>
                <a:cs typeface="+mn-cs"/>
              </a:rPr>
              <a:t>Bulk</a:t>
            </a:r>
            <a:r>
              <a:rPr lang="es-ES" altLang="en-US" sz="2200" dirty="0">
                <a:latin typeface="+mn-lt"/>
                <a:cs typeface="+mn-cs"/>
              </a:rPr>
              <a:t> </a:t>
            </a:r>
            <a:r>
              <a:rPr lang="es-ES" altLang="en-US" sz="2200" dirty="0" err="1">
                <a:latin typeface="+mn-lt"/>
                <a:cs typeface="+mn-cs"/>
              </a:rPr>
              <a:t>grains</a:t>
            </a:r>
            <a:r>
              <a:rPr lang="es-ES" altLang="en-US" sz="2200" dirty="0">
                <a:latin typeface="+mn-lt"/>
                <a:cs typeface="+mn-cs"/>
              </a:rPr>
              <a:t> </a:t>
            </a:r>
            <a:r>
              <a:rPr lang="es-ES" altLang="en-US" sz="2200" dirty="0" err="1">
                <a:latin typeface="+mn-lt"/>
                <a:cs typeface="+mn-cs"/>
              </a:rPr>
              <a:t>export</a:t>
            </a:r>
            <a:endParaRPr lang="es-ES" altLang="en-US" sz="2200" dirty="0">
              <a:latin typeface="+mn-lt"/>
              <a:cs typeface="+mn-cs"/>
            </a:endParaRPr>
          </a:p>
        </p:txBody>
      </p:sp>
      <p:sp>
        <p:nvSpPr>
          <p:cNvPr id="6" name="AutoShape 8"/>
          <p:cNvSpPr>
            <a:spLocks noChangeArrowheads="1"/>
          </p:cNvSpPr>
          <p:nvPr/>
        </p:nvSpPr>
        <p:spPr bwMode="auto">
          <a:xfrm rot="1038681">
            <a:off x="10523468" y="2244731"/>
            <a:ext cx="575542" cy="511034"/>
          </a:xfrm>
          <a:prstGeom prst="curvedLeftArrow">
            <a:avLst>
              <a:gd name="adj1" fmla="val 25390"/>
              <a:gd name="adj2" fmla="val 78069"/>
              <a:gd name="adj3" fmla="val 35412"/>
            </a:avLst>
          </a:prstGeom>
          <a:solidFill>
            <a:schemeClr val="bg2"/>
          </a:solidFill>
          <a:ln w="12700" cap="sq">
            <a:solidFill>
              <a:schemeClr val="tx1"/>
            </a:solidFill>
            <a:miter lim="800000"/>
            <a:headEnd type="none" w="sm" len="sm"/>
            <a:tailEnd type="none" w="sm" len="sm"/>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yo-NG" altLang="en-US"/>
          </a:p>
        </p:txBody>
      </p:sp>
      <p:pic>
        <p:nvPicPr>
          <p:cNvPr id="7" name="Picture 10" descr="http://www.capricho.com.mx/graph/coffe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900" y="2149156"/>
            <a:ext cx="2876978" cy="95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24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main difference between AIA and FFP procedures ?</a:t>
            </a:r>
          </a:p>
        </p:txBody>
      </p:sp>
      <p:grpSp>
        <p:nvGrpSpPr>
          <p:cNvPr id="5" name="Content Placeholder 199752"/>
          <p:cNvGrpSpPr>
            <a:grpSpLocks/>
          </p:cNvGrpSpPr>
          <p:nvPr/>
        </p:nvGrpSpPr>
        <p:grpSpPr bwMode="auto">
          <a:xfrm>
            <a:off x="7296411" y="4211462"/>
            <a:ext cx="2587625" cy="2743200"/>
            <a:chOff x="1680" y="889"/>
            <a:chExt cx="2400" cy="2544"/>
          </a:xfrm>
        </p:grpSpPr>
        <p:sp>
          <p:nvSpPr>
            <p:cNvPr id="6" name="AutoShape 3"/>
            <p:cNvSpPr>
              <a:spLocks noChangeAspect="1" noChangeArrowheads="1" noTextEdit="1"/>
            </p:cNvSpPr>
            <p:nvPr/>
          </p:nvSpPr>
          <p:spPr bwMode="auto">
            <a:xfrm>
              <a:off x="1680" y="889"/>
              <a:ext cx="2400"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_s1028"/>
            <p:cNvSpPr>
              <a:spLocks noChangeShapeType="1"/>
            </p:cNvSpPr>
            <p:nvPr/>
          </p:nvSpPr>
          <p:spPr bwMode="auto">
            <a:xfrm flipH="1">
              <a:off x="2361" y="2310"/>
              <a:ext cx="259"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 name="_s1029"/>
            <p:cNvSpPr>
              <a:spLocks noChangeArrowheads="1"/>
            </p:cNvSpPr>
            <p:nvPr/>
          </p:nvSpPr>
          <p:spPr bwMode="auto">
            <a:xfrm>
              <a:off x="1801" y="2311"/>
              <a:ext cx="600" cy="600"/>
            </a:xfrm>
            <a:prstGeom prst="ellipse">
              <a:avLst/>
            </a:prstGeom>
            <a:solidFill>
              <a:schemeClr val="accent1"/>
            </a:solidFill>
            <a:ln w="9525">
              <a:solidFill>
                <a:schemeClr val="tx1"/>
              </a:solidFill>
              <a:round/>
              <a:headEnd/>
              <a:tailEnd/>
            </a:ln>
          </p:spPr>
          <p:txBody>
            <a:bodyPr wrap="none" lIns="0" tIns="0" rIns="0" bIns="0"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_s1030"/>
            <p:cNvSpPr>
              <a:spLocks noChangeShapeType="1"/>
            </p:cNvSpPr>
            <p:nvPr/>
          </p:nvSpPr>
          <p:spPr bwMode="auto">
            <a:xfrm>
              <a:off x="3139" y="2311"/>
              <a:ext cx="260" cy="1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 name="_s1031"/>
            <p:cNvSpPr>
              <a:spLocks noChangeArrowheads="1"/>
            </p:cNvSpPr>
            <p:nvPr/>
          </p:nvSpPr>
          <p:spPr bwMode="auto">
            <a:xfrm>
              <a:off x="3359" y="2310"/>
              <a:ext cx="600" cy="600"/>
            </a:xfrm>
            <a:prstGeom prst="ellipse">
              <a:avLst/>
            </a:prstGeom>
            <a:solidFill>
              <a:schemeClr val="accent1"/>
            </a:solidFill>
            <a:ln w="9525">
              <a:solidFill>
                <a:schemeClr val="tx1"/>
              </a:solidFill>
              <a:round/>
              <a:headEnd/>
              <a:tailEnd/>
            </a:ln>
          </p:spPr>
          <p:txBody>
            <a:bodyPr wrap="none" lIns="0" tIns="0" rIns="0" bIns="0"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_s1032"/>
            <p:cNvSpPr>
              <a:spLocks noChangeShapeType="1"/>
            </p:cNvSpPr>
            <p:nvPr/>
          </p:nvSpPr>
          <p:spPr bwMode="auto">
            <a:xfrm flipV="1">
              <a:off x="2880" y="1561"/>
              <a:ext cx="0" cy="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2" name="_s1033"/>
            <p:cNvSpPr>
              <a:spLocks noChangeArrowheads="1"/>
            </p:cNvSpPr>
            <p:nvPr/>
          </p:nvSpPr>
          <p:spPr bwMode="auto">
            <a:xfrm>
              <a:off x="2580" y="961"/>
              <a:ext cx="600" cy="600"/>
            </a:xfrm>
            <a:prstGeom prst="ellipse">
              <a:avLst/>
            </a:prstGeom>
            <a:solidFill>
              <a:schemeClr val="accent1"/>
            </a:solidFill>
            <a:ln w="9525">
              <a:solidFill>
                <a:schemeClr val="tx1"/>
              </a:solidFill>
              <a:round/>
              <a:headEnd/>
              <a:tailEnd/>
            </a:ln>
          </p:spPr>
          <p:txBody>
            <a:bodyPr wrap="none" lIns="0" tIns="0" rIns="0" bIns="0"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 name="_s1034"/>
            <p:cNvSpPr>
              <a:spLocks noChangeArrowheads="1"/>
            </p:cNvSpPr>
            <p:nvPr/>
          </p:nvSpPr>
          <p:spPr bwMode="auto">
            <a:xfrm>
              <a:off x="2580" y="1861"/>
              <a:ext cx="600" cy="600"/>
            </a:xfrm>
            <a:prstGeom prst="ellipse">
              <a:avLst/>
            </a:prstGeom>
            <a:solidFill>
              <a:schemeClr val="accent1"/>
            </a:solidFill>
            <a:ln w="9525">
              <a:solidFill>
                <a:schemeClr val="tx1"/>
              </a:solidFill>
              <a:round/>
              <a:headEnd/>
              <a:tailEnd/>
            </a:ln>
          </p:spPr>
          <p:txBody>
            <a:bodyPr wrap="none" lIns="0" tIns="0" rIns="0" bIns="0" anchor="ctr"/>
            <a:lstStyle>
              <a:lvl1pPr marL="342900" indent="-342900"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000">
                  <a:solidFill>
                    <a:schemeClr val="bg1"/>
                  </a:solidFill>
                  <a:latin typeface="Times New Roman" panose="02020603050405020304" pitchFamily="18" charset="0"/>
                  <a:cs typeface="Times New Roman" panose="02020603050405020304" pitchFamily="18" charset="0"/>
                </a:rPr>
                <a:t>BCH</a:t>
              </a:r>
            </a:p>
          </p:txBody>
        </p:sp>
      </p:grpSp>
      <p:grpSp>
        <p:nvGrpSpPr>
          <p:cNvPr id="14" name="Group 98"/>
          <p:cNvGrpSpPr>
            <a:grpSpLocks/>
          </p:cNvGrpSpPr>
          <p:nvPr/>
        </p:nvGrpSpPr>
        <p:grpSpPr bwMode="auto">
          <a:xfrm>
            <a:off x="7296410" y="4043504"/>
            <a:ext cx="3124200" cy="2362200"/>
            <a:chOff x="3360" y="2448"/>
            <a:chExt cx="1968" cy="1488"/>
          </a:xfrm>
        </p:grpSpPr>
        <p:pic>
          <p:nvPicPr>
            <p:cNvPr id="15"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408"/>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44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254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89"/>
            <p:cNvSpPr>
              <a:spLocks noChangeShapeType="1"/>
            </p:cNvSpPr>
            <p:nvPr/>
          </p:nvSpPr>
          <p:spPr bwMode="auto">
            <a:xfrm flipH="1">
              <a:off x="4368" y="2976"/>
              <a:ext cx="528" cy="240"/>
            </a:xfrm>
            <a:prstGeom prst="line">
              <a:avLst/>
            </a:prstGeom>
            <a:noFill/>
            <a:ln w="73025">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grpSp>
        <p:nvGrpSpPr>
          <p:cNvPr id="20" name="Groupe 20"/>
          <p:cNvGrpSpPr>
            <a:grpSpLocks/>
          </p:cNvGrpSpPr>
          <p:nvPr/>
        </p:nvGrpSpPr>
        <p:grpSpPr bwMode="auto">
          <a:xfrm>
            <a:off x="6773971" y="2397586"/>
            <a:ext cx="4191000" cy="757237"/>
            <a:chOff x="4648200" y="1957932"/>
            <a:chExt cx="4191000" cy="756000"/>
          </a:xfrm>
        </p:grpSpPr>
        <p:sp>
          <p:nvSpPr>
            <p:cNvPr id="21" name="AutoShape 65"/>
            <p:cNvSpPr>
              <a:spLocks noChangeArrowheads="1"/>
            </p:cNvSpPr>
            <p:nvPr/>
          </p:nvSpPr>
          <p:spPr bwMode="auto">
            <a:xfrm>
              <a:off x="5436096" y="2165053"/>
              <a:ext cx="1296144" cy="341759"/>
            </a:xfrm>
            <a:prstGeom prst="leftRightArrow">
              <a:avLst>
                <a:gd name="adj1" fmla="val 50000"/>
                <a:gd name="adj2" fmla="val 50006"/>
              </a:avLst>
            </a:prstGeom>
            <a:solidFill>
              <a:schemeClr val="tx2"/>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s-GT" altLang="en-US"/>
            </a:p>
          </p:txBody>
        </p:sp>
        <p:pic>
          <p:nvPicPr>
            <p:cNvPr id="22"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957932"/>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957932"/>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93"/>
            <p:cNvSpPr>
              <a:spLocks noChangeArrowheads="1"/>
            </p:cNvSpPr>
            <p:nvPr/>
          </p:nvSpPr>
          <p:spPr bwMode="auto">
            <a:xfrm>
              <a:off x="8229600" y="2031132"/>
              <a:ext cx="609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s-GT" altLang="en-US"/>
            </a:p>
          </p:txBody>
        </p:sp>
        <p:sp>
          <p:nvSpPr>
            <p:cNvPr id="25" name="Oval 94"/>
            <p:cNvSpPr>
              <a:spLocks noChangeArrowheads="1"/>
            </p:cNvSpPr>
            <p:nvPr/>
          </p:nvSpPr>
          <p:spPr bwMode="auto">
            <a:xfrm>
              <a:off x="8153400" y="2031132"/>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s-GT" altLang="en-US"/>
            </a:p>
          </p:txBody>
        </p:sp>
        <p:sp>
          <p:nvSpPr>
            <p:cNvPr id="26" name="Text Box 95"/>
            <p:cNvSpPr txBox="1">
              <a:spLocks noChangeArrowheads="1"/>
            </p:cNvSpPr>
            <p:nvPr/>
          </p:nvSpPr>
          <p:spPr bwMode="auto">
            <a:xfrm>
              <a:off x="8153400" y="2180357"/>
              <a:ext cx="685800" cy="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a:t>BCH</a:t>
              </a:r>
            </a:p>
          </p:txBody>
        </p:sp>
        <p:sp>
          <p:nvSpPr>
            <p:cNvPr id="27" name="Line 96"/>
            <p:cNvSpPr>
              <a:spLocks noChangeShapeType="1"/>
            </p:cNvSpPr>
            <p:nvPr/>
          </p:nvSpPr>
          <p:spPr bwMode="auto">
            <a:xfrm>
              <a:off x="7391400" y="2335932"/>
              <a:ext cx="838200" cy="0"/>
            </a:xfrm>
            <a:prstGeom prst="line">
              <a:avLst/>
            </a:prstGeom>
            <a:noFill/>
            <a:ln w="73025">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28" name="Rectangle 3"/>
          <p:cNvSpPr txBox="1">
            <a:spLocks noChangeArrowheads="1"/>
          </p:cNvSpPr>
          <p:nvPr/>
        </p:nvSpPr>
        <p:spPr>
          <a:xfrm>
            <a:off x="1020871" y="2573387"/>
            <a:ext cx="3810000" cy="370223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600" kern="1200">
                <a:solidFill>
                  <a:schemeClr val="tx1"/>
                </a:solidFill>
                <a:latin typeface="+mn-lt"/>
                <a:ea typeface="+mn-ea"/>
                <a:cs typeface="+mn-cs"/>
              </a:defRPr>
            </a:lvl1pPr>
            <a:lvl2pPr marL="461963" indent="-115888" algn="l" defTabSz="914400" rtl="0" eaLnBrk="1" latinLnBrk="0" hangingPunct="1">
              <a:lnSpc>
                <a:spcPct val="90000"/>
              </a:lnSpc>
              <a:spcBef>
                <a:spcPts val="200"/>
              </a:spcBef>
              <a:spcAft>
                <a:spcPts val="400"/>
              </a:spcAft>
              <a:buClr>
                <a:schemeClr val="accent1"/>
              </a:buClr>
              <a:buFont typeface="Wingdings 3" pitchFamily="18" charset="2"/>
              <a:buChar char=""/>
              <a:defRPr sz="2200" kern="1200">
                <a:solidFill>
                  <a:schemeClr val="tx1"/>
                </a:solidFill>
                <a:latin typeface="+mn-lt"/>
                <a:ea typeface="+mn-ea"/>
                <a:cs typeface="+mn-cs"/>
              </a:defRPr>
            </a:lvl2pPr>
            <a:lvl3pPr marL="568325" indent="-58738"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682625" indent="-5715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6288" indent="-34925"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tLang="en-US" sz="2400" dirty="0"/>
              <a:t>AIA procedure = </a:t>
            </a:r>
            <a:r>
              <a:rPr lang="en-US" altLang="en-US" sz="2400" dirty="0">
                <a:solidFill>
                  <a:srgbClr val="FF0000"/>
                </a:solidFill>
              </a:rPr>
              <a:t>bilateral procedure</a:t>
            </a:r>
            <a:r>
              <a:rPr lang="en-US" altLang="en-US" sz="2400" dirty="0"/>
              <a:t>, which is based on direct communication between Parties</a:t>
            </a:r>
          </a:p>
          <a:p>
            <a:endParaRPr lang="en-US" altLang="en-US" sz="2000" dirty="0"/>
          </a:p>
          <a:p>
            <a:r>
              <a:rPr lang="en-US" altLang="en-US" sz="2400" dirty="0"/>
              <a:t>LMO-FFPs procedure = essentially a </a:t>
            </a:r>
            <a:r>
              <a:rPr lang="en-US" altLang="en-US" sz="2400" dirty="0">
                <a:solidFill>
                  <a:srgbClr val="FF0000"/>
                </a:solidFill>
              </a:rPr>
              <a:t>multilateral information exchange mechanism</a:t>
            </a:r>
            <a:r>
              <a:rPr lang="en-US" altLang="en-US" sz="2400" dirty="0"/>
              <a:t>, centered</a:t>
            </a:r>
            <a:r>
              <a:rPr lang="fr-FR" altLang="en-US" sz="2400" dirty="0"/>
              <a:t> on the BCH</a:t>
            </a:r>
            <a:endParaRPr lang="en-US" altLang="en-US" dirty="0"/>
          </a:p>
          <a:p>
            <a:endParaRPr lang="en-US" altLang="en-US" sz="2800" dirty="0"/>
          </a:p>
        </p:txBody>
      </p:sp>
    </p:spTree>
    <p:extLst>
      <p:ext uri="{BB962C8B-B14F-4D97-AF65-F5344CB8AC3E}">
        <p14:creationId xmlns:p14="http://schemas.microsoft.com/office/powerpoint/2010/main" val="36546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slide(fromBottom)">
                                      <p:cBhvr>
                                        <p:cTn id="13" dur="500"/>
                                        <p:tgtEl>
                                          <p:spTgt spid="28"/>
                                        </p:tgtEl>
                                      </p:cBhvr>
                                    </p:animEffec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5" grpId="0"/>
      <p:bldP spid="2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decisions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a:t> A Party of import </a:t>
            </a:r>
            <a:r>
              <a:rPr lang="en-US" dirty="0"/>
              <a:t>may, at any time, in light </a:t>
            </a:r>
            <a:r>
              <a:rPr lang="en-US" dirty="0">
                <a:solidFill>
                  <a:srgbClr val="FF0000"/>
                </a:solidFill>
              </a:rPr>
              <a:t>of new scientific information</a:t>
            </a:r>
            <a:r>
              <a:rPr lang="en-US" dirty="0"/>
              <a:t>, </a:t>
            </a:r>
            <a:r>
              <a:rPr lang="en-US" b="1" dirty="0"/>
              <a:t>review and change a decision</a:t>
            </a:r>
            <a:r>
              <a:rPr lang="en-US" dirty="0"/>
              <a:t>… but should inform the </a:t>
            </a:r>
            <a:r>
              <a:rPr lang="en-US" dirty="0" err="1"/>
              <a:t>notifier</a:t>
            </a:r>
            <a:r>
              <a:rPr lang="en-US" dirty="0"/>
              <a:t> and the </a:t>
            </a:r>
            <a:r>
              <a:rPr lang="en-US" dirty="0">
                <a:solidFill>
                  <a:srgbClr val="FF0000"/>
                </a:solidFill>
              </a:rPr>
              <a:t>BCH </a:t>
            </a:r>
            <a:r>
              <a:rPr lang="en-US" dirty="0"/>
              <a:t>within</a:t>
            </a:r>
            <a:r>
              <a:rPr lang="en-US" dirty="0">
                <a:solidFill>
                  <a:srgbClr val="FF0000"/>
                </a:solidFill>
              </a:rPr>
              <a:t> 30 days </a:t>
            </a:r>
            <a:r>
              <a:rPr lang="en-US" dirty="0"/>
              <a:t>of the decision and its reasons.</a:t>
            </a:r>
          </a:p>
          <a:p>
            <a:pPr>
              <a:buFont typeface="Wingdings" panose="05000000000000000000" pitchFamily="2" charset="2"/>
              <a:buChar char="§"/>
            </a:pPr>
            <a:r>
              <a:rPr lang="en-US" dirty="0"/>
              <a:t> </a:t>
            </a:r>
            <a:r>
              <a:rPr lang="en-US" b="1" dirty="0"/>
              <a:t>A Party of export or a </a:t>
            </a:r>
            <a:r>
              <a:rPr lang="en-US" b="1" dirty="0" err="1"/>
              <a:t>notifier</a:t>
            </a:r>
            <a:r>
              <a:rPr lang="en-US" b="1" dirty="0"/>
              <a:t> </a:t>
            </a:r>
            <a:r>
              <a:rPr lang="en-US" dirty="0"/>
              <a:t>may also request the Party of import to </a:t>
            </a:r>
            <a:r>
              <a:rPr lang="en-US" b="1" dirty="0"/>
              <a:t>review its decisions</a:t>
            </a:r>
            <a:r>
              <a:rPr lang="en-US" dirty="0"/>
              <a:t> if there is </a:t>
            </a:r>
            <a:r>
              <a:rPr lang="en-US" dirty="0">
                <a:solidFill>
                  <a:srgbClr val="FF0000"/>
                </a:solidFill>
              </a:rPr>
              <a:t>a change in circumstances influencing the outcome of risk assessment</a:t>
            </a:r>
            <a:r>
              <a:rPr lang="en-US" dirty="0"/>
              <a:t> or </a:t>
            </a:r>
            <a:r>
              <a:rPr lang="en-US" dirty="0">
                <a:solidFill>
                  <a:srgbClr val="FF0000"/>
                </a:solidFill>
              </a:rPr>
              <a:t>new technical information becomes available</a:t>
            </a:r>
            <a:r>
              <a:rPr lang="en-US" dirty="0"/>
              <a:t>.</a:t>
            </a:r>
          </a:p>
        </p:txBody>
      </p:sp>
      <p:sp>
        <p:nvSpPr>
          <p:cNvPr id="5"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12</a:t>
            </a:r>
          </a:p>
        </p:txBody>
      </p:sp>
    </p:spTree>
    <p:extLst>
      <p:ext uri="{BB962C8B-B14F-4D97-AF65-F5344CB8AC3E}">
        <p14:creationId xmlns:p14="http://schemas.microsoft.com/office/powerpoint/2010/main" val="32793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and contained use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altLang="en-US" sz="2800" dirty="0"/>
              <a:t> Two limited and qualified exceptions from the general scoop of applicability of the Protocol. These apply to:</a:t>
            </a:r>
          </a:p>
          <a:p>
            <a:pPr marL="0" indent="0">
              <a:buNone/>
            </a:pPr>
            <a:r>
              <a:rPr lang="en-US" altLang="en-US" sz="2800" dirty="0"/>
              <a:t> </a:t>
            </a:r>
          </a:p>
          <a:p>
            <a:pPr lvl="1">
              <a:buFont typeface="Wingdings" panose="05000000000000000000" pitchFamily="2" charset="2"/>
              <a:buChar char="§"/>
            </a:pPr>
            <a:r>
              <a:rPr lang="en-US" altLang="en-US" sz="2400" dirty="0"/>
              <a:t> </a:t>
            </a:r>
            <a:r>
              <a:rPr lang="en-US" altLang="en-US" sz="3200" dirty="0"/>
              <a:t>LMOs </a:t>
            </a:r>
            <a:r>
              <a:rPr lang="en-US" altLang="en-US" sz="3200" b="1" dirty="0"/>
              <a:t>in transit through the territory </a:t>
            </a:r>
            <a:r>
              <a:rPr lang="en-US" altLang="en-US" sz="3200" dirty="0"/>
              <a:t>of a Party; and</a:t>
            </a:r>
          </a:p>
          <a:p>
            <a:pPr lvl="1">
              <a:buFont typeface="Wingdings" panose="05000000000000000000" pitchFamily="2" charset="2"/>
              <a:buChar char="§"/>
            </a:pPr>
            <a:r>
              <a:rPr lang="en-US" altLang="en-US" sz="3200" dirty="0"/>
              <a:t> LMO destined for </a:t>
            </a:r>
            <a:r>
              <a:rPr lang="en-US" altLang="en-US" sz="3200" b="1" dirty="0"/>
              <a:t>contained use </a:t>
            </a:r>
            <a:r>
              <a:rPr lang="en-US" altLang="en-US" sz="3200" dirty="0"/>
              <a:t>in the importing Party</a:t>
            </a:r>
            <a:endParaRPr lang="en-GB" altLang="en-US" sz="3200" dirty="0"/>
          </a:p>
          <a:p>
            <a:pPr lvl="1">
              <a:buFont typeface="Wingdings" panose="05000000000000000000" pitchFamily="2" charset="2"/>
              <a:buChar char="§"/>
            </a:pPr>
            <a:endParaRPr lang="en-US" altLang="en-US" sz="2400" dirty="0"/>
          </a:p>
          <a:p>
            <a:pPr marL="0" indent="0">
              <a:buNone/>
            </a:pPr>
            <a:r>
              <a:rPr lang="en-US" sz="2800" dirty="0"/>
              <a:t>The Party have a right to regulate the entry of such LMOs into their territory</a:t>
            </a:r>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6</a:t>
            </a:r>
          </a:p>
        </p:txBody>
      </p:sp>
    </p:spTree>
    <p:extLst>
      <p:ext uri="{BB962C8B-B14F-4D97-AF65-F5344CB8AC3E}">
        <p14:creationId xmlns:p14="http://schemas.microsoft.com/office/powerpoint/2010/main" val="13583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procedure</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pPr>
            <a:r>
              <a:rPr lang="en-US" altLang="en-US" sz="2800" dirty="0"/>
              <a:t>Protocol leaves to Parties of import the discretion in how they address potential import of LMOs for intentional introduction into environment</a:t>
            </a:r>
          </a:p>
          <a:p>
            <a:pPr>
              <a:buFont typeface="Wingdings" panose="05000000000000000000" pitchFamily="2" charset="2"/>
              <a:buChar char="§"/>
            </a:pPr>
            <a:r>
              <a:rPr lang="en-US" altLang="en-US" sz="2800" dirty="0"/>
              <a:t>Parties specify in advance to the </a:t>
            </a:r>
            <a:r>
              <a:rPr lang="en-US" altLang="en-US" sz="2800" dirty="0">
                <a:solidFill>
                  <a:srgbClr val="FF0000"/>
                </a:solidFill>
              </a:rPr>
              <a:t>BCH </a:t>
            </a:r>
            <a:r>
              <a:rPr lang="en-US" altLang="en-US" sz="2800" dirty="0"/>
              <a:t>cases in which import of an LMO : </a:t>
            </a:r>
          </a:p>
          <a:p>
            <a:pPr lvl="1">
              <a:buFont typeface="Wingdings" panose="05000000000000000000" pitchFamily="2" charset="2"/>
              <a:buChar char="§"/>
            </a:pPr>
            <a:r>
              <a:rPr lang="en-US" altLang="en-US" sz="2400" dirty="0"/>
              <a:t> Cases where TB movement occurs at same time as importing Party is notified </a:t>
            </a:r>
          </a:p>
          <a:p>
            <a:pPr lvl="1">
              <a:buFont typeface="Wingdings" panose="05000000000000000000" pitchFamily="2" charset="2"/>
              <a:buChar char="§"/>
            </a:pPr>
            <a:r>
              <a:rPr lang="en-US" altLang="en-US" sz="2400" dirty="0"/>
              <a:t> LMO imports exempted from AIA</a:t>
            </a:r>
          </a:p>
          <a:p>
            <a:pPr>
              <a:buFont typeface="Wingdings" panose="05000000000000000000" pitchFamily="2" charset="2"/>
              <a:buChar char="§"/>
            </a:pPr>
            <a:r>
              <a:rPr kumimoji="1" lang="en-US" sz="2800" dirty="0">
                <a:latin typeface="Times New Roman" pitchFamily="18" charset="0"/>
                <a:ea typeface="MS PGothic" panose="020B0600070205080204" pitchFamily="34" charset="-128"/>
                <a:cs typeface="ＭＳ Ｐゴシック" pitchFamily="-111" charset="-128"/>
              </a:rPr>
              <a:t> </a:t>
            </a:r>
            <a:r>
              <a:rPr lang="en-US" sz="2800" dirty="0"/>
              <a:t>Information should contain, at a minimum, the information specified in Annex I</a:t>
            </a:r>
          </a:p>
          <a:p>
            <a:pPr>
              <a:buFont typeface="Wingdings" panose="05000000000000000000" pitchFamily="2" charset="2"/>
              <a:buChar char="§"/>
            </a:pPr>
            <a:r>
              <a:rPr lang="en-US" altLang="en-US" sz="2800" dirty="0"/>
              <a:t>Provided that adequate measures are applied to ensure safe intentional </a:t>
            </a:r>
            <a:r>
              <a:rPr lang="en-US" altLang="en-US" sz="2800" dirty="0" err="1"/>
              <a:t>transboundary</a:t>
            </a:r>
            <a:r>
              <a:rPr lang="en-US" altLang="en-US" sz="2800" dirty="0"/>
              <a:t> movement of LMOs in accordance with the Protocol’s objectives. </a:t>
            </a:r>
          </a:p>
          <a:p>
            <a:pPr>
              <a:buFont typeface="Wingdings" panose="05000000000000000000" pitchFamily="2" charset="2"/>
              <a:buChar char="§"/>
            </a:pPr>
            <a:endParaRPr lang="en-US" altLang="en-US" sz="2800" dirty="0"/>
          </a:p>
          <a:p>
            <a:pPr>
              <a:buFont typeface="Wingdings" panose="05000000000000000000" pitchFamily="2" charset="2"/>
              <a:buChar char="§"/>
            </a:pPr>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13</a:t>
            </a:r>
          </a:p>
        </p:txBody>
      </p:sp>
    </p:spTree>
    <p:extLst>
      <p:ext uri="{BB962C8B-B14F-4D97-AF65-F5344CB8AC3E}">
        <p14:creationId xmlns:p14="http://schemas.microsoft.com/office/powerpoint/2010/main" val="325629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98397" y="500842"/>
            <a:ext cx="10184200" cy="5904656"/>
          </a:xfrm>
          <a:prstGeom prst="rect">
            <a:avLst/>
          </a:prstGeom>
        </p:spPr>
      </p:pic>
    </p:spTree>
    <p:extLst>
      <p:ext uri="{BB962C8B-B14F-4D97-AF65-F5344CB8AC3E}">
        <p14:creationId xmlns:p14="http://schemas.microsoft.com/office/powerpoint/2010/main" val="327613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Cartagena protocol in brief</a:t>
            </a:r>
          </a:p>
        </p:txBody>
      </p:sp>
      <p:sp>
        <p:nvSpPr>
          <p:cNvPr id="4" name="Espace réservé du texte 3"/>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5676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a:t>
            </a:r>
            <a:r>
              <a:rPr lang="en-US" dirty="0" err="1"/>
              <a:t>ra</a:t>
            </a:r>
            <a:r>
              <a:rPr lang="en-US" dirty="0"/>
              <a:t>)</a:t>
            </a:r>
          </a:p>
        </p:txBody>
      </p:sp>
      <p:sp>
        <p:nvSpPr>
          <p:cNvPr id="3" name="Content Placeholder 2"/>
          <p:cNvSpPr>
            <a:spLocks noGrp="1"/>
          </p:cNvSpPr>
          <p:nvPr>
            <p:ph idx="1"/>
          </p:nvPr>
        </p:nvSpPr>
        <p:spPr>
          <a:xfrm>
            <a:off x="1024128" y="2286000"/>
            <a:ext cx="7167894" cy="4023360"/>
          </a:xfrm>
        </p:spPr>
        <p:txBody>
          <a:bodyPr/>
          <a:lstStyle/>
          <a:p>
            <a:pPr>
              <a:buFont typeface="Wingdings" panose="05000000000000000000" pitchFamily="2" charset="2"/>
              <a:buChar char="§"/>
            </a:pPr>
            <a:r>
              <a:rPr lang="en-US" dirty="0"/>
              <a:t> RA should be carried out in a scientifically sound manner and in accordance with </a:t>
            </a:r>
            <a:r>
              <a:rPr lang="en-US" dirty="0">
                <a:solidFill>
                  <a:srgbClr val="FF0000"/>
                </a:solidFill>
              </a:rPr>
              <a:t>Annex III </a:t>
            </a:r>
            <a:r>
              <a:rPr lang="en-US" dirty="0"/>
              <a:t>of the protocol</a:t>
            </a:r>
          </a:p>
          <a:p>
            <a:pPr>
              <a:buFont typeface="Wingdings" panose="05000000000000000000" pitchFamily="2" charset="2"/>
              <a:buChar char="§"/>
            </a:pPr>
            <a:r>
              <a:rPr lang="en-US" dirty="0"/>
              <a:t> The right of a party </a:t>
            </a:r>
            <a:r>
              <a:rPr lang="en-US" altLang="en-US" dirty="0"/>
              <a:t>to subject all living modified organisms to risk assessment prior to the making of decisions on import</a:t>
            </a:r>
          </a:p>
          <a:p>
            <a:pPr>
              <a:buFont typeface="Wingdings" panose="05000000000000000000" pitchFamily="2" charset="2"/>
              <a:buChar char="§"/>
            </a:pPr>
            <a:r>
              <a:rPr lang="en-US" altLang="en-US" dirty="0"/>
              <a:t> </a:t>
            </a:r>
            <a:r>
              <a:rPr lang="en-US" dirty="0"/>
              <a:t>The cost of risk assessment shall be borne by the </a:t>
            </a:r>
            <a:r>
              <a:rPr lang="en-US" dirty="0" err="1"/>
              <a:t>notifier</a:t>
            </a:r>
            <a:r>
              <a:rPr lang="en-US" dirty="0"/>
              <a:t> if the Party of import so requires.</a:t>
            </a:r>
          </a:p>
          <a:p>
            <a:pPr>
              <a:buFont typeface="Wingdings" panose="05000000000000000000" pitchFamily="2" charset="2"/>
              <a:buChar char="§"/>
            </a:pPr>
            <a:endParaRPr lang="en-US" alt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15</a:t>
            </a:r>
          </a:p>
        </p:txBody>
      </p:sp>
      <p:pic>
        <p:nvPicPr>
          <p:cNvPr id="5" name="Espace réservé du contenu 23" descr="Assess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428037" y="1447800"/>
            <a:ext cx="3382963" cy="4518025"/>
          </a:xfrm>
          <a:prstGeom prst="rect">
            <a:avLst/>
          </a:prstGeom>
        </p:spPr>
      </p:pic>
    </p:spTree>
    <p:extLst>
      <p:ext uri="{BB962C8B-B14F-4D97-AF65-F5344CB8AC3E}">
        <p14:creationId xmlns:p14="http://schemas.microsoft.com/office/powerpoint/2010/main" val="381642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2" descr="movinv.jpg">
            <a:extLst>
              <a:ext uri="{FF2B5EF4-FFF2-40B4-BE49-F238E27FC236}">
                <a16:creationId xmlns:a16="http://schemas.microsoft.com/office/drawing/2014/main" id="{4CF779C6-3A9E-4639-8AE9-14143D439F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731538"/>
            <a:ext cx="85439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1 Título">
            <a:extLst>
              <a:ext uri="{FF2B5EF4-FFF2-40B4-BE49-F238E27FC236}">
                <a16:creationId xmlns:a16="http://schemas.microsoft.com/office/drawing/2014/main" id="{EEFF5520-20DF-4DF9-91E6-A7C8DCE9022D}"/>
              </a:ext>
            </a:extLst>
          </p:cNvPr>
          <p:cNvSpPr txBox="1">
            <a:spLocks noGrp="1" noChangeArrowheads="1"/>
          </p:cNvSpPr>
          <p:nvPr>
            <p:ph type="title"/>
          </p:nvPr>
        </p:nvSpPr>
        <p:spPr>
          <a:xfrm>
            <a:off x="845994" y="354155"/>
            <a:ext cx="9545782" cy="1417638"/>
          </a:xfrm>
        </p:spPr>
        <p:txBody>
          <a:bodyPr>
            <a:normAutofit/>
          </a:bodyPr>
          <a:lstStyle/>
          <a:p>
            <a:pPr eaLnBrk="1" hangingPunct="1">
              <a:spcBef>
                <a:spcPct val="0"/>
              </a:spcBef>
              <a:buClr>
                <a:srgbClr val="1F497D"/>
              </a:buClr>
              <a:buFont typeface="Calibri" panose="020F0502020204030204" pitchFamily="34" charset="0"/>
              <a:buNone/>
            </a:pPr>
            <a:r>
              <a:rPr lang="es-CO" altLang="en-US" dirty="0" err="1">
                <a:sym typeface="Calibri" panose="020F0502020204030204" pitchFamily="34" charset="0"/>
              </a:rPr>
              <a:t>Unintentional</a:t>
            </a:r>
            <a:r>
              <a:rPr lang="es-CO" altLang="en-US" dirty="0">
                <a:sym typeface="Calibri" panose="020F0502020204030204" pitchFamily="34" charset="0"/>
              </a:rPr>
              <a:t> </a:t>
            </a:r>
            <a:r>
              <a:rPr lang="es-CO" altLang="en-US" dirty="0" err="1">
                <a:sym typeface="Calibri" panose="020F0502020204030204" pitchFamily="34" charset="0"/>
              </a:rPr>
              <a:t>Transboundary</a:t>
            </a:r>
            <a:r>
              <a:rPr lang="es-CO" altLang="en-US" dirty="0">
                <a:sym typeface="Calibri" panose="020F0502020204030204" pitchFamily="34" charset="0"/>
              </a:rPr>
              <a:t> </a:t>
            </a:r>
            <a:r>
              <a:rPr lang="es-CO" altLang="en-US" dirty="0" err="1">
                <a:sym typeface="Calibri" panose="020F0502020204030204" pitchFamily="34" charset="0"/>
              </a:rPr>
              <a:t>Movements</a:t>
            </a:r>
            <a:endParaRPr lang="es-CO" altLang="en-US" dirty="0">
              <a:sym typeface="Calibri" panose="020F0502020204030204" pitchFamily="34" charset="0"/>
            </a:endParaRPr>
          </a:p>
        </p:txBody>
      </p:sp>
      <p:sp>
        <p:nvSpPr>
          <p:cNvPr id="63493" name="Rectangle 3">
            <a:extLst>
              <a:ext uri="{FF2B5EF4-FFF2-40B4-BE49-F238E27FC236}">
                <a16:creationId xmlns:a16="http://schemas.microsoft.com/office/drawing/2014/main" id="{F01C93A4-A190-41A1-BF71-B92197F8ADDE}"/>
              </a:ext>
            </a:extLst>
          </p:cNvPr>
          <p:cNvSpPr txBox="1">
            <a:spLocks noChangeArrowheads="1"/>
          </p:cNvSpPr>
          <p:nvPr/>
        </p:nvSpPr>
        <p:spPr bwMode="auto">
          <a:xfrm>
            <a:off x="1751013" y="2388923"/>
            <a:ext cx="875073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spcBef>
                <a:spcPct val="20000"/>
              </a:spcBef>
            </a:pPr>
            <a:r>
              <a:rPr lang="es-ES" altLang="en-US" sz="2400">
                <a:solidFill>
                  <a:srgbClr val="000066"/>
                </a:solidFill>
              </a:rPr>
              <a:t>	</a:t>
            </a:r>
            <a:endParaRPr lang="es-ES" altLang="en-US" sz="2800">
              <a:solidFill>
                <a:srgbClr val="000066"/>
              </a:solidFill>
            </a:endParaRPr>
          </a:p>
        </p:txBody>
      </p:sp>
      <p:sp>
        <p:nvSpPr>
          <p:cNvPr id="63494" name="Text Box 6">
            <a:extLst>
              <a:ext uri="{FF2B5EF4-FFF2-40B4-BE49-F238E27FC236}">
                <a16:creationId xmlns:a16="http://schemas.microsoft.com/office/drawing/2014/main" id="{ADE2741E-C7C9-4FE6-BC1C-628EE5245AC4}"/>
              </a:ext>
            </a:extLst>
          </p:cNvPr>
          <p:cNvSpPr txBox="1">
            <a:spLocks noChangeArrowheads="1"/>
          </p:cNvSpPr>
          <p:nvPr/>
        </p:nvSpPr>
        <p:spPr bwMode="auto">
          <a:xfrm>
            <a:off x="262444" y="1533384"/>
            <a:ext cx="2087563"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a:t>Article 17</a:t>
            </a:r>
          </a:p>
        </p:txBody>
      </p:sp>
      <p:sp>
        <p:nvSpPr>
          <p:cNvPr id="63495" name="Text Box 4">
            <a:extLst>
              <a:ext uri="{FF2B5EF4-FFF2-40B4-BE49-F238E27FC236}">
                <a16:creationId xmlns:a16="http://schemas.microsoft.com/office/drawing/2014/main" id="{DEC76F26-4F26-4CD2-A265-3ABFD9C65C05}"/>
              </a:ext>
            </a:extLst>
          </p:cNvPr>
          <p:cNvSpPr txBox="1">
            <a:spLocks noChangeArrowheads="1"/>
          </p:cNvSpPr>
          <p:nvPr/>
        </p:nvSpPr>
        <p:spPr bwMode="auto">
          <a:xfrm>
            <a:off x="3503613" y="3739725"/>
            <a:ext cx="1655762" cy="1016000"/>
          </a:xfrm>
          <a:prstGeom prst="rect">
            <a:avLst/>
          </a:prstGeom>
          <a:solidFill>
            <a:srgbClr val="FFFF00"/>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000" i="1"/>
              <a:t>Party that releases the LMO</a:t>
            </a:r>
          </a:p>
        </p:txBody>
      </p:sp>
      <p:sp>
        <p:nvSpPr>
          <p:cNvPr id="63496" name="Text Box 4">
            <a:extLst>
              <a:ext uri="{FF2B5EF4-FFF2-40B4-BE49-F238E27FC236}">
                <a16:creationId xmlns:a16="http://schemas.microsoft.com/office/drawing/2014/main" id="{314E4219-FFB6-4341-AEA3-EAEB546FA0FB}"/>
              </a:ext>
            </a:extLst>
          </p:cNvPr>
          <p:cNvSpPr txBox="1">
            <a:spLocks noChangeArrowheads="1"/>
          </p:cNvSpPr>
          <p:nvPr/>
        </p:nvSpPr>
        <p:spPr bwMode="auto">
          <a:xfrm>
            <a:off x="7751764" y="3831801"/>
            <a:ext cx="1944687" cy="1015663"/>
          </a:xfrm>
          <a:prstGeom prst="rect">
            <a:avLst/>
          </a:prstGeom>
          <a:solidFill>
            <a:srgbClr val="FFFF00"/>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000" i="1" dirty="0" err="1"/>
              <a:t>Potentially</a:t>
            </a:r>
            <a:r>
              <a:rPr lang="es-ES" altLang="en-US" sz="2000" i="1" dirty="0"/>
              <a:t> </a:t>
            </a:r>
            <a:r>
              <a:rPr lang="es-ES" altLang="en-US" sz="2000" i="1" dirty="0" err="1"/>
              <a:t>affected</a:t>
            </a:r>
            <a:r>
              <a:rPr lang="es-ES" altLang="en-US" sz="2000" i="1" dirty="0"/>
              <a:t> </a:t>
            </a:r>
            <a:r>
              <a:rPr lang="es-ES" altLang="en-US" sz="2000" i="1" dirty="0" err="1"/>
              <a:t>States</a:t>
            </a:r>
            <a:r>
              <a:rPr lang="es-ES" altLang="en-US" sz="2000" i="1" dirty="0"/>
              <a:t> and </a:t>
            </a:r>
            <a:r>
              <a:rPr lang="es-ES" altLang="en-US" sz="2000" i="1" dirty="0" err="1">
                <a:solidFill>
                  <a:srgbClr val="FF0000"/>
                </a:solidFill>
              </a:rPr>
              <a:t>the</a:t>
            </a:r>
            <a:r>
              <a:rPr lang="es-ES" altLang="en-US" sz="2000" i="1" dirty="0">
                <a:solidFill>
                  <a:srgbClr val="FF0000"/>
                </a:solidFill>
              </a:rPr>
              <a:t> BCH</a:t>
            </a:r>
          </a:p>
        </p:txBody>
      </p:sp>
      <p:sp>
        <p:nvSpPr>
          <p:cNvPr id="63498" name="AutoShape 19">
            <a:extLst>
              <a:ext uri="{FF2B5EF4-FFF2-40B4-BE49-F238E27FC236}">
                <a16:creationId xmlns:a16="http://schemas.microsoft.com/office/drawing/2014/main" id="{25DB8D1D-D7D0-488B-B648-85A353058C7D}"/>
              </a:ext>
            </a:extLst>
          </p:cNvPr>
          <p:cNvSpPr>
            <a:spLocks noChangeArrowheads="1"/>
          </p:cNvSpPr>
          <p:nvPr/>
        </p:nvSpPr>
        <p:spPr bwMode="auto">
          <a:xfrm rot="1042635">
            <a:off x="5375275" y="1587076"/>
            <a:ext cx="2160588" cy="2447925"/>
          </a:xfrm>
          <a:prstGeom prst="foldedCorner">
            <a:avLst>
              <a:gd name="adj" fmla="val 34009"/>
            </a:avLst>
          </a:prstGeom>
          <a:solidFill>
            <a:schemeClr val="bg1"/>
          </a:solidFill>
          <a:ln w="12700" cap="sq">
            <a:solidFill>
              <a:schemeClr val="tx1"/>
            </a:solidFill>
            <a:round/>
            <a:headEnd type="none" w="sm" len="sm"/>
            <a:tailEnd type="none" w="sm" len="sm"/>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es-MX" altLang="en-US" sz="1600" b="1" dirty="0"/>
          </a:p>
          <a:p>
            <a:pPr eaLnBrk="1" hangingPunct="1">
              <a:buFontTx/>
              <a:buChar char="•"/>
            </a:pPr>
            <a:endParaRPr lang="es-MX" altLang="en-US" sz="1600" b="1" dirty="0"/>
          </a:p>
          <a:p>
            <a:pPr eaLnBrk="1" hangingPunct="1"/>
            <a:r>
              <a:rPr lang="es-MX" altLang="en-US" sz="1600" b="1" dirty="0"/>
              <a:t>     *LMO </a:t>
            </a:r>
          </a:p>
          <a:p>
            <a:pPr eaLnBrk="1" hangingPunct="1"/>
            <a:r>
              <a:rPr lang="es-MX" altLang="en-US" sz="1600" b="1" dirty="0"/>
              <a:t>NOTIFICATION </a:t>
            </a:r>
          </a:p>
          <a:p>
            <a:pPr eaLnBrk="1" hangingPunct="1"/>
            <a:r>
              <a:rPr lang="es-MX" altLang="en-US" sz="1600" b="1" dirty="0"/>
              <a:t>	</a:t>
            </a:r>
          </a:p>
          <a:p>
            <a:pPr eaLnBrk="1" hangingPunct="1"/>
            <a:r>
              <a:rPr lang="es-MX" altLang="en-US" sz="1600" b="1" dirty="0"/>
              <a:t> -</a:t>
            </a:r>
            <a:r>
              <a:rPr lang="es-MX" altLang="en-US" sz="1600" b="1" dirty="0" err="1"/>
              <a:t>Quantities</a:t>
            </a:r>
            <a:endParaRPr lang="es-MX" altLang="en-US" sz="1600" b="1" dirty="0"/>
          </a:p>
          <a:p>
            <a:pPr eaLnBrk="1" hangingPunct="1"/>
            <a:r>
              <a:rPr lang="es-MX" altLang="en-US" sz="1600" b="1" dirty="0"/>
              <a:t> -</a:t>
            </a:r>
            <a:r>
              <a:rPr lang="es-MX" altLang="en-US" sz="1600" b="1" dirty="0" err="1"/>
              <a:t>Characteristics</a:t>
            </a:r>
            <a:endParaRPr lang="es-MX" altLang="en-US" sz="1600" b="1" dirty="0"/>
          </a:p>
          <a:p>
            <a:pPr eaLnBrk="1" hangingPunct="1"/>
            <a:r>
              <a:rPr lang="es-MX" altLang="en-US" sz="1600" b="1" dirty="0"/>
              <a:t> -Date </a:t>
            </a:r>
            <a:r>
              <a:rPr lang="es-MX" altLang="en-US" sz="1600" b="1" dirty="0" err="1"/>
              <a:t>of</a:t>
            </a:r>
            <a:r>
              <a:rPr lang="es-MX" altLang="en-US" sz="1600" b="1" dirty="0"/>
              <a:t> </a:t>
            </a:r>
            <a:r>
              <a:rPr lang="es-MX" altLang="en-US" sz="1600" b="1" dirty="0" err="1"/>
              <a:t>the</a:t>
            </a:r>
            <a:r>
              <a:rPr lang="es-MX" altLang="en-US" sz="1600" b="1" dirty="0"/>
              <a:t> </a:t>
            </a:r>
            <a:r>
              <a:rPr lang="es-MX" altLang="en-US" sz="1600" b="1" dirty="0" err="1"/>
              <a:t>release</a:t>
            </a:r>
            <a:endParaRPr lang="es-MX" altLang="en-US" sz="1600" b="1" dirty="0"/>
          </a:p>
          <a:p>
            <a:pPr eaLnBrk="1" hangingPunct="1"/>
            <a:r>
              <a:rPr lang="es-MX" altLang="en-US" sz="1600" b="1" dirty="0"/>
              <a:t> -</a:t>
            </a:r>
            <a:r>
              <a:rPr lang="es-MX" altLang="en-US" sz="1600" b="1" dirty="0" err="1"/>
              <a:t>Circumstances</a:t>
            </a:r>
            <a:endParaRPr lang="es-MX" altLang="en-US" sz="1600" b="1" dirty="0"/>
          </a:p>
          <a:p>
            <a:pPr eaLnBrk="1" hangingPunct="1"/>
            <a:r>
              <a:rPr lang="es-MX" altLang="en-US" sz="1600" b="1" dirty="0"/>
              <a:t> -</a:t>
            </a:r>
            <a:r>
              <a:rPr lang="es-MX" altLang="en-US" sz="1600" b="1" dirty="0" err="1"/>
              <a:t>Possible</a:t>
            </a:r>
            <a:r>
              <a:rPr lang="es-MX" altLang="en-US" sz="1600" b="1" dirty="0"/>
              <a:t> </a:t>
            </a:r>
            <a:r>
              <a:rPr lang="es-MX" altLang="en-US" sz="1600" b="1" dirty="0" err="1"/>
              <a:t>risks</a:t>
            </a:r>
            <a:endParaRPr lang="es-MX" altLang="en-US" sz="1600" b="1" dirty="0"/>
          </a:p>
        </p:txBody>
      </p:sp>
      <p:sp>
        <p:nvSpPr>
          <p:cNvPr id="63500" name="Text Box 4">
            <a:extLst>
              <a:ext uri="{FF2B5EF4-FFF2-40B4-BE49-F238E27FC236}">
                <a16:creationId xmlns:a16="http://schemas.microsoft.com/office/drawing/2014/main" id="{9BFD5BCB-81B2-49DD-945D-403612727D31}"/>
              </a:ext>
            </a:extLst>
          </p:cNvPr>
          <p:cNvSpPr txBox="1">
            <a:spLocks noChangeArrowheads="1"/>
          </p:cNvSpPr>
          <p:nvPr/>
        </p:nvSpPr>
        <p:spPr bwMode="auto">
          <a:xfrm>
            <a:off x="3133725" y="5575434"/>
            <a:ext cx="6643688" cy="1160462"/>
          </a:xfrm>
          <a:prstGeom prst="rect">
            <a:avLst/>
          </a:prstGeom>
          <a:solidFill>
            <a:schemeClr val="bg1"/>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MX" altLang="en-US" b="1" baseline="-25000"/>
              <a:t>*</a:t>
            </a:r>
            <a:r>
              <a:rPr lang="es-MX" altLang="en-US" sz="1600" b="1"/>
              <a:t>CONSULT</a:t>
            </a:r>
            <a:endParaRPr lang="es-ES" altLang="en-US" sz="1600" b="1"/>
          </a:p>
          <a:p>
            <a:pPr eaLnBrk="1" hangingPunct="1">
              <a:buFontTx/>
              <a:buChar char="•"/>
            </a:pPr>
            <a:r>
              <a:rPr lang="es-ES" altLang="en-US" sz="1600" b="1"/>
              <a:t>Determine appropiate responses, including emergency measures</a:t>
            </a:r>
          </a:p>
          <a:p>
            <a:pPr eaLnBrk="1" hangingPunct="1">
              <a:buFontTx/>
              <a:buChar char="•"/>
            </a:pPr>
            <a:r>
              <a:rPr lang="es-MX" altLang="en-US" sz="1600" b="1"/>
              <a:t>Establish agreed solutions</a:t>
            </a:r>
          </a:p>
          <a:p>
            <a:pPr eaLnBrk="1" hangingPunct="1">
              <a:buFontTx/>
              <a:buChar char="•"/>
            </a:pPr>
            <a:r>
              <a:rPr lang="es-MX" altLang="en-US" sz="1600" b="1"/>
              <a:t>Develop joint plans of action</a:t>
            </a:r>
            <a:endParaRPr lang="es-ES" altLang="en-US" sz="1600" b="1"/>
          </a:p>
        </p:txBody>
      </p:sp>
      <p:sp>
        <p:nvSpPr>
          <p:cNvPr id="63499" name="AutoShape 24">
            <a:extLst>
              <a:ext uri="{FF2B5EF4-FFF2-40B4-BE49-F238E27FC236}">
                <a16:creationId xmlns:a16="http://schemas.microsoft.com/office/drawing/2014/main" id="{FB519904-4DFB-40C1-9968-468E77B31604}"/>
              </a:ext>
            </a:extLst>
          </p:cNvPr>
          <p:cNvSpPr>
            <a:spLocks noChangeArrowheads="1"/>
          </p:cNvSpPr>
          <p:nvPr/>
        </p:nvSpPr>
        <p:spPr bwMode="auto">
          <a:xfrm flipV="1">
            <a:off x="4638766" y="3896600"/>
            <a:ext cx="3671887" cy="256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70" y="10479"/>
                </a:moveTo>
                <a:cubicBezTo>
                  <a:pt x="19997" y="5428"/>
                  <a:pt x="15853" y="1424"/>
                  <a:pt x="10800" y="1424"/>
                </a:cubicBezTo>
                <a:cubicBezTo>
                  <a:pt x="5621" y="1424"/>
                  <a:pt x="1424" y="5621"/>
                  <a:pt x="1424" y="10800"/>
                </a:cubicBezTo>
                <a:cubicBezTo>
                  <a:pt x="1423" y="11466"/>
                  <a:pt x="1495" y="12131"/>
                  <a:pt x="1635" y="12782"/>
                </a:cubicBezTo>
                <a:lnTo>
                  <a:pt x="244" y="13083"/>
                </a:lnTo>
                <a:cubicBezTo>
                  <a:pt x="81" y="12333"/>
                  <a:pt x="0" y="11567"/>
                  <a:pt x="0" y="10800"/>
                </a:cubicBezTo>
                <a:cubicBezTo>
                  <a:pt x="0" y="4835"/>
                  <a:pt x="4835" y="0"/>
                  <a:pt x="10800" y="0"/>
                </a:cubicBezTo>
                <a:cubicBezTo>
                  <a:pt x="16620" y="-1"/>
                  <a:pt x="21394" y="4612"/>
                  <a:pt x="21593" y="10430"/>
                </a:cubicBezTo>
                <a:lnTo>
                  <a:pt x="24292" y="10337"/>
                </a:lnTo>
                <a:lnTo>
                  <a:pt x="20999" y="13864"/>
                </a:lnTo>
                <a:lnTo>
                  <a:pt x="17472" y="10571"/>
                </a:lnTo>
                <a:lnTo>
                  <a:pt x="20170" y="10479"/>
                </a:lnTo>
                <a:close/>
              </a:path>
            </a:pathLst>
          </a:custGeom>
          <a:solidFill>
            <a:srgbClr val="CC3300">
              <a:alpha val="58000"/>
            </a:srgbClr>
          </a:solidFill>
          <a:ln w="12700" cap="sq">
            <a:solidFill>
              <a:schemeClr val="tx1"/>
            </a:solidFill>
            <a:miter lim="800000"/>
            <a:headEnd type="none" w="sm" len="sm"/>
            <a:tailEnd type="none" w="sm" len="sm"/>
          </a:ln>
        </p:spPr>
        <p:txBody>
          <a:bodyPr wrap="none" anchor="ctr"/>
          <a:lstStyle/>
          <a:p>
            <a:endParaRPr lang="en-US"/>
          </a:p>
        </p:txBody>
      </p:sp>
      <p:sp>
        <p:nvSpPr>
          <p:cNvPr id="63497" name="AutoShape 23">
            <a:extLst>
              <a:ext uri="{FF2B5EF4-FFF2-40B4-BE49-F238E27FC236}">
                <a16:creationId xmlns:a16="http://schemas.microsoft.com/office/drawing/2014/main" id="{65258B1B-ABA7-4FFB-825B-964FAC5A9392}"/>
              </a:ext>
            </a:extLst>
          </p:cNvPr>
          <p:cNvSpPr>
            <a:spLocks noChangeArrowheads="1"/>
          </p:cNvSpPr>
          <p:nvPr/>
        </p:nvSpPr>
        <p:spPr bwMode="auto">
          <a:xfrm>
            <a:off x="4656139" y="2234775"/>
            <a:ext cx="3671887" cy="256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1" y="8234"/>
                </a:moveTo>
                <a:cubicBezTo>
                  <a:pt x="18587" y="4251"/>
                  <a:pt x="14944" y="1507"/>
                  <a:pt x="10800" y="1507"/>
                </a:cubicBezTo>
                <a:cubicBezTo>
                  <a:pt x="5667" y="1507"/>
                  <a:pt x="1507" y="5667"/>
                  <a:pt x="1507" y="10800"/>
                </a:cubicBezTo>
                <a:cubicBezTo>
                  <a:pt x="1506" y="11201"/>
                  <a:pt x="1533" y="11602"/>
                  <a:pt x="1584" y="12000"/>
                </a:cubicBezTo>
                <a:lnTo>
                  <a:pt x="90" y="12195"/>
                </a:lnTo>
                <a:cubicBezTo>
                  <a:pt x="30" y="11732"/>
                  <a:pt x="0" y="11266"/>
                  <a:pt x="0" y="10800"/>
                </a:cubicBezTo>
                <a:cubicBezTo>
                  <a:pt x="0" y="4835"/>
                  <a:pt x="4835" y="0"/>
                  <a:pt x="10800" y="0"/>
                </a:cubicBezTo>
                <a:cubicBezTo>
                  <a:pt x="15616" y="-1"/>
                  <a:pt x="19850" y="3189"/>
                  <a:pt x="21180" y="7817"/>
                </a:cubicBezTo>
                <a:lnTo>
                  <a:pt x="23775" y="7072"/>
                </a:lnTo>
                <a:lnTo>
                  <a:pt x="21410" y="11345"/>
                </a:lnTo>
                <a:lnTo>
                  <a:pt x="17136" y="8979"/>
                </a:lnTo>
                <a:lnTo>
                  <a:pt x="19731" y="8234"/>
                </a:lnTo>
                <a:close/>
              </a:path>
            </a:pathLst>
          </a:custGeom>
          <a:solidFill>
            <a:srgbClr val="CC3300">
              <a:alpha val="58000"/>
            </a:srgbClr>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2372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Illegal transboundary movements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Parties need to adopt appropriate domestic measure aiming at preventing and penalizing transboundary movements of LMOs carried out in contravention to domestic measures;</a:t>
            </a:r>
          </a:p>
          <a:p>
            <a:pPr>
              <a:buFont typeface="Wingdings" panose="05000000000000000000" pitchFamily="2" charset="2"/>
              <a:buChar char="§"/>
            </a:pPr>
            <a:r>
              <a:rPr lang="en-US" dirty="0"/>
              <a:t> Affected party may request the party of Origin to dispose at its own expense the LMO in question;</a:t>
            </a:r>
          </a:p>
          <a:p>
            <a:pPr>
              <a:buFont typeface="Wingdings" panose="05000000000000000000" pitchFamily="2" charset="2"/>
              <a:buChar char="§"/>
            </a:pPr>
            <a:r>
              <a:rPr lang="en-US" dirty="0"/>
              <a:t> Parties need to make available to the BCH information concerning illegal transboundary movements pertaining to it.</a:t>
            </a:r>
          </a:p>
          <a:p>
            <a:pPr>
              <a:buFont typeface="Wingdings" panose="05000000000000000000" pitchFamily="2" charset="2"/>
              <a:buChar char="§"/>
            </a:pPr>
            <a:endParaRPr lang="en-US" alt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25</a:t>
            </a:r>
          </a:p>
        </p:txBody>
      </p:sp>
    </p:spTree>
    <p:extLst>
      <p:ext uri="{BB962C8B-B14F-4D97-AF65-F5344CB8AC3E}">
        <p14:creationId xmlns:p14="http://schemas.microsoft.com/office/powerpoint/2010/main" val="35398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 information (1/2)</a:t>
            </a:r>
          </a:p>
        </p:txBody>
      </p:sp>
      <p:sp>
        <p:nvSpPr>
          <p:cNvPr id="3" name="Content Placeholder 2"/>
          <p:cNvSpPr>
            <a:spLocks noGrp="1"/>
          </p:cNvSpPr>
          <p:nvPr>
            <p:ph idx="1"/>
          </p:nvPr>
        </p:nvSpPr>
        <p:spPr/>
        <p:txBody>
          <a:bodyPr/>
          <a:lstStyle/>
          <a:p>
            <a:r>
              <a:rPr lang="en-US" dirty="0"/>
              <a:t>1. </a:t>
            </a:r>
            <a:r>
              <a:rPr lang="en-US" dirty="0" err="1"/>
              <a:t>Notifier</a:t>
            </a:r>
            <a:r>
              <a:rPr lang="en-US" dirty="0"/>
              <a:t> identifies submitted information that is to be treated as confidential;</a:t>
            </a:r>
          </a:p>
          <a:p>
            <a:r>
              <a:rPr lang="en-US" dirty="0"/>
              <a:t>2. Prior to any disclosure, The Party of import inform the </a:t>
            </a:r>
            <a:r>
              <a:rPr lang="en-US" dirty="0" err="1"/>
              <a:t>notifier</a:t>
            </a:r>
            <a:r>
              <a:rPr lang="en-US" dirty="0"/>
              <a:t> of its decision if the information qualify for such treatment;</a:t>
            </a:r>
          </a:p>
          <a:p>
            <a:r>
              <a:rPr lang="en-US" dirty="0"/>
              <a:t>3. If the </a:t>
            </a:r>
            <a:r>
              <a:rPr lang="en-US" dirty="0" err="1"/>
              <a:t>notifier</a:t>
            </a:r>
            <a:r>
              <a:rPr lang="en-US" dirty="0"/>
              <a:t> </a:t>
            </a:r>
            <a:r>
              <a:rPr lang="en-US" dirty="0" err="1"/>
              <a:t>diagree</a:t>
            </a:r>
            <a:r>
              <a:rPr lang="en-US" dirty="0"/>
              <a:t> and withdraw the notification, the Party of import respect the confidentiality of commercial and industrial information, including research and development information as well as information on which their confidentiality </a:t>
            </a:r>
            <a:r>
              <a:rPr lang="en-US" dirty="0" err="1"/>
              <a:t>diasgreement</a:t>
            </a:r>
            <a:r>
              <a:rPr lang="en-US" dirty="0"/>
              <a:t>.</a:t>
            </a:r>
          </a:p>
          <a:p>
            <a:r>
              <a:rPr lang="en-US" dirty="0"/>
              <a:t>4. Confidential information are to be disclosed (</a:t>
            </a:r>
            <a:r>
              <a:rPr lang="en-US" u="sng" dirty="0">
                <a:solidFill>
                  <a:srgbClr val="FF0000"/>
                </a:solidFill>
              </a:rPr>
              <a:t>not to be published on the BCH</a:t>
            </a:r>
            <a:r>
              <a:rPr lang="en-US" dirty="0"/>
              <a:t>) or used for commercial purpose </a:t>
            </a:r>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21</a:t>
            </a:r>
          </a:p>
        </p:txBody>
      </p:sp>
    </p:spTree>
    <p:extLst>
      <p:ext uri="{BB962C8B-B14F-4D97-AF65-F5344CB8AC3E}">
        <p14:creationId xmlns:p14="http://schemas.microsoft.com/office/powerpoint/2010/main" val="3930653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 information (2/2)</a:t>
            </a:r>
          </a:p>
        </p:txBody>
      </p:sp>
      <p:sp>
        <p:nvSpPr>
          <p:cNvPr id="3" name="Content Placeholder 2"/>
          <p:cNvSpPr>
            <a:spLocks noGrp="1"/>
          </p:cNvSpPr>
          <p:nvPr>
            <p:ph idx="1"/>
          </p:nvPr>
        </p:nvSpPr>
        <p:spPr/>
        <p:txBody>
          <a:bodyPr>
            <a:normAutofit/>
          </a:bodyPr>
          <a:lstStyle/>
          <a:p>
            <a:r>
              <a:rPr lang="en-US" dirty="0"/>
              <a:t>The following information can not be considered as confidential:</a:t>
            </a:r>
          </a:p>
          <a:p>
            <a:r>
              <a:rPr lang="en-US" dirty="0"/>
              <a:t>(a) The name and address of the </a:t>
            </a:r>
            <a:r>
              <a:rPr lang="en-US" dirty="0" err="1"/>
              <a:t>notifier</a:t>
            </a:r>
            <a:r>
              <a:rPr lang="en-US" dirty="0"/>
              <a:t>;</a:t>
            </a:r>
          </a:p>
          <a:p>
            <a:r>
              <a:rPr lang="en-US" dirty="0"/>
              <a:t>(b) A general description of the living modified organism or organisms;</a:t>
            </a:r>
          </a:p>
          <a:p>
            <a:r>
              <a:rPr lang="en-US" dirty="0"/>
              <a:t>(c) A summary of the risk assessment of the effects on the conservation and sustainable use of biological diversity, taking also into account risks to human health; and</a:t>
            </a:r>
          </a:p>
          <a:p>
            <a:r>
              <a:rPr lang="en-US" dirty="0"/>
              <a:t>(d) Any methods and plans for emergency response.</a:t>
            </a:r>
          </a:p>
          <a:p>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25 (6)</a:t>
            </a:r>
          </a:p>
        </p:txBody>
      </p:sp>
    </p:spTree>
    <p:extLst>
      <p:ext uri="{BB962C8B-B14F-4D97-AF65-F5344CB8AC3E}">
        <p14:creationId xmlns:p14="http://schemas.microsoft.com/office/powerpoint/2010/main" val="2769779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2EFE6B4A-D090-46F5-BDF5-F561C3F9DFC0}"/>
              </a:ext>
            </a:extLst>
          </p:cNvPr>
          <p:cNvSpPr>
            <a:spLocks noGrp="1" noChangeArrowheads="1"/>
          </p:cNvSpPr>
          <p:nvPr>
            <p:ph type="body" idx="1"/>
          </p:nvPr>
        </p:nvSpPr>
        <p:spPr>
          <a:xfrm>
            <a:off x="1136072" y="1582738"/>
            <a:ext cx="10390910" cy="4870450"/>
          </a:xfrm>
        </p:spPr>
        <p:txBody>
          <a:bodyPr>
            <a:normAutofit/>
          </a:bodyPr>
          <a:lstStyle/>
          <a:p>
            <a:pPr>
              <a:spcAft>
                <a:spcPts val="0"/>
              </a:spcAft>
              <a:buNone/>
              <a:defRPr/>
            </a:pPr>
            <a:endParaRPr lang="fr-FR" sz="2800" dirty="0"/>
          </a:p>
          <a:p>
            <a:pPr>
              <a:spcAft>
                <a:spcPts val="0"/>
              </a:spcAft>
              <a:buNone/>
              <a:defRPr/>
            </a:pPr>
            <a:endParaRPr lang="fr-FR" sz="2800" dirty="0"/>
          </a:p>
          <a:p>
            <a:pPr>
              <a:spcAft>
                <a:spcPts val="0"/>
              </a:spcAft>
              <a:defRPr/>
            </a:pPr>
            <a:r>
              <a:rPr lang="en-US" sz="2800" dirty="0"/>
              <a:t>Handling, Transport,  Packaging and Identification</a:t>
            </a:r>
          </a:p>
          <a:p>
            <a:pPr>
              <a:spcAft>
                <a:spcPts val="0"/>
              </a:spcAft>
              <a:buNone/>
              <a:defRPr/>
            </a:pPr>
            <a:r>
              <a:rPr lang="en-US" sz="2800" dirty="0"/>
              <a:t>                                                       </a:t>
            </a:r>
            <a:endParaRPr lang="en-US" sz="2800" i="1" dirty="0">
              <a:solidFill>
                <a:srgbClr val="00B050"/>
              </a:solidFill>
            </a:endParaRPr>
          </a:p>
          <a:p>
            <a:pPr>
              <a:spcAft>
                <a:spcPts val="0"/>
              </a:spcAft>
              <a:defRPr/>
            </a:pPr>
            <a:endParaRPr lang="en-US" sz="2800" dirty="0"/>
          </a:p>
          <a:p>
            <a:pPr>
              <a:spcAft>
                <a:spcPts val="0"/>
              </a:spcAft>
              <a:defRPr/>
            </a:pPr>
            <a:r>
              <a:rPr lang="en-US" sz="2800" dirty="0"/>
              <a:t>Liability and Redress                  </a:t>
            </a:r>
            <a:endParaRPr lang="en-US" sz="2800" i="1" dirty="0">
              <a:solidFill>
                <a:srgbClr val="00B050"/>
              </a:solidFill>
            </a:endParaRPr>
          </a:p>
          <a:p>
            <a:pPr>
              <a:spcAft>
                <a:spcPts val="0"/>
              </a:spcAft>
              <a:defRPr/>
            </a:pPr>
            <a:endParaRPr lang="en-US" sz="2800" dirty="0"/>
          </a:p>
          <a:p>
            <a:pPr>
              <a:spcAft>
                <a:spcPts val="0"/>
              </a:spcAft>
              <a:buNone/>
              <a:defRPr/>
            </a:pPr>
            <a:r>
              <a:rPr lang="en-US" sz="2800" dirty="0"/>
              <a:t>                                         </a:t>
            </a:r>
          </a:p>
        </p:txBody>
      </p:sp>
      <p:sp>
        <p:nvSpPr>
          <p:cNvPr id="67587" name="Titre 8">
            <a:extLst>
              <a:ext uri="{FF2B5EF4-FFF2-40B4-BE49-F238E27FC236}">
                <a16:creationId xmlns:a16="http://schemas.microsoft.com/office/drawing/2014/main" id="{B824EF0A-370A-4CB8-B7E9-3575159FBF42}"/>
              </a:ext>
            </a:extLst>
          </p:cNvPr>
          <p:cNvSpPr txBox="1">
            <a:spLocks noGrp="1" noChangeArrowheads="1"/>
          </p:cNvSpPr>
          <p:nvPr>
            <p:ph type="title"/>
          </p:nvPr>
        </p:nvSpPr>
        <p:spPr>
          <a:xfrm>
            <a:off x="1136072" y="728663"/>
            <a:ext cx="6491288" cy="1417638"/>
          </a:xfrm>
        </p:spPr>
        <p:txBody>
          <a:bodyPr>
            <a:normAutofit/>
          </a:bodyPr>
          <a:lstStyle/>
          <a:p>
            <a:pPr eaLnBrk="1" hangingPunct="1">
              <a:spcBef>
                <a:spcPct val="0"/>
              </a:spcBef>
              <a:buClr>
                <a:srgbClr val="1F497D"/>
              </a:buClr>
              <a:buFont typeface="Calibri" panose="020F0502020204030204" pitchFamily="34" charset="0"/>
              <a:buNone/>
            </a:pPr>
            <a:r>
              <a:rPr lang="en-US" altLang="en-US" dirty="0">
                <a:sym typeface="Calibri" panose="020F0502020204030204" pitchFamily="34" charset="0"/>
              </a:rPr>
              <a:t>Other</a:t>
            </a:r>
            <a:r>
              <a:rPr lang="fr-FR" altLang="en-US" dirty="0">
                <a:sym typeface="Calibri" panose="020F0502020204030204" pitchFamily="34" charset="0"/>
              </a:rPr>
              <a:t> issues</a:t>
            </a:r>
          </a:p>
        </p:txBody>
      </p:sp>
      <p:sp>
        <p:nvSpPr>
          <p:cNvPr id="7"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8885817" y="2693272"/>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18</a:t>
            </a:r>
          </a:p>
        </p:txBody>
      </p:sp>
      <p:sp>
        <p:nvSpPr>
          <p:cNvPr id="8"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8885816" y="4265768"/>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27</a:t>
            </a:r>
          </a:p>
        </p:txBody>
      </p:sp>
    </p:spTree>
    <p:extLst>
      <p:ext uri="{BB962C8B-B14F-4D97-AF65-F5344CB8AC3E}">
        <p14:creationId xmlns:p14="http://schemas.microsoft.com/office/powerpoint/2010/main" val="11875474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buFont typeface="Wingdings" panose="05000000000000000000" pitchFamily="2" charset="2"/>
              <a:buChar char="§"/>
            </a:pPr>
            <a:r>
              <a:rPr lang="en-US" dirty="0"/>
              <a:t> In accordance with the Protocol, it is expected that the Unique identifier for LMOs intended for direct use as food, feed or for processing (decisions taken under Article 11) to be available, since most of these organisms are expected to be approved for use in trade.</a:t>
            </a:r>
          </a:p>
          <a:p>
            <a:pPr algn="just">
              <a:buFont typeface="Wingdings" panose="05000000000000000000" pitchFamily="2" charset="2"/>
              <a:buChar char="§"/>
            </a:pPr>
            <a:r>
              <a:rPr lang="en-US" dirty="0"/>
              <a:t> The Third Meeting of the Parties to the Protocol also requested Governments to provide information on the unique identifier, where it exists, when decisions taken under the Advanced informed agreement are registered.</a:t>
            </a:r>
          </a:p>
        </p:txBody>
      </p:sp>
      <p:sp>
        <p:nvSpPr>
          <p:cNvPr id="3" name="Title 2"/>
          <p:cNvSpPr>
            <a:spLocks noGrp="1"/>
          </p:cNvSpPr>
          <p:nvPr>
            <p:ph type="title"/>
          </p:nvPr>
        </p:nvSpPr>
        <p:spPr/>
        <p:txBody>
          <a:bodyPr/>
          <a:lstStyle/>
          <a:p>
            <a:r>
              <a:rPr lang="en-US" dirty="0"/>
              <a:t>About the LMOs unique identifier</a:t>
            </a:r>
          </a:p>
        </p:txBody>
      </p:sp>
      <p:sp>
        <p:nvSpPr>
          <p:cNvPr id="4" name="Slide Number Placeholder 3"/>
          <p:cNvSpPr>
            <a:spLocks noGrp="1"/>
          </p:cNvSpPr>
          <p:nvPr>
            <p:ph type="sldNum" idx="10"/>
          </p:nvPr>
        </p:nvSpPr>
        <p:spPr/>
        <p:txBody>
          <a:bodyPr/>
          <a:lstStyle/>
          <a:p>
            <a:pPr>
              <a:defRPr/>
            </a:pPr>
            <a:fld id="{F652DD76-7F1D-41FE-9482-0D060E101785}" type="slidenum">
              <a:rPr lang="en-US" smtClean="0"/>
              <a:pPr>
                <a:defRPr/>
              </a:pPr>
              <a:t>26</a:t>
            </a:fld>
            <a:endParaRPr lang="en-US" dirty="0"/>
          </a:p>
        </p:txBody>
      </p:sp>
    </p:spTree>
    <p:extLst>
      <p:ext uri="{BB962C8B-B14F-4D97-AF65-F5344CB8AC3E}">
        <p14:creationId xmlns:p14="http://schemas.microsoft.com/office/powerpoint/2010/main" val="116424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ON CPB definitions and scope</a:t>
            </a:r>
          </a:p>
        </p:txBody>
      </p:sp>
      <p:sp>
        <p:nvSpPr>
          <p:cNvPr id="3" name="Content Placeholder 2"/>
          <p:cNvSpPr>
            <a:spLocks noGrp="1"/>
          </p:cNvSpPr>
          <p:nvPr>
            <p:ph idx="1"/>
          </p:nvPr>
        </p:nvSpPr>
        <p:spPr>
          <a:xfrm>
            <a:off x="1024128" y="2286000"/>
            <a:ext cx="10786872" cy="3450921"/>
          </a:xfrm>
        </p:spPr>
        <p:txBody>
          <a:bodyPr/>
          <a:lstStyle/>
          <a:p>
            <a:r>
              <a:rPr lang="en-US" b="1" dirty="0"/>
              <a:t>- For a shipment of cloned pigs arriving from abroad do we have to apply the requirements of the Biosafety Protocol?</a:t>
            </a:r>
          </a:p>
        </p:txBody>
      </p:sp>
      <p:sp>
        <p:nvSpPr>
          <p:cNvPr id="4" name="Content Placeholder 2"/>
          <p:cNvSpPr txBox="1">
            <a:spLocks/>
          </p:cNvSpPr>
          <p:nvPr/>
        </p:nvSpPr>
        <p:spPr>
          <a:xfrm>
            <a:off x="1024127" y="3546764"/>
            <a:ext cx="10786872"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600" kern="1200">
                <a:solidFill>
                  <a:schemeClr val="tx1"/>
                </a:solidFill>
                <a:latin typeface="+mn-lt"/>
                <a:ea typeface="+mn-ea"/>
                <a:cs typeface="+mn-cs"/>
              </a:defRPr>
            </a:lvl1pPr>
            <a:lvl2pPr marL="461963" indent="-115888" algn="l" defTabSz="914400" rtl="0" eaLnBrk="1" latinLnBrk="0" hangingPunct="1">
              <a:lnSpc>
                <a:spcPct val="90000"/>
              </a:lnSpc>
              <a:spcBef>
                <a:spcPts val="200"/>
              </a:spcBef>
              <a:spcAft>
                <a:spcPts val="400"/>
              </a:spcAft>
              <a:buClr>
                <a:schemeClr val="accent1"/>
              </a:buClr>
              <a:buFont typeface="Wingdings 3" pitchFamily="18" charset="2"/>
              <a:buChar char=""/>
              <a:defRPr sz="2200" kern="1200">
                <a:solidFill>
                  <a:schemeClr val="tx1"/>
                </a:solidFill>
                <a:latin typeface="+mn-lt"/>
                <a:ea typeface="+mn-ea"/>
                <a:cs typeface="+mn-cs"/>
              </a:defRPr>
            </a:lvl2pPr>
            <a:lvl3pPr marL="568325" indent="-58738"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682625" indent="-5715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6288" indent="-34925"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 A pharmaceutical company wants to ship a genetically modified live</a:t>
            </a:r>
            <a:br>
              <a:rPr lang="en-US" dirty="0"/>
            </a:br>
            <a:r>
              <a:rPr lang="en-US" b="1" dirty="0"/>
              <a:t>vaccine for hepatitis B to its sister company in in another country do we have to apply the requirements of the Biosafety Protocol?</a:t>
            </a:r>
            <a:endParaRPr lang="en-US" dirty="0"/>
          </a:p>
        </p:txBody>
      </p:sp>
    </p:spTree>
    <p:extLst>
      <p:ext uri="{BB962C8B-B14F-4D97-AF65-F5344CB8AC3E}">
        <p14:creationId xmlns:p14="http://schemas.microsoft.com/office/powerpoint/2010/main" val="394148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4823" y="3228166"/>
            <a:ext cx="6096000" cy="646331"/>
          </a:xfrm>
          <a:prstGeom prst="rect">
            <a:avLst/>
          </a:prstGeom>
          <a:ln>
            <a:solidFill>
              <a:srgbClr val="92D050"/>
            </a:solidFill>
          </a:ln>
        </p:spPr>
        <p:txBody>
          <a:bodyPr>
            <a:spAutoFit/>
          </a:bodyPr>
          <a:lstStyle/>
          <a:p>
            <a:pPr marL="342900" indent="-342900" algn="ctr">
              <a:lnSpc>
                <a:spcPct val="100000"/>
              </a:lnSpc>
              <a:spcBef>
                <a:spcPts val="0"/>
              </a:spcBef>
              <a:spcAft>
                <a:spcPts val="0"/>
              </a:spcAft>
              <a:buClr>
                <a:srgbClr val="000066"/>
              </a:buClr>
              <a:buSzPct val="25000"/>
              <a:buNone/>
            </a:pPr>
            <a:r>
              <a:rPr lang="en-US" sz="3600" dirty="0">
                <a:solidFill>
                  <a:srgbClr val="00B050"/>
                </a:solidFill>
                <a:latin typeface="Arial"/>
                <a:ea typeface="Arial"/>
                <a:cs typeface="Arial"/>
                <a:sym typeface="Arial"/>
              </a:rPr>
              <a:t>Thank you !</a:t>
            </a:r>
          </a:p>
        </p:txBody>
      </p:sp>
    </p:spTree>
    <p:extLst>
      <p:ext uri="{BB962C8B-B14F-4D97-AF65-F5344CB8AC3E}">
        <p14:creationId xmlns:p14="http://schemas.microsoft.com/office/powerpoint/2010/main" val="310572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biosafety?</a:t>
            </a:r>
          </a:p>
        </p:txBody>
      </p:sp>
      <p:sp>
        <p:nvSpPr>
          <p:cNvPr id="3" name="Content Placeholder 2"/>
          <p:cNvSpPr>
            <a:spLocks noGrp="1"/>
          </p:cNvSpPr>
          <p:nvPr>
            <p:ph idx="1"/>
          </p:nvPr>
        </p:nvSpPr>
        <p:spPr/>
        <p:txBody>
          <a:bodyPr/>
          <a:lstStyle/>
          <a:p>
            <a:r>
              <a:rPr lang="en-GB" altLang="en-US" dirty="0"/>
              <a:t>- Biosafety is a term used to describe efforts to minimise and avoid the potential risks resulting from </a:t>
            </a:r>
            <a:r>
              <a:rPr lang="en-GB" altLang="en-US" dirty="0">
                <a:hlinkClick r:id="rId2" action="ppaction://hlinkpres?slideindex=1&amp;slidetitle="/>
              </a:rPr>
              <a:t>modern biotechnology </a:t>
            </a:r>
            <a:r>
              <a:rPr lang="en-GB" altLang="en-US" dirty="0"/>
              <a:t>and its products. </a:t>
            </a:r>
          </a:p>
          <a:p>
            <a:endParaRPr lang="en-GB" altLang="en-US" dirty="0"/>
          </a:p>
          <a:p>
            <a:endParaRPr lang="en-US" dirty="0"/>
          </a:p>
        </p:txBody>
      </p:sp>
    </p:spTree>
    <p:extLst>
      <p:ext uri="{BB962C8B-B14F-4D97-AF65-F5344CB8AC3E}">
        <p14:creationId xmlns:p14="http://schemas.microsoft.com/office/powerpoint/2010/main" val="338361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precautionary approach</a:t>
            </a:r>
          </a:p>
        </p:txBody>
      </p:sp>
      <p:sp>
        <p:nvSpPr>
          <p:cNvPr id="3" name="Content Placeholder 2"/>
          <p:cNvSpPr>
            <a:spLocks noGrp="1"/>
          </p:cNvSpPr>
          <p:nvPr>
            <p:ph idx="1"/>
          </p:nvPr>
        </p:nvSpPr>
        <p:spPr/>
        <p:txBody>
          <a:bodyPr/>
          <a:lstStyle/>
          <a:p>
            <a:r>
              <a:rPr lang="en-US" dirty="0"/>
              <a:t>The United Nations Conference on Environment and Development in Rio de Janeiro, Brazil, 1992, adopted 27 principles to underpin sustainable development.</a:t>
            </a:r>
          </a:p>
          <a:p>
            <a:r>
              <a:rPr lang="en-US" dirty="0"/>
              <a:t>Principle 15 (also known as the precautionary principle) states that:</a:t>
            </a:r>
          </a:p>
          <a:p>
            <a:r>
              <a:rPr lang="en-US" i="1" dirty="0"/>
              <a:t>“In order to protect the environment, the precautionary approach shall be widely applied by States according to their capabilities. </a:t>
            </a:r>
            <a:r>
              <a:rPr lang="en-US" i="1" u="sng" dirty="0"/>
              <a:t>Where there are threats of serious or irreversible damage, lack of full scientific certainty shall not be used as a reason for postponing cost-effective measures to prevent environmental degradation</a:t>
            </a:r>
            <a:r>
              <a:rPr lang="en-US" i="1" dirty="0"/>
              <a:t>.”</a:t>
            </a:r>
            <a:endParaRPr lang="en-US" dirty="0"/>
          </a:p>
        </p:txBody>
      </p:sp>
    </p:spTree>
    <p:extLst>
      <p:ext uri="{BB962C8B-B14F-4D97-AF65-F5344CB8AC3E}">
        <p14:creationId xmlns:p14="http://schemas.microsoft.com/office/powerpoint/2010/main" val="6841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convention on biological diversity (CBD)</a:t>
            </a:r>
          </a:p>
        </p:txBody>
      </p:sp>
      <p:sp>
        <p:nvSpPr>
          <p:cNvPr id="3" name="Content Placeholder 2"/>
          <p:cNvSpPr>
            <a:spLocks noGrp="1"/>
          </p:cNvSpPr>
          <p:nvPr>
            <p:ph idx="1"/>
          </p:nvPr>
        </p:nvSpPr>
        <p:spPr>
          <a:xfrm>
            <a:off x="1024128" y="2286000"/>
            <a:ext cx="8009036" cy="4023360"/>
          </a:xfrm>
        </p:spPr>
        <p:txBody>
          <a:bodyPr/>
          <a:lstStyle/>
          <a:p>
            <a:r>
              <a:rPr lang="en-US" dirty="0"/>
              <a:t>- Is an international treaty that has 3 objectives:</a:t>
            </a:r>
          </a:p>
          <a:p>
            <a:pPr lvl="1"/>
            <a:r>
              <a:rPr lang="en-US" dirty="0"/>
              <a:t> The conservation of biological diversity, </a:t>
            </a:r>
          </a:p>
          <a:p>
            <a:pPr lvl="1"/>
            <a:r>
              <a:rPr lang="en-US" dirty="0"/>
              <a:t> The sustainable use of its components and</a:t>
            </a:r>
          </a:p>
          <a:p>
            <a:pPr lvl="1"/>
            <a:r>
              <a:rPr lang="en-US" dirty="0"/>
              <a:t> The fair and equitable sharing of the benefits arising out of the utilization of genetic resources. </a:t>
            </a:r>
          </a:p>
          <a:p>
            <a:r>
              <a:rPr lang="en-US" dirty="0"/>
              <a:t>- It entered into force on 1993</a:t>
            </a:r>
          </a:p>
          <a:p>
            <a:r>
              <a:rPr lang="en-US" dirty="0"/>
              <a:t>- The issue of safety in biotechnology is addressed in articles 8(g) and 19(3) of the CBD.</a:t>
            </a:r>
          </a:p>
          <a:p>
            <a:endParaRPr lang="en-US" dirty="0"/>
          </a:p>
          <a:p>
            <a:endParaRPr lang="en-US" dirty="0"/>
          </a:p>
        </p:txBody>
      </p:sp>
      <p:pic>
        <p:nvPicPr>
          <p:cNvPr id="4" name="Picture 3"/>
          <p:cNvPicPr>
            <a:picLocks noChangeAspect="1"/>
          </p:cNvPicPr>
          <p:nvPr/>
        </p:nvPicPr>
        <p:blipFill>
          <a:blip r:embed="rId3"/>
          <a:stretch>
            <a:fillRect/>
          </a:stretch>
        </p:blipFill>
        <p:spPr>
          <a:xfrm>
            <a:off x="8989316" y="2286000"/>
            <a:ext cx="1908887" cy="2272145"/>
          </a:xfrm>
          <a:prstGeom prst="rect">
            <a:avLst/>
          </a:prstGeom>
        </p:spPr>
      </p:pic>
    </p:spTree>
    <p:extLst>
      <p:ext uri="{BB962C8B-B14F-4D97-AF65-F5344CB8AC3E}">
        <p14:creationId xmlns:p14="http://schemas.microsoft.com/office/powerpoint/2010/main" val="98042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Cartagena protocol on biosafety (CPB)</a:t>
            </a:r>
          </a:p>
        </p:txBody>
      </p:sp>
      <p:sp>
        <p:nvSpPr>
          <p:cNvPr id="3" name="Content Placeholder 2"/>
          <p:cNvSpPr>
            <a:spLocks noGrp="1"/>
          </p:cNvSpPr>
          <p:nvPr>
            <p:ph idx="1"/>
          </p:nvPr>
        </p:nvSpPr>
        <p:spPr>
          <a:xfrm>
            <a:off x="1024128" y="2286000"/>
            <a:ext cx="8604781" cy="4023360"/>
          </a:xfrm>
        </p:spPr>
        <p:txBody>
          <a:bodyPr>
            <a:normAutofit lnSpcReduction="10000"/>
          </a:bodyPr>
          <a:lstStyle/>
          <a:p>
            <a:r>
              <a:rPr lang="en-US" dirty="0"/>
              <a:t>- The Conference of the Parties to the CBD adopted the Cartagena Protocol on Biosafety on 29 January 2000 in Montreal, Canada. </a:t>
            </a:r>
          </a:p>
          <a:p>
            <a:r>
              <a:rPr lang="en-US" dirty="0"/>
              <a:t>- The Cartagena Protocol on Biosafety is an international agreement (treaty), concluded and adopted in the framework of the Convention on Biological Diversity (CBD)</a:t>
            </a:r>
          </a:p>
          <a:p>
            <a:r>
              <a:rPr lang="en-US" dirty="0"/>
              <a:t>- It entered into force on September 11, 2003</a:t>
            </a:r>
          </a:p>
          <a:p>
            <a:r>
              <a:rPr lang="en-US" dirty="0"/>
              <a:t>- As of date: 173 Parties</a:t>
            </a:r>
          </a:p>
          <a:p>
            <a:r>
              <a:rPr lang="en-US" dirty="0"/>
              <a:t>- Governing body: COP - MOP</a:t>
            </a:r>
          </a:p>
          <a:p>
            <a:endParaRPr lang="en-US" dirty="0"/>
          </a:p>
        </p:txBody>
      </p:sp>
      <p:pic>
        <p:nvPicPr>
          <p:cNvPr id="4" name="Picture 6">
            <a:extLst>
              <a:ext uri="{FF2B5EF4-FFF2-40B4-BE49-F238E27FC236}">
                <a16:creationId xmlns:a16="http://schemas.microsoft.com/office/drawing/2014/main" id="{587B1851-CDCA-4FD6-BD70-2E13E8E46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673" y="2286000"/>
            <a:ext cx="2126672" cy="232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0014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definitions</a:t>
            </a:r>
          </a:p>
        </p:txBody>
      </p:sp>
      <p:sp>
        <p:nvSpPr>
          <p:cNvPr id="3" name="Content Placeholder 2"/>
          <p:cNvSpPr>
            <a:spLocks noGrp="1"/>
          </p:cNvSpPr>
          <p:nvPr>
            <p:ph idx="1"/>
          </p:nvPr>
        </p:nvSpPr>
        <p:spPr>
          <a:xfrm>
            <a:off x="1024127" y="2286000"/>
            <a:ext cx="10475145" cy="4023360"/>
          </a:xfrm>
        </p:spPr>
        <p:txBody>
          <a:bodyPr>
            <a:normAutofit/>
          </a:bodyPr>
          <a:lstStyle/>
          <a:p>
            <a:r>
              <a:rPr lang="en-US" dirty="0">
                <a:solidFill>
                  <a:srgbClr val="0070C0"/>
                </a:solidFill>
              </a:rPr>
              <a:t>Living Modified Organism (LMO)</a:t>
            </a:r>
            <a:r>
              <a:rPr lang="en-US" dirty="0"/>
              <a:t>: Any living organism that possesses a novel combination of genetic material obtained through the use of modern biotechnology</a:t>
            </a:r>
          </a:p>
          <a:p>
            <a:pPr>
              <a:lnSpc>
                <a:spcPct val="100000"/>
              </a:lnSpc>
            </a:pPr>
            <a:r>
              <a:rPr lang="en-US" dirty="0">
                <a:solidFill>
                  <a:srgbClr val="0070C0"/>
                </a:solidFill>
              </a:rPr>
              <a:t>Modern biotechnology: </a:t>
            </a:r>
            <a:r>
              <a:rPr lang="en-US" dirty="0"/>
              <a:t>means the application of:</a:t>
            </a:r>
          </a:p>
          <a:p>
            <a:pPr lvl="1"/>
            <a:r>
              <a:rPr kumimoji="1" lang="en-US" sz="2400" dirty="0">
                <a:latin typeface="Times New Roman" pitchFamily="18" charset="0"/>
                <a:ea typeface="MS PGothic" panose="020B0600070205080204" pitchFamily="34" charset="-128"/>
                <a:cs typeface="ＭＳ Ｐゴシック" pitchFamily="-111" charset="-128"/>
              </a:rPr>
              <a:t> In vitro nucleic acid techniques, including recombinant deoxyribonucleic acid (DNA) and direct injection of nucleic acid into cells or organelles, </a:t>
            </a:r>
          </a:p>
          <a:p>
            <a:pPr lvl="1"/>
            <a:r>
              <a:rPr kumimoji="1" lang="en-US" sz="2400" dirty="0">
                <a:latin typeface="Times New Roman" pitchFamily="18" charset="0"/>
                <a:ea typeface="MS PGothic" panose="020B0600070205080204" pitchFamily="34" charset="-128"/>
                <a:cs typeface="ＭＳ Ｐゴシック" pitchFamily="-111" charset="-128"/>
              </a:rPr>
              <a:t>or Fusion of cells beyond the taxonomic family,</a:t>
            </a:r>
          </a:p>
          <a:p>
            <a:pPr marL="346075" indent="0"/>
            <a:r>
              <a:rPr lang="en-US" dirty="0"/>
              <a:t>that overcome natural physiological reproductive or recombination barriers and that are not techniques used in traditional breeding and selection;</a:t>
            </a:r>
          </a:p>
          <a:p>
            <a:endParaRPr lang="en-US" dirty="0"/>
          </a:p>
        </p:txBody>
      </p:sp>
    </p:spTree>
    <p:extLst>
      <p:ext uri="{BB962C8B-B14F-4D97-AF65-F5344CB8AC3E}">
        <p14:creationId xmlns:p14="http://schemas.microsoft.com/office/powerpoint/2010/main" val="42714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41" y="2706746"/>
            <a:ext cx="2530765" cy="1898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llgardâ¢ cotton"/>
          <p:cNvPicPr>
            <a:picLocks noChangeAspect="1" noChangeArrowheads="1"/>
          </p:cNvPicPr>
          <p:nvPr/>
        </p:nvPicPr>
        <p:blipFill rotWithShape="1">
          <a:blip r:embed="rId4">
            <a:extLst>
              <a:ext uri="{28A0092B-C50C-407E-A947-70E740481C1C}">
                <a14:useLocalDpi xmlns:a14="http://schemas.microsoft.com/office/drawing/2010/main" val="0"/>
              </a:ext>
            </a:extLst>
          </a:blip>
          <a:srcRect r="15682"/>
          <a:stretch/>
        </p:blipFill>
        <p:spPr bwMode="auto">
          <a:xfrm>
            <a:off x="8887568" y="2539901"/>
            <a:ext cx="2570018"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206" y="3218186"/>
            <a:ext cx="1714500" cy="1898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655485" y="4089290"/>
            <a:ext cx="3117315" cy="370782"/>
          </a:xfrm>
          <a:prstGeom prst="rect">
            <a:avLst/>
          </a:prstGeom>
        </p:spPr>
      </p:pic>
      <p:pic>
        <p:nvPicPr>
          <p:cNvPr id="5" name="Picture 4"/>
          <p:cNvPicPr>
            <a:picLocks noChangeAspect="1"/>
          </p:cNvPicPr>
          <p:nvPr/>
        </p:nvPicPr>
        <p:blipFill>
          <a:blip r:embed="rId7"/>
          <a:stretch>
            <a:fillRect/>
          </a:stretch>
        </p:blipFill>
        <p:spPr>
          <a:xfrm>
            <a:off x="3499475" y="1733282"/>
            <a:ext cx="1257300" cy="1285875"/>
          </a:xfrm>
          <a:prstGeom prst="rect">
            <a:avLst/>
          </a:prstGeom>
        </p:spPr>
      </p:pic>
      <p:sp>
        <p:nvSpPr>
          <p:cNvPr id="6" name="Striped Right Arrow 5"/>
          <p:cNvSpPr/>
          <p:nvPr/>
        </p:nvSpPr>
        <p:spPr>
          <a:xfrm>
            <a:off x="6151132" y="3321409"/>
            <a:ext cx="1911927" cy="99761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59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of the Cartagena protocol (Art.1)</a:t>
            </a:r>
          </a:p>
        </p:txBody>
      </p:sp>
      <p:sp>
        <p:nvSpPr>
          <p:cNvPr id="3" name="Content Placeholder 2"/>
          <p:cNvSpPr>
            <a:spLocks noGrp="1"/>
          </p:cNvSpPr>
          <p:nvPr>
            <p:ph idx="1"/>
          </p:nvPr>
        </p:nvSpPr>
        <p:spPr/>
        <p:txBody>
          <a:bodyPr>
            <a:normAutofit lnSpcReduction="10000"/>
          </a:bodyPr>
          <a:lstStyle/>
          <a:p>
            <a:r>
              <a:rPr lang="en-GB" altLang="en-US" i="1" dirty="0">
                <a:sym typeface="Calibri" panose="020F0502020204030204" pitchFamily="34" charset="0"/>
              </a:rPr>
              <a:t>- […] the objective of this Protocol is to contribute to ensuring an </a:t>
            </a:r>
            <a:r>
              <a:rPr lang="en-GB" altLang="en-US" b="1" i="1" dirty="0">
                <a:sym typeface="Calibri" panose="020F0502020204030204" pitchFamily="34" charset="0"/>
              </a:rPr>
              <a:t>adequate level of protection in the field of the safe transfer, handling and use </a:t>
            </a:r>
            <a:r>
              <a:rPr lang="en-GB" altLang="en-US" i="1" dirty="0">
                <a:sym typeface="Calibri" panose="020F0502020204030204" pitchFamily="34" charset="0"/>
              </a:rPr>
              <a:t>of living modified organisms resulting from modern biotechnology that </a:t>
            </a:r>
            <a:r>
              <a:rPr lang="en-GB" altLang="en-US" i="1" dirty="0">
                <a:solidFill>
                  <a:srgbClr val="FF0000"/>
                </a:solidFill>
                <a:sym typeface="Calibri" panose="020F0502020204030204" pitchFamily="34" charset="0"/>
              </a:rPr>
              <a:t>may have adverse effects </a:t>
            </a:r>
            <a:r>
              <a:rPr lang="en-GB" altLang="en-US" i="1" dirty="0">
                <a:sym typeface="Calibri" panose="020F0502020204030204" pitchFamily="34" charset="0"/>
              </a:rPr>
              <a:t>on the conservation and sustainable use of biological diversity, taking also into account risks to human health, and specifically focusing on transboundary movements. </a:t>
            </a:r>
          </a:p>
          <a:p>
            <a:endParaRPr lang="en-GB" altLang="en-US" i="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r>
              <a:rPr lang="fr-FR" altLang="en-US" dirty="0"/>
              <a:t>- The phrase “</a:t>
            </a:r>
            <a:r>
              <a:rPr lang="fr-FR" altLang="en-US" dirty="0" err="1"/>
              <a:t>may</a:t>
            </a:r>
            <a:r>
              <a:rPr lang="fr-FR" altLang="en-US" dirty="0"/>
              <a:t> </a:t>
            </a:r>
            <a:r>
              <a:rPr lang="en-US" altLang="en-US" dirty="0"/>
              <a:t>have adverse effects” indicates adherence to the precautionary approach: protection is called for not only if </a:t>
            </a:r>
            <a:r>
              <a:rPr lang="en-US" altLang="en-US" b="1" dirty="0"/>
              <a:t>the adverse effects are a certainty, and have been established as such by full scientific evidence</a:t>
            </a:r>
            <a:r>
              <a:rPr lang="en-US" altLang="en-US" dirty="0"/>
              <a:t>, but also if there is </a:t>
            </a:r>
            <a:r>
              <a:rPr lang="en-US" altLang="en-US" b="1" dirty="0"/>
              <a:t>a </a:t>
            </a:r>
            <a:r>
              <a:rPr lang="fr-FR" altLang="en-US" b="1" dirty="0" err="1"/>
              <a:t>threat</a:t>
            </a:r>
            <a:r>
              <a:rPr lang="fr-FR" altLang="en-US" b="1" dirty="0"/>
              <a:t> of adverse </a:t>
            </a:r>
            <a:r>
              <a:rPr lang="fr-FR" altLang="en-US" b="1" dirty="0" err="1"/>
              <a:t>effects</a:t>
            </a:r>
            <a:r>
              <a:rPr lang="fr-FR" altLang="en-US" dirty="0"/>
              <a:t>.</a:t>
            </a:r>
          </a:p>
          <a:p>
            <a:endParaRPr lang="en-US" altLang="en-US" sz="2400" i="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a:t>Art. 1</a:t>
            </a:r>
          </a:p>
        </p:txBody>
      </p:sp>
    </p:spTree>
    <p:extLst>
      <p:ext uri="{BB962C8B-B14F-4D97-AF65-F5344CB8AC3E}">
        <p14:creationId xmlns:p14="http://schemas.microsoft.com/office/powerpoint/2010/main" val="780565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4660</TotalTime>
  <Words>4389</Words>
  <Application>Microsoft Office PowerPoint</Application>
  <PresentationFormat>Widescreen</PresentationFormat>
  <Paragraphs>276</Paragraphs>
  <Slides>28</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Black</vt:lpstr>
      <vt:lpstr>Calibri</vt:lpstr>
      <vt:lpstr>Times New Roman</vt:lpstr>
      <vt:lpstr>Tw Cen MT</vt:lpstr>
      <vt:lpstr>Tw Cen MT Condensed</vt:lpstr>
      <vt:lpstr>Wingdings</vt:lpstr>
      <vt:lpstr>Wingdings 3</vt:lpstr>
      <vt:lpstr>Integral</vt:lpstr>
      <vt:lpstr>1_Integral</vt:lpstr>
      <vt:lpstr>MAPUTO, MOZAMBIQUE 6 – 7 JUNE 2022</vt:lpstr>
      <vt:lpstr>The Cartagena protocol in brief</vt:lpstr>
      <vt:lpstr>What is biosafety?</vt:lpstr>
      <vt:lpstr>The precautionary approach</vt:lpstr>
      <vt:lpstr>the convention on biological diversity (CBD)</vt:lpstr>
      <vt:lpstr>The Cartagena protocol on biosafety (CPB)</vt:lpstr>
      <vt:lpstr>Some definitions</vt:lpstr>
      <vt:lpstr>example</vt:lpstr>
      <vt:lpstr>Objective of the Cartagena protocol (Art.1)</vt:lpstr>
      <vt:lpstr>General provisions</vt:lpstr>
      <vt:lpstr>Scope of the protocol</vt:lpstr>
      <vt:lpstr>Application of the CPB</vt:lpstr>
      <vt:lpstr>PowerPoint Presentation</vt:lpstr>
      <vt:lpstr>Procedure for LMO intended for direct use as food or feed, or for processing (ffp)</vt:lpstr>
      <vt:lpstr>What is the main difference between AIA and FFP procedures ?</vt:lpstr>
      <vt:lpstr>Review of decisions</vt:lpstr>
      <vt:lpstr>Transit and contained use</vt:lpstr>
      <vt:lpstr>Simplified procedure</vt:lpstr>
      <vt:lpstr>PowerPoint Presentation</vt:lpstr>
      <vt:lpstr>Risk assessment (ra)</vt:lpstr>
      <vt:lpstr>Unintentional Transboundary Movements</vt:lpstr>
      <vt:lpstr>Illegal transboundary movements</vt:lpstr>
      <vt:lpstr>Confidential information (1/2)</vt:lpstr>
      <vt:lpstr>Confidential information (2/2)</vt:lpstr>
      <vt:lpstr>Other issues</vt:lpstr>
      <vt:lpstr>About the LMOs unique identifier</vt:lpstr>
      <vt:lpstr>Questions ON CPB definitions and scope</vt:lpstr>
      <vt:lpstr>PowerPoint Presentation</vt:lpstr>
    </vt:vector>
  </TitlesOfParts>
  <Company>Ossama AbdelKawy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Ossama AbdelKawy</dc:creator>
  <cp:lastModifiedBy>Kouassi, Charles</cp:lastModifiedBy>
  <cp:revision>278</cp:revision>
  <dcterms:created xsi:type="dcterms:W3CDTF">2018-09-03T08:21:53Z</dcterms:created>
  <dcterms:modified xsi:type="dcterms:W3CDTF">2022-06-04T17:27:13Z</dcterms:modified>
</cp:coreProperties>
</file>