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997" r:id="rId1"/>
  </p:sldMasterIdLst>
  <p:notesMasterIdLst>
    <p:notesMasterId r:id="rId11"/>
  </p:notesMasterIdLst>
  <p:handoutMasterIdLst>
    <p:handoutMasterId r:id="rId12"/>
  </p:handoutMasterIdLst>
  <p:sldIdLst>
    <p:sldId id="415" r:id="rId2"/>
    <p:sldId id="441" r:id="rId3"/>
    <p:sldId id="437" r:id="rId4"/>
    <p:sldId id="430" r:id="rId5"/>
    <p:sldId id="444" r:id="rId6"/>
    <p:sldId id="445" r:id="rId7"/>
    <p:sldId id="443" r:id="rId8"/>
    <p:sldId id="435" r:id="rId9"/>
    <p:sldId id="442" r:id="rId10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4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nesto Ocampo" initials="eo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B9B9B9"/>
    <a:srgbClr val="FF9933"/>
    <a:srgbClr val="858787"/>
    <a:srgbClr val="009900"/>
    <a:srgbClr val="EC7CFB"/>
    <a:srgbClr val="FEFA7F"/>
    <a:srgbClr val="000066"/>
    <a:srgbClr val="000099"/>
    <a:srgbClr val="FF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62" autoAdjust="0"/>
    <p:restoredTop sz="87736" autoAdjust="0"/>
  </p:normalViewPr>
  <p:slideViewPr>
    <p:cSldViewPr>
      <p:cViewPr varScale="1">
        <p:scale>
          <a:sx n="74" d="100"/>
          <a:sy n="74" d="100"/>
        </p:scale>
        <p:origin x="1744" y="168"/>
      </p:cViewPr>
      <p:guideLst>
        <p:guide orient="horz" pos="2160"/>
        <p:guide pos="432"/>
      </p:guideLst>
    </p:cSldViewPr>
  </p:slideViewPr>
  <p:outlineViewPr>
    <p:cViewPr>
      <p:scale>
        <a:sx n="33" d="100"/>
        <a:sy n="33" d="100"/>
      </p:scale>
      <p:origin x="0" y="12768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2706"/>
    </p:cViewPr>
  </p:sorterViewPr>
  <p:notesViewPr>
    <p:cSldViewPr>
      <p:cViewPr>
        <p:scale>
          <a:sx n="100" d="100"/>
          <a:sy n="100" d="100"/>
        </p:scale>
        <p:origin x="-720" y="2694"/>
      </p:cViewPr>
      <p:guideLst>
        <p:guide orient="horz" pos="3024"/>
        <p:guide pos="23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C1AC9FFE-402E-44A5-8B98-51F8AD953E0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2B5147FC-864B-4545-BB88-8F774C4A33F6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-111" charset="0"/>
                <a:cs typeface="Arial" charset="0"/>
              </a:defRPr>
            </a:lvl1pPr>
          </a:lstStyle>
          <a:p>
            <a:pPr>
              <a:defRPr/>
            </a:pPr>
            <a:fld id="{E1B5D19E-5EED-48B1-A9BE-C669011064B3}" type="datetime1">
              <a:rPr lang="es-ES"/>
              <a:pPr>
                <a:defRPr/>
              </a:pPr>
              <a:t>5/7/24</a:t>
            </a:fld>
            <a:endParaRPr lang="es-ES"/>
          </a:p>
        </p:txBody>
      </p:sp>
      <p:sp>
        <p:nvSpPr>
          <p:cNvPr id="20484" name="Rectangle 4">
            <a:extLst>
              <a:ext uri="{FF2B5EF4-FFF2-40B4-BE49-F238E27FC236}">
                <a16:creationId xmlns:a16="http://schemas.microsoft.com/office/drawing/2014/main" id="{15411998-8A8F-4BBA-A04F-B6DE443B5B56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4378325" cy="4810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-111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Protocolo de Cartagena sobre Seguridad de la Biotecnología</a:t>
            </a:r>
          </a:p>
        </p:txBody>
      </p:sp>
      <p:sp>
        <p:nvSpPr>
          <p:cNvPr id="20485" name="Rectangle 5">
            <a:extLst>
              <a:ext uri="{FF2B5EF4-FFF2-40B4-BE49-F238E27FC236}">
                <a16:creationId xmlns:a16="http://schemas.microsoft.com/office/drawing/2014/main" id="{80D54DE7-7255-483A-9AF1-60C9E7B8503C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AD63E4D6-BD9A-400D-B2C9-4AE79F639E7C}" type="slidenum">
              <a:rPr lang="en-US" altLang="en-US"/>
              <a:pPr>
                <a:defRPr/>
              </a:pPr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13563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2A834FAF-8DBC-4E4E-8D5A-FFC938B881C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8037C070-36D2-41CF-A24C-9D366B46FA86}"/>
              </a:ext>
            </a:extLst>
          </p:cNvPr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3E5667EA-9E67-4AFA-B94E-491559866440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C3134A42-CE7D-43D0-8B28-66AEAE8DFABA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-111" charset="0"/>
                <a:cs typeface="Arial" charset="0"/>
              </a:defRPr>
            </a:lvl1pPr>
          </a:lstStyle>
          <a:p>
            <a:pPr>
              <a:defRPr/>
            </a:pPr>
            <a:fld id="{D5DDFD2C-51F7-4D2B-8DD3-F109556CEEF1}" type="datetime1">
              <a:rPr lang="es-ES"/>
              <a:pPr>
                <a:defRPr/>
              </a:pPr>
              <a:t>5/7/24</a:t>
            </a:fld>
            <a:endParaRPr lang="es-ES"/>
          </a:p>
        </p:txBody>
      </p:sp>
      <p:sp>
        <p:nvSpPr>
          <p:cNvPr id="2054" name="Rectangle 6">
            <a:extLst>
              <a:ext uri="{FF2B5EF4-FFF2-40B4-BE49-F238E27FC236}">
                <a16:creationId xmlns:a16="http://schemas.microsoft.com/office/drawing/2014/main" id="{1F646845-4922-4936-9B21-5A826D02AE8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055" name="Rectangle 7">
            <a:extLst>
              <a:ext uri="{FF2B5EF4-FFF2-40B4-BE49-F238E27FC236}">
                <a16:creationId xmlns:a16="http://schemas.microsoft.com/office/drawing/2014/main" id="{A6370890-4FE9-45E8-916C-B4C42A1322E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513C9078-463A-4EB3-ADDD-E899E163CFAC}" type="slidenum">
              <a:rPr lang="en-US" altLang="en-US"/>
              <a:pPr>
                <a:defRPr/>
              </a:pPr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8921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MS PGothic" panose="020B0600070205080204" pitchFamily="34" charset="-128"/>
        <a:cs typeface="ＭＳ Ｐゴシック" pitchFamily="-11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fr-FR" altLang="en-US">
              <a:latin typeface="Times New Roman" panose="02020603050405020304" pitchFamily="18" charset="0"/>
            </a:endParaRPr>
          </a:p>
        </p:txBody>
      </p:sp>
      <p:sp>
        <p:nvSpPr>
          <p:cNvPr id="4506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0D6D64B-A625-4951-8225-5E78F9D2A278}" type="slidenum">
              <a:rPr lang="en-US" altLang="en-US" sz="1200"/>
              <a:pPr/>
              <a:t>1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3496553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B4E07676-6CB2-4ED2-933A-A8D789A61951}" type="slidenum">
              <a:rPr lang="en-US" altLang="en-US" sz="1200" smtClean="0"/>
              <a:pPr/>
              <a:t>9</a:t>
            </a:fld>
            <a:endParaRPr lang="en-US" altLang="en-US" sz="120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es-E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2925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72">
            <a:extLst>
              <a:ext uri="{FF2B5EF4-FFF2-40B4-BE49-F238E27FC236}">
                <a16:creationId xmlns:a16="http://schemas.microsoft.com/office/drawing/2014/main" id="{43B01821-FDDD-4BD6-ADEE-EF957FECDD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5063" y="0"/>
            <a:ext cx="2928937" cy="6858000"/>
          </a:xfrm>
          <a:prstGeom prst="rect">
            <a:avLst/>
          </a:prstGeom>
          <a:solidFill>
            <a:srgbClr val="DAE5F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5" name="Shape 75">
            <a:extLst>
              <a:ext uri="{FF2B5EF4-FFF2-40B4-BE49-F238E27FC236}">
                <a16:creationId xmlns:a16="http://schemas.microsoft.com/office/drawing/2014/main" id="{ECE5C6E2-1EF0-4C6C-9AE6-F5C22A24F6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333375"/>
            <a:ext cx="5819775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SzPct val="25000"/>
            </a:pPr>
            <a:r>
              <a:rPr lang="en-US" altLang="en-US" sz="4400">
                <a:solidFill>
                  <a:srgbClr val="1F497D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Biosafety Clearing House Project Phase III</a:t>
            </a:r>
          </a:p>
        </p:txBody>
      </p:sp>
      <p:sp>
        <p:nvSpPr>
          <p:cNvPr id="6" name="Shape 76">
            <a:extLst>
              <a:ext uri="{FF2B5EF4-FFF2-40B4-BE49-F238E27FC236}">
                <a16:creationId xmlns:a16="http://schemas.microsoft.com/office/drawing/2014/main" id="{9AF348E7-7300-46C2-A935-F9FD97063E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79388" cy="6858000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pic>
        <p:nvPicPr>
          <p:cNvPr id="7" name="Shape 77">
            <a:extLst>
              <a:ext uri="{FF2B5EF4-FFF2-40B4-BE49-F238E27FC236}">
                <a16:creationId xmlns:a16="http://schemas.microsoft.com/office/drawing/2014/main" id="{3863AF81-98CF-405E-A334-91896DF4BAD1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0788" y="2565400"/>
            <a:ext cx="3014662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" name="Shape 73"/>
          <p:cNvSpPr txBox="1">
            <a:spLocks noGrp="1"/>
          </p:cNvSpPr>
          <p:nvPr>
            <p:ph type="ctrTitle"/>
          </p:nvPr>
        </p:nvSpPr>
        <p:spPr>
          <a:xfrm>
            <a:off x="549424" y="2276872"/>
            <a:ext cx="4876799" cy="1470024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Font typeface="Calibri"/>
              <a:buNone/>
              <a:defRPr sz="4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subTitle" idx="1"/>
          </p:nvPr>
        </p:nvSpPr>
        <p:spPr>
          <a:xfrm>
            <a:off x="685800" y="5181600"/>
            <a:ext cx="4320480" cy="100811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l" rtl="0">
              <a:spcBef>
                <a:spcPts val="560"/>
              </a:spcBef>
              <a:buClr>
                <a:srgbClr val="3F3F3F"/>
              </a:buClr>
              <a:buFont typeface="Arial"/>
              <a:buNone/>
              <a:defRPr sz="2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560"/>
              </a:spcBef>
              <a:buClr>
                <a:srgbClr val="888888"/>
              </a:buClr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480"/>
              </a:spcBef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08648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E7FBB-2C11-46D4-B856-E5DF01AFB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C00DB7-C0F3-4127-9BA1-D5D5D55A86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172" y="2186781"/>
            <a:ext cx="5808972" cy="38115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CF8A85-E8DE-4538-8618-5627B56D4F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37729" y="2177236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4D795A-CAB4-42B8-93C6-FC7947091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D5780A-01D6-4B9C-BE97-B13E1763B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xx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2F3866-4D03-442F-9E88-D3B55E254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33654-A891-4F59-96FA-7357E7B84BB8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919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8C3024-1185-49F4-9E3A-1073E32E1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9615EF-24E5-44DF-B296-C9858B5FAD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2FBA27-9412-45CA-AB64-2E34D09672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346738-FE8D-40A0-A577-D0637B823C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0DF5D4-3C08-41E5-ACCB-B9B868B03F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xx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B7DB29-129F-4D43-84AE-DEC176A78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33654-A891-4F59-96FA-7357E7B84BB8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2360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DFF890-EC5A-42E1-AD80-F56F737BF3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85A810-E12C-44CF-8799-5E808AFC57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AFD0DD-C989-411D-9BC6-2EFACD435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7B35F5-4F02-4FCA-98E9-703A03FBD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xx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814091-FFB5-4B5D-9B5B-76F92D181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33654-A891-4F59-96FA-7357E7B84BB8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4872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9702DC5-3426-4D21-ABDF-D5D356BD86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23E085-C669-4562-951A-1F8BDA27E8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E26566-54A7-44C0-BBB9-322ABB3D47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4B8F09-7320-4558-8F6C-DF2D287BD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xx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06AD1C-2EDB-46E3-80BD-3AE27450A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33654-A891-4F59-96FA-7357E7B84BB8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3911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A19F226-8F04-C64F-B914-4061711E23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367" y="0"/>
            <a:ext cx="9151367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3563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E91FBD7-2AEA-0149-8111-BF63B2F9F0D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367" y="0"/>
            <a:ext cx="91513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928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a de título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75">
            <a:extLst>
              <a:ext uri="{FF2B5EF4-FFF2-40B4-BE49-F238E27FC236}">
                <a16:creationId xmlns:a16="http://schemas.microsoft.com/office/drawing/2014/main" id="{ECE5C6E2-1EF0-4C6C-9AE6-F5C22A24F6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333375"/>
            <a:ext cx="5819775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SzPct val="25000"/>
            </a:pPr>
            <a:r>
              <a:rPr lang="en-US" altLang="en-US" sz="4400">
                <a:solidFill>
                  <a:srgbClr val="1F497D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Biosafety Clearing House Project Phase III</a:t>
            </a:r>
          </a:p>
        </p:txBody>
      </p:sp>
      <p:sp>
        <p:nvSpPr>
          <p:cNvPr id="6" name="Shape 76">
            <a:extLst>
              <a:ext uri="{FF2B5EF4-FFF2-40B4-BE49-F238E27FC236}">
                <a16:creationId xmlns:a16="http://schemas.microsoft.com/office/drawing/2014/main" id="{9AF348E7-7300-46C2-A935-F9FD97063E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79388" cy="6858000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73" name="Shape 73"/>
          <p:cNvSpPr txBox="1">
            <a:spLocks noGrp="1"/>
          </p:cNvSpPr>
          <p:nvPr>
            <p:ph type="ctrTitle"/>
          </p:nvPr>
        </p:nvSpPr>
        <p:spPr>
          <a:xfrm>
            <a:off x="549424" y="2276872"/>
            <a:ext cx="4876799" cy="1470024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Font typeface="Calibri"/>
              <a:buNone/>
              <a:defRPr sz="4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subTitle" idx="1"/>
          </p:nvPr>
        </p:nvSpPr>
        <p:spPr>
          <a:xfrm>
            <a:off x="685800" y="5181600"/>
            <a:ext cx="4320480" cy="100811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l" rtl="0">
              <a:spcBef>
                <a:spcPts val="560"/>
              </a:spcBef>
              <a:buClr>
                <a:srgbClr val="3F3F3F"/>
              </a:buClr>
              <a:buFont typeface="Arial"/>
              <a:buNone/>
              <a:defRPr sz="2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560"/>
              </a:spcBef>
              <a:buClr>
                <a:srgbClr val="888888"/>
              </a:buClr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480"/>
              </a:spcBef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70062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CCBD87-4944-4198-97E2-405728549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64800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177FB9-2E02-4B15-BF83-13558F9A75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25652C-A0F1-4A96-A796-F7A991428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545EF7-12AD-4507-A4D0-3587B7881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xx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116C30-4306-4470-A149-F32E52F24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33654-A891-4F59-96FA-7357E7B84BB8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883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05C98-92B3-40CB-9370-8605A97CD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64800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505322-7F39-4065-B83E-DC054AA0F8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33FC04-0718-461F-9F26-7724D3E8D8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CF5658-4B30-47A2-A7E8-1EA4B3D500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724F9B-0171-4AEF-8E49-3B7F5EFE6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xx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A13EA9-2130-4AB3-B81B-E16D1BAC0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33654-A891-4F59-96FA-7357E7B84BB8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831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D8D6A0-2F40-453A-9214-A14DBF149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64800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C0CEF2-E751-4325-8F05-4A13A8D21C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B97235-78C8-4574-9918-9DC3171917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2B0847-6363-4BB5-B80E-32082C56CA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760B9CD-FB6C-44A6-B96B-81677C2EE3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4265AE-B24B-41F0-A26E-DD99BC4715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25845F7-0341-4BE4-9BBF-FF89BA8F3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xx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FD6FF74-C6BC-432A-B773-363AC9237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33654-A891-4F59-96FA-7357E7B84BB8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697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BDCAC5-7199-4B7F-89CA-B9CC47EFD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64800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2C06C70-0CF0-4535-9623-DA4E07222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D85CF6-83E9-42C7-8DF1-B5E109928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xx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F84CBE-D32B-49A9-B990-9C23D3074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33654-A891-4F59-96FA-7357E7B84BB8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957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F2CF07C-3119-40F8-BF67-DA84EEA208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DFD373-0FAA-4486-ABF0-3923DEA4C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xx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E08229-476E-47C4-A617-3522BC60C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33654-A891-4F59-96FA-7357E7B84BB8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879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49BD30-DF09-A646-A391-B068B38AA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2000" y="2204864"/>
            <a:ext cx="6480000" cy="1325563"/>
          </a:xfrm>
          <a:ln>
            <a:solidFill>
              <a:schemeClr val="accent4"/>
            </a:solidFill>
          </a:ln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2DBE277-7A06-8449-966B-438A7682340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268538" y="3933825"/>
            <a:ext cx="4679950" cy="1223963"/>
          </a:xfrm>
        </p:spPr>
        <p:txBody>
          <a:bodyPr>
            <a:normAutofit/>
          </a:bodyPr>
          <a:lstStyle>
            <a:lvl1pPr algn="ctr">
              <a:buNone/>
              <a:defRPr sz="36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60717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E7FBB-2C11-46D4-B856-E5DF01AFB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955576"/>
          </a:xfrm>
        </p:spPr>
        <p:txBody>
          <a:bodyPr anchor="t"/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C00DB7-C0F3-4127-9BA1-D5D5D55A86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CF8A85-E8DE-4538-8618-5627B56D4F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56792"/>
            <a:ext cx="2949575" cy="431219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4D795A-CAB4-42B8-93C6-FC7947091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D5780A-01D6-4B9C-BE97-B13E1763B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xx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2F3866-4D03-442F-9E88-D3B55E254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33654-A891-4F59-96FA-7357E7B84BB8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880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0744157-42DF-402D-960F-4024E6EAF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6480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783099-329C-482B-AD59-A4A40979EB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BC28DE-6E77-4B80-9D5E-8114F4F552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654FF9-2753-4F67-825A-0BE34D6483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xx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4F6C93-8B33-4F14-A4BD-FE16926DF3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C33654-A891-4F59-96FA-7357E7B84BB8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F84785A-6C1B-AD45-A30A-443829368075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8700" y="0"/>
            <a:ext cx="1765300" cy="115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982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95" r:id="rId1"/>
    <p:sldLayoutId id="2147485012" r:id="rId2"/>
    <p:sldLayoutId id="2147484999" r:id="rId3"/>
    <p:sldLayoutId id="2147485001" r:id="rId4"/>
    <p:sldLayoutId id="2147485002" r:id="rId5"/>
    <p:sldLayoutId id="2147485003" r:id="rId6"/>
    <p:sldLayoutId id="2147485004" r:id="rId7"/>
    <p:sldLayoutId id="2147485010" r:id="rId8"/>
    <p:sldLayoutId id="2147485005" r:id="rId9"/>
    <p:sldLayoutId id="2147485009" r:id="rId10"/>
    <p:sldLayoutId id="2147485006" r:id="rId11"/>
    <p:sldLayoutId id="2147485007" r:id="rId12"/>
    <p:sldLayoutId id="2147485008" r:id="rId13"/>
    <p:sldLayoutId id="2147485014" r:id="rId14"/>
    <p:sldLayoutId id="2147485015" r:id="rId15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B05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gabon.nfp@gmail.com" TargetMode="External"/><Relationship Id="rId2" Type="http://schemas.openxmlformats.org/officeDocument/2006/relationships/hyperlink" Target="mailto:gabon.nau@gmail.com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bchtrainingsecretariat@gmail.com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emmanuel.adonsou@un.or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hyperlink" Target="mailto:shaban.magili@un.or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40197" y="4675320"/>
            <a:ext cx="5255939" cy="757130"/>
          </a:xfrm>
        </p:spPr>
        <p:txBody>
          <a:bodyPr wrap="square">
            <a:spAutoFit/>
          </a:bodyPr>
          <a:lstStyle/>
          <a:p>
            <a:pPr algn="ctr"/>
            <a:r>
              <a:rPr lang="fr-FR" altLang="en-US" sz="2400" dirty="0"/>
              <a:t>Atelier National de Formation sur le CEPRB</a:t>
            </a:r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591282" y="2636912"/>
            <a:ext cx="5153769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1800" b="1" i="1" kern="0" dirty="0" err="1">
                <a:solidFill>
                  <a:srgbClr val="0E628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Projet</a:t>
            </a:r>
            <a:r>
              <a:rPr lang="en-US" sz="1800" b="1" i="1" kern="0" dirty="0">
                <a:solidFill>
                  <a:srgbClr val="0E628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PNUE-FEM pour un </a:t>
            </a:r>
            <a:r>
              <a:rPr lang="en-US" sz="1800" b="1" i="1" kern="0" dirty="0" err="1">
                <a:solidFill>
                  <a:srgbClr val="0E628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renforcement</a:t>
            </a:r>
            <a:r>
              <a:rPr lang="en-US" sz="1800" b="1" i="1" kern="0" dirty="0">
                <a:solidFill>
                  <a:srgbClr val="0E628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de </a:t>
            </a:r>
            <a:r>
              <a:rPr lang="en-US" sz="1800" b="1" i="1" kern="0" dirty="0" err="1">
                <a:solidFill>
                  <a:srgbClr val="0E628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capacités</a:t>
            </a:r>
            <a:r>
              <a:rPr lang="en-US" sz="1800" b="1" i="1" kern="0" dirty="0">
                <a:solidFill>
                  <a:srgbClr val="0E628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durable pour </a:t>
            </a:r>
            <a:r>
              <a:rPr lang="en-US" sz="1800" b="1" i="1" kern="0" dirty="0" err="1">
                <a:solidFill>
                  <a:srgbClr val="0E628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une</a:t>
            </a:r>
            <a:r>
              <a:rPr lang="en-US" sz="1800" b="1" i="1" kern="0" dirty="0">
                <a:solidFill>
                  <a:srgbClr val="0E628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participation effective au CEPRB (BCH-III)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03970" y="5661248"/>
            <a:ext cx="3760118" cy="944874"/>
          </a:xfrm>
        </p:spPr>
        <p:txBody>
          <a:bodyPr wrap="square">
            <a:spAutoFit/>
          </a:bodyPr>
          <a:lstStyle/>
          <a:p>
            <a:pPr algn="ctr"/>
            <a:r>
              <a:rPr lang="fr-FR" altLang="en-US" dirty="0"/>
              <a:t>4-5 Juillet</a:t>
            </a:r>
          </a:p>
          <a:p>
            <a:pPr algn="ctr"/>
            <a:r>
              <a:rPr lang="fr-FR" altLang="en-US" dirty="0"/>
              <a:t>Libreville, Gabon</a:t>
            </a:r>
          </a:p>
        </p:txBody>
      </p:sp>
    </p:spTree>
    <p:extLst>
      <p:ext uri="{BB962C8B-B14F-4D97-AF65-F5344CB8AC3E}">
        <p14:creationId xmlns:p14="http://schemas.microsoft.com/office/powerpoint/2010/main" val="6151257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E7F06A9-235B-E648-BE67-CFEC639AC1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r>
              <a:rPr lang="fr-FR"/>
              <a:t>TRAINING SITE</a:t>
            </a:r>
            <a:br>
              <a:rPr lang="fr-FR"/>
            </a:br>
            <a:r>
              <a:rPr lang="fr-FR"/>
              <a:t>Emails to use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E016AA0-086F-9943-8426-105CD500F4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/>
              <a:t>Utilisateurs Nationaux Autorisés (UNA):</a:t>
            </a:r>
          </a:p>
          <a:p>
            <a:pPr lvl="1"/>
            <a:r>
              <a:rPr lang="fr-FR" dirty="0">
                <a:hlinkClick r:id="rId2"/>
              </a:rPr>
              <a:t>gabon.nau@gmail.com</a:t>
            </a:r>
            <a:r>
              <a:rPr lang="fr-FR" dirty="0"/>
              <a:t>   </a:t>
            </a:r>
          </a:p>
          <a:p>
            <a:r>
              <a:rPr lang="fr-FR" dirty="0"/>
              <a:t>Point Focal National du CEPRB (BCH-NFP)</a:t>
            </a:r>
          </a:p>
          <a:p>
            <a:pPr lvl="1"/>
            <a:r>
              <a:rPr lang="fr-FR" dirty="0">
                <a:hlinkClick r:id="rId3"/>
              </a:rPr>
              <a:t>gabon.nfp@gmail.com</a:t>
            </a:r>
            <a:r>
              <a:rPr lang="fr-FR" dirty="0"/>
              <a:t> </a:t>
            </a:r>
          </a:p>
          <a:p>
            <a:pPr lvl="1"/>
            <a:endParaRPr lang="fr-FR" dirty="0"/>
          </a:p>
          <a:p>
            <a:pPr lvl="1"/>
            <a:r>
              <a:rPr lang="fr-FR" dirty="0"/>
              <a:t>Mot de passe (UNA &amp; NFP): </a:t>
            </a:r>
            <a:r>
              <a:rPr lang="fr-FR" dirty="0">
                <a:solidFill>
                  <a:srgbClr val="FF0000"/>
                </a:solidFill>
              </a:rPr>
              <a:t>Bchworkshop</a:t>
            </a:r>
          </a:p>
          <a:p>
            <a:endParaRPr lang="fr-FR" dirty="0"/>
          </a:p>
          <a:p>
            <a:r>
              <a:rPr lang="fr-FR" dirty="0"/>
              <a:t>SECRETARIAT (Admin)</a:t>
            </a:r>
          </a:p>
          <a:p>
            <a:pPr lvl="1"/>
            <a:r>
              <a:rPr lang="fr-FR" dirty="0"/>
              <a:t>Pour valider les “Dossiers de Référence”</a:t>
            </a:r>
          </a:p>
          <a:p>
            <a:pPr lvl="1"/>
            <a:r>
              <a:rPr lang="fr-FR" dirty="0">
                <a:hlinkClick r:id="rId4"/>
              </a:rPr>
              <a:t>bchtrainingsecretariat@gmail.com</a:t>
            </a:r>
            <a:endParaRPr lang="fr-FR" dirty="0"/>
          </a:p>
          <a:p>
            <a:pPr lvl="2"/>
            <a:endParaRPr lang="fr-FR" dirty="0"/>
          </a:p>
          <a:p>
            <a:pPr lvl="1"/>
            <a:r>
              <a:rPr lang="fr-FR" dirty="0"/>
              <a:t>Mot de passe: </a:t>
            </a:r>
            <a:r>
              <a:rPr lang="fr-FR" dirty="0">
                <a:solidFill>
                  <a:srgbClr val="FF0000"/>
                </a:solidFill>
              </a:rPr>
              <a:t>BCH2021!!!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22241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9F1485CB-045E-5E44-B9C5-AA2C46FD5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0"/>
            <a:ext cx="6480000" cy="1825625"/>
          </a:xfrm>
        </p:spPr>
        <p:txBody>
          <a:bodyPr>
            <a:normAutofit fontScale="90000"/>
          </a:bodyPr>
          <a:lstStyle/>
          <a:p>
            <a:r>
              <a:rPr lang="fr-FR" dirty="0"/>
              <a:t>Travail en plénière:</a:t>
            </a:r>
            <a:br>
              <a:rPr lang="fr-FR" dirty="0"/>
            </a:br>
            <a:r>
              <a:rPr lang="fr-FR" dirty="0"/>
              <a:t>soumettre une information de contact</a:t>
            </a:r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9F99DDBE-AD54-884B-A7E6-ED52B35AD3F2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717667207"/>
              </p:ext>
            </p:extLst>
          </p:nvPr>
        </p:nvGraphicFramePr>
        <p:xfrm>
          <a:off x="628650" y="1825625"/>
          <a:ext cx="3439294" cy="13505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39294">
                  <a:extLst>
                    <a:ext uri="{9D8B030D-6E8A-4147-A177-3AD203B41FA5}">
                      <a16:colId xmlns:a16="http://schemas.microsoft.com/office/drawing/2014/main" val="1989736648"/>
                    </a:ext>
                  </a:extLst>
                </a:gridCol>
              </a:tblGrid>
              <a:tr h="675275">
                <a:tc>
                  <a:txBody>
                    <a:bodyPr/>
                    <a:lstStyle/>
                    <a:p>
                      <a:r>
                        <a:rPr lang="en-US" dirty="0">
                          <a:latin typeface="+mn-lt"/>
                        </a:rPr>
                        <a:t>Etude de </a:t>
                      </a:r>
                      <a:r>
                        <a:rPr lang="en-US" dirty="0" err="1">
                          <a:latin typeface="+mn-lt"/>
                        </a:rPr>
                        <a:t>cas</a:t>
                      </a:r>
                      <a:endParaRPr lang="en-US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5192606"/>
                  </a:ext>
                </a:extLst>
              </a:tr>
              <a:tr h="675275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CS 16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35838503"/>
                  </a:ext>
                </a:extLst>
              </a:tr>
            </a:tbl>
          </a:graphicData>
        </a:graphic>
      </p:graphicFrame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31546FA-5083-0E46-9BA9-31E8854813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>
            <a:normAutofit/>
          </a:bodyPr>
          <a:lstStyle/>
          <a:p>
            <a:r>
              <a:rPr lang="fr-FR" dirty="0"/>
              <a:t>Vous aurez 30 minutes pour pratiquer votre étude de cas</a:t>
            </a:r>
          </a:p>
        </p:txBody>
      </p:sp>
    </p:spTree>
    <p:extLst>
      <p:ext uri="{BB962C8B-B14F-4D97-AF65-F5344CB8AC3E}">
        <p14:creationId xmlns:p14="http://schemas.microsoft.com/office/powerpoint/2010/main" val="37093398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10E8327-D312-9748-9260-21C6D707CA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46" y="38182"/>
            <a:ext cx="7596336" cy="1790080"/>
          </a:xfrm>
        </p:spPr>
        <p:txBody>
          <a:bodyPr>
            <a:noAutofit/>
          </a:bodyPr>
          <a:lstStyle/>
          <a:p>
            <a:r>
              <a:rPr lang="fr-FR"/>
              <a:t>TRAVAUX DE GROUPE</a:t>
            </a:r>
            <a:br>
              <a:rPr lang="fr-FR"/>
            </a:br>
            <a:r>
              <a:rPr lang="fr-FR"/>
              <a:t>Soumission d’information au CEPRB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60F677B-0714-EB4D-9BEF-031639B085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708919"/>
            <a:ext cx="7886700" cy="3468043"/>
          </a:xfrm>
        </p:spPr>
        <p:txBody>
          <a:bodyPr>
            <a:normAutofit/>
          </a:bodyPr>
          <a:lstStyle/>
          <a:p>
            <a:r>
              <a:rPr lang="fr-FR" dirty="0"/>
              <a:t>Objectif:</a:t>
            </a:r>
          </a:p>
          <a:p>
            <a:pPr lvl="1"/>
            <a:r>
              <a:rPr lang="fr-FR" dirty="0"/>
              <a:t>comprendre le processus de soumission et d'approbation des informations sur le CEPRB,</a:t>
            </a:r>
          </a:p>
          <a:p>
            <a:pPr lvl="1"/>
            <a:r>
              <a:rPr lang="fr-FR" dirty="0"/>
              <a:t>Avoir une connaissance générale des différents écrans de saisie de données.</a:t>
            </a:r>
          </a:p>
        </p:txBody>
      </p:sp>
    </p:spTree>
    <p:extLst>
      <p:ext uri="{BB962C8B-B14F-4D97-AF65-F5344CB8AC3E}">
        <p14:creationId xmlns:p14="http://schemas.microsoft.com/office/powerpoint/2010/main" val="6314064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9F1485CB-045E-5E44-B9C5-AA2C46FD5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TRAVAUX DE GROUPE:</a:t>
            </a:r>
            <a:br>
              <a:rPr lang="fr-FR"/>
            </a:br>
            <a:r>
              <a:rPr lang="fr-FR"/>
              <a:t>Dossiers Nationaux</a:t>
            </a:r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9F99DDBE-AD54-884B-A7E6-ED52B35AD3F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4976962"/>
              </p:ext>
            </p:extLst>
          </p:nvPr>
        </p:nvGraphicFramePr>
        <p:xfrm>
          <a:off x="179512" y="1825625"/>
          <a:ext cx="8335836" cy="45507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200">
                  <a:extLst>
                    <a:ext uri="{9D8B030D-6E8A-4147-A177-3AD203B41FA5}">
                      <a16:colId xmlns:a16="http://schemas.microsoft.com/office/drawing/2014/main" val="2363050749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1989736648"/>
                    </a:ext>
                  </a:extLst>
                </a:gridCol>
                <a:gridCol w="5383508">
                  <a:extLst>
                    <a:ext uri="{9D8B030D-6E8A-4147-A177-3AD203B41FA5}">
                      <a16:colId xmlns:a16="http://schemas.microsoft.com/office/drawing/2014/main" val="1812137406"/>
                    </a:ext>
                  </a:extLst>
                </a:gridCol>
              </a:tblGrid>
              <a:tr h="675275">
                <a:tc>
                  <a:txBody>
                    <a:bodyPr/>
                    <a:lstStyle/>
                    <a:p>
                      <a:r>
                        <a:rPr lang="fr-FR" sz="2400" noProof="0" dirty="0">
                          <a:latin typeface="+mn-lt"/>
                        </a:rPr>
                        <a:t>GROUPE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2400" noProof="0">
                          <a:latin typeface="+mn-lt"/>
                        </a:rPr>
                        <a:t>Etude de cas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sz="2400" noProof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5192606"/>
                  </a:ext>
                </a:extLst>
              </a:tr>
              <a:tr h="675275">
                <a:tc>
                  <a:txBody>
                    <a:bodyPr/>
                    <a:lstStyle/>
                    <a:p>
                      <a:pPr algn="l" fontAlgn="t"/>
                      <a:r>
                        <a:rPr lang="fr-FR" sz="2400" b="1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GROUPE 1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2400" b="1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CS03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2400" b="1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Cas 3 Enregisterement de donées dans le PC gestion des utilisateurs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35838503"/>
                  </a:ext>
                </a:extLst>
              </a:tr>
              <a:tr h="675275">
                <a:tc>
                  <a:txBody>
                    <a:bodyPr/>
                    <a:lstStyle/>
                    <a:p>
                      <a:pPr algn="l" fontAlgn="t"/>
                      <a:r>
                        <a:rPr lang="fr-FR" sz="2400" b="1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GROUPE 2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2400" b="1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CS05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2400" b="1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Cas 5 Enregistrement de données dans le PC Les OVM et les décisions concernant ces OVM’s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516625631"/>
                  </a:ext>
                </a:extLst>
              </a:tr>
              <a:tr h="801686">
                <a:tc>
                  <a:txBody>
                    <a:bodyPr/>
                    <a:lstStyle/>
                    <a:p>
                      <a:pPr algn="l" fontAlgn="t"/>
                      <a:r>
                        <a:rPr lang="fr-FR" sz="2400" b="1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GROUPE 3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2400" b="1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CS06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2400" b="1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Cas 6 Enregistrement de données dans le PC Gestion des risques et les lois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90947139"/>
                  </a:ext>
                </a:extLst>
              </a:tr>
              <a:tr h="675275">
                <a:tc>
                  <a:txBody>
                    <a:bodyPr/>
                    <a:lstStyle/>
                    <a:p>
                      <a:pPr algn="l" fontAlgn="t"/>
                      <a:r>
                        <a:rPr lang="fr-FR" sz="2400" b="1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GROUPE 4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2400" b="1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CS23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24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Cas 23 Correspondant enregistre un expert en biosécurité dans la Liste d'Experts en biosécurité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3464689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98240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9F1485CB-045E-5E44-B9C5-AA2C46FD5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6480000" cy="1325563"/>
          </a:xfrm>
        </p:spPr>
        <p:txBody>
          <a:bodyPr/>
          <a:lstStyle/>
          <a:p>
            <a:r>
              <a:rPr lang="fr-FR" dirty="0"/>
              <a:t>TRAVAUX DE GROUPE:</a:t>
            </a:r>
            <a:br>
              <a:rPr lang="fr-FR" dirty="0"/>
            </a:br>
            <a:r>
              <a:rPr lang="fr-FR" dirty="0"/>
              <a:t>Dossiers Nationaux</a:t>
            </a:r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9F99DDBE-AD54-884B-A7E6-ED52B35AD3F2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334966478"/>
              </p:ext>
            </p:extLst>
          </p:nvPr>
        </p:nvGraphicFramePr>
        <p:xfrm>
          <a:off x="628650" y="1825625"/>
          <a:ext cx="3511302" cy="35027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9435">
                  <a:extLst>
                    <a:ext uri="{9D8B030D-6E8A-4147-A177-3AD203B41FA5}">
                      <a16:colId xmlns:a16="http://schemas.microsoft.com/office/drawing/2014/main" val="2363050749"/>
                    </a:ext>
                  </a:extLst>
                </a:gridCol>
                <a:gridCol w="1861867">
                  <a:extLst>
                    <a:ext uri="{9D8B030D-6E8A-4147-A177-3AD203B41FA5}">
                      <a16:colId xmlns:a16="http://schemas.microsoft.com/office/drawing/2014/main" val="1989736648"/>
                    </a:ext>
                  </a:extLst>
                </a:gridCol>
              </a:tblGrid>
              <a:tr h="675275">
                <a:tc>
                  <a:txBody>
                    <a:bodyPr/>
                    <a:lstStyle/>
                    <a:p>
                      <a:r>
                        <a:rPr lang="en-US" dirty="0">
                          <a:latin typeface="+mn-lt"/>
                        </a:rPr>
                        <a:t>GROUPE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+mn-lt"/>
                        </a:rPr>
                        <a:t>Etude de </a:t>
                      </a:r>
                      <a:r>
                        <a:rPr lang="en-US" dirty="0" err="1">
                          <a:latin typeface="+mn-lt"/>
                        </a:rPr>
                        <a:t>cas</a:t>
                      </a:r>
                      <a:endParaRPr lang="en-US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5192606"/>
                  </a:ext>
                </a:extLst>
              </a:tr>
              <a:tr h="675275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GROUPE 1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CS03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35838503"/>
                  </a:ext>
                </a:extLst>
              </a:tr>
              <a:tr h="675275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GROUPE 2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CS05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516625631"/>
                  </a:ext>
                </a:extLst>
              </a:tr>
              <a:tr h="801686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GROUPE 3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CS06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90947139"/>
                  </a:ext>
                </a:extLst>
              </a:tr>
              <a:tr h="675275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GROUPE 4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CS23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346468944"/>
                  </a:ext>
                </a:extLst>
              </a:tr>
            </a:tbl>
          </a:graphicData>
        </a:graphic>
      </p:graphicFrame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31546FA-5083-0E46-9BA9-31E8854813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>
            <a:normAutofit fontScale="92500" lnSpcReduction="10000"/>
          </a:bodyPr>
          <a:lstStyle/>
          <a:p>
            <a:r>
              <a:rPr lang="fr-FR"/>
              <a:t>Vous aurez 30 minutes pour pratiquer votre étude de cas</a:t>
            </a:r>
          </a:p>
          <a:p>
            <a:r>
              <a:rPr lang="fr-FR"/>
              <a:t>Ensuite, vous préparez votre rapport de groupe en suivant le modèle sur VLE (</a:t>
            </a:r>
            <a:r>
              <a:rPr lang="fr-FR">
                <a:solidFill>
                  <a:srgbClr val="FF0000"/>
                </a:solidFill>
              </a:rPr>
              <a:t>Rapport n°2 Soumettre des informations</a:t>
            </a:r>
            <a:r>
              <a:rPr lang="fr-FR"/>
              <a:t>)</a:t>
            </a:r>
          </a:p>
          <a:p>
            <a:r>
              <a:rPr lang="fr-FR"/>
              <a:t>Un membre du Groupe présentera le rapport en plénière pour discussion.</a:t>
            </a:r>
          </a:p>
        </p:txBody>
      </p:sp>
    </p:spTree>
    <p:extLst>
      <p:ext uri="{BB962C8B-B14F-4D97-AF65-F5344CB8AC3E}">
        <p14:creationId xmlns:p14="http://schemas.microsoft.com/office/powerpoint/2010/main" val="3375730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9F1485CB-045E-5E44-B9C5-AA2C46FD5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6480000" cy="1325563"/>
          </a:xfrm>
        </p:spPr>
        <p:txBody>
          <a:bodyPr/>
          <a:lstStyle/>
          <a:p>
            <a:r>
              <a:rPr lang="fr-FR" dirty="0"/>
              <a:t>TRAVAUX DE GROUPE:</a:t>
            </a:r>
            <a:br>
              <a:rPr lang="fr-FR" dirty="0"/>
            </a:br>
            <a:r>
              <a:rPr lang="fr-FR" dirty="0"/>
              <a:t>Dossiers de Référence</a:t>
            </a:r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9F99DDBE-AD54-884B-A7E6-ED52B35AD3F2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195762119"/>
              </p:ext>
            </p:extLst>
          </p:nvPr>
        </p:nvGraphicFramePr>
        <p:xfrm>
          <a:off x="628650" y="1825625"/>
          <a:ext cx="3511302" cy="28275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9435">
                  <a:extLst>
                    <a:ext uri="{9D8B030D-6E8A-4147-A177-3AD203B41FA5}">
                      <a16:colId xmlns:a16="http://schemas.microsoft.com/office/drawing/2014/main" val="2363050749"/>
                    </a:ext>
                  </a:extLst>
                </a:gridCol>
                <a:gridCol w="1861867">
                  <a:extLst>
                    <a:ext uri="{9D8B030D-6E8A-4147-A177-3AD203B41FA5}">
                      <a16:colId xmlns:a16="http://schemas.microsoft.com/office/drawing/2014/main" val="1989736648"/>
                    </a:ext>
                  </a:extLst>
                </a:gridCol>
              </a:tblGrid>
              <a:tr h="675275">
                <a:tc>
                  <a:txBody>
                    <a:bodyPr/>
                    <a:lstStyle/>
                    <a:p>
                      <a:r>
                        <a:rPr lang="en-US" dirty="0">
                          <a:latin typeface="+mn-lt"/>
                        </a:rPr>
                        <a:t>GROUPE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+mn-lt"/>
                        </a:rPr>
                        <a:t>Etude de </a:t>
                      </a:r>
                      <a:r>
                        <a:rPr lang="en-US" dirty="0" err="1">
                          <a:latin typeface="+mn-lt"/>
                        </a:rPr>
                        <a:t>cas</a:t>
                      </a:r>
                      <a:endParaRPr lang="en-US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5192606"/>
                  </a:ext>
                </a:extLst>
              </a:tr>
              <a:tr h="675275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GROUPE 1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CS17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35838503"/>
                  </a:ext>
                </a:extLst>
              </a:tr>
              <a:tr h="675275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GROUPE 2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CS18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516625631"/>
                  </a:ext>
                </a:extLst>
              </a:tr>
              <a:tr h="801686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GROUPE 3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CS24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90947139"/>
                  </a:ext>
                </a:extLst>
              </a:tr>
            </a:tbl>
          </a:graphicData>
        </a:graphic>
      </p:graphicFrame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31546FA-5083-0E46-9BA9-31E8854813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>
            <a:normAutofit fontScale="92500" lnSpcReduction="10000"/>
          </a:bodyPr>
          <a:lstStyle/>
          <a:p>
            <a:r>
              <a:rPr lang="fr-FR"/>
              <a:t>Vous aurez 30 minutes pour pratiquer votre étude de cas</a:t>
            </a:r>
          </a:p>
          <a:p>
            <a:r>
              <a:rPr lang="fr-FR"/>
              <a:t>Ensuite, vous préparez votre rapport de groupe en suivant le modèle sur VLE (</a:t>
            </a:r>
            <a:r>
              <a:rPr lang="fr-FR">
                <a:solidFill>
                  <a:srgbClr val="FF0000"/>
                </a:solidFill>
              </a:rPr>
              <a:t>Rapport n°2 Soumettre des informations</a:t>
            </a:r>
            <a:r>
              <a:rPr lang="fr-FR"/>
              <a:t>)</a:t>
            </a:r>
          </a:p>
          <a:p>
            <a:r>
              <a:rPr lang="fr-FR"/>
              <a:t>Un membre du Groupe présentera le rapport en plénière pour discussion.</a:t>
            </a:r>
          </a:p>
        </p:txBody>
      </p:sp>
    </p:spTree>
    <p:extLst>
      <p:ext uri="{BB962C8B-B14F-4D97-AF65-F5344CB8AC3E}">
        <p14:creationId xmlns:p14="http://schemas.microsoft.com/office/powerpoint/2010/main" val="7554472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065116-8FE1-B241-93BE-EA18CCA76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9BE2F1-B10A-5A4B-9D7F-A4706E44DC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3D3B1A-D290-CA44-93D0-D03262417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xx</a:t>
            </a:r>
          </a:p>
        </p:txBody>
      </p:sp>
    </p:spTree>
    <p:extLst>
      <p:ext uri="{BB962C8B-B14F-4D97-AF65-F5344CB8AC3E}">
        <p14:creationId xmlns:p14="http://schemas.microsoft.com/office/powerpoint/2010/main" val="14023429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AE10134-E155-6545-ABAC-33F4F6513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2000" y="2204864"/>
            <a:ext cx="6480000" cy="1325563"/>
          </a:xfrm>
          <a:ln>
            <a:solidFill>
              <a:schemeClr val="accent4"/>
            </a:solidFill>
          </a:ln>
        </p:spPr>
        <p:txBody>
          <a:bodyPr/>
          <a:lstStyle/>
          <a:p>
            <a:r>
              <a:rPr lang="en-GB" altLang="en-US" dirty="0"/>
              <a:t>Merci pour </a:t>
            </a:r>
            <a:r>
              <a:rPr lang="en-GB" altLang="en-US" dirty="0" err="1"/>
              <a:t>votre</a:t>
            </a:r>
            <a:r>
              <a:rPr lang="en-GB" altLang="en-US" dirty="0"/>
              <a:t> attention</a:t>
            </a:r>
            <a:endParaRPr lang="en-US" dirty="0"/>
          </a:p>
        </p:txBody>
      </p:sp>
      <p:sp>
        <p:nvSpPr>
          <p:cNvPr id="41986" name="Rectangle 3"/>
          <p:cNvSpPr>
            <a:spLocks noGrp="1" noChangeArrowheads="1"/>
          </p:cNvSpPr>
          <p:nvPr>
            <p:ph type="body" sz="quarter" idx="13"/>
          </p:nvPr>
        </p:nvSpPr>
        <p:spPr>
          <a:xfrm>
            <a:off x="2052117" y="4005064"/>
            <a:ext cx="5039766" cy="1656184"/>
          </a:xfrm>
          <a:ln>
            <a:solidFill>
              <a:schemeClr val="accent4"/>
            </a:solidFill>
            <a:miter lim="800000"/>
            <a:headEnd/>
            <a:tailEnd/>
          </a:ln>
        </p:spPr>
        <p:txBody>
          <a:bodyPr>
            <a:normAutofit fontScale="32500" lnSpcReduction="20000"/>
          </a:bodyPr>
          <a:lstStyle/>
          <a:p>
            <a:endParaRPr lang="en-GB" altLang="en-US" dirty="0"/>
          </a:p>
          <a:p>
            <a:r>
              <a:rPr lang="en-GB" altLang="en-US" sz="9600" dirty="0"/>
              <a:t> </a:t>
            </a:r>
            <a:r>
              <a:rPr lang="en-US" sz="9600" dirty="0"/>
              <a:t>Pour plus </a:t>
            </a:r>
            <a:r>
              <a:rPr lang="en-US" sz="9600" dirty="0" err="1"/>
              <a:t>d’information</a:t>
            </a:r>
            <a:r>
              <a:rPr lang="en-US" sz="9600" dirty="0"/>
              <a:t>:</a:t>
            </a:r>
          </a:p>
          <a:p>
            <a:r>
              <a:rPr lang="en-PH" sz="9600" dirty="0">
                <a:hlinkClick r:id="rId3"/>
              </a:rPr>
              <a:t>emmanuel.adonsou@un.org</a:t>
            </a:r>
            <a:endParaRPr lang="en-PH" sz="9600" dirty="0"/>
          </a:p>
          <a:p>
            <a:r>
              <a:rPr lang="en-GB" altLang="en-US" sz="9500" dirty="0">
                <a:hlinkClick r:id="rId4"/>
              </a:rPr>
              <a:t>shaban.magili@un.org</a:t>
            </a:r>
            <a:r>
              <a:rPr lang="en-GB" altLang="en-US" sz="950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4167658961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17279</TotalTime>
  <Words>394</Words>
  <Application>Microsoft Macintosh PowerPoint</Application>
  <PresentationFormat>Affichage à l'écran (4:3)</PresentationFormat>
  <Paragraphs>75</Paragraphs>
  <Slides>9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Tahoma</vt:lpstr>
      <vt:lpstr>Times New Roman</vt:lpstr>
      <vt:lpstr>Custom Design</vt:lpstr>
      <vt:lpstr>Atelier National de Formation sur le CEPRB</vt:lpstr>
      <vt:lpstr>TRAINING SITE Emails to use</vt:lpstr>
      <vt:lpstr>Travail en plénière: soumettre une information de contact</vt:lpstr>
      <vt:lpstr>TRAVAUX DE GROUPE Soumission d’information au CEPRB</vt:lpstr>
      <vt:lpstr>TRAVAUX DE GROUPE: Dossiers Nationaux</vt:lpstr>
      <vt:lpstr>TRAVAUX DE GROUPE: Dossiers Nationaux</vt:lpstr>
      <vt:lpstr>TRAVAUX DE GROUPE: Dossiers de Référence</vt:lpstr>
      <vt:lpstr>Discussion</vt:lpstr>
      <vt:lpstr>Merci pour votre attention</vt:lpstr>
    </vt:vector>
  </TitlesOfParts>
  <Company>UNEP-GEF Biosafety Unit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CIISB Como Herramienta para la implementacion del PCSB</dc:title>
  <dc:subject>Protocolo de Cartagena</dc:subject>
  <dc:creator>Ernesto Ocampo</dc:creator>
  <dc:description>Elaborado por Ileana Catalina Lopez, I am still making changes.</dc:description>
  <cp:lastModifiedBy>Mohamed Elyes Kchouk</cp:lastModifiedBy>
  <cp:revision>412</cp:revision>
  <cp:lastPrinted>2013-02-01T19:56:55Z</cp:lastPrinted>
  <dcterms:created xsi:type="dcterms:W3CDTF">2011-12-20T20:22:57Z</dcterms:created>
  <dcterms:modified xsi:type="dcterms:W3CDTF">2024-07-05T15:04:02Z</dcterms:modified>
</cp:coreProperties>
</file>