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40"/>
  </p:notesMasterIdLst>
  <p:handoutMasterIdLst>
    <p:handoutMasterId r:id="rId41"/>
  </p:handoutMasterIdLst>
  <p:sldIdLst>
    <p:sldId id="411" r:id="rId2"/>
    <p:sldId id="448" r:id="rId3"/>
    <p:sldId id="413" r:id="rId4"/>
    <p:sldId id="449" r:id="rId5"/>
    <p:sldId id="415" r:id="rId6"/>
    <p:sldId id="418" r:id="rId7"/>
    <p:sldId id="417" r:id="rId8"/>
    <p:sldId id="419" r:id="rId9"/>
    <p:sldId id="420" r:id="rId10"/>
    <p:sldId id="452" r:id="rId11"/>
    <p:sldId id="422" r:id="rId12"/>
    <p:sldId id="453" r:id="rId13"/>
    <p:sldId id="424" r:id="rId14"/>
    <p:sldId id="430" r:id="rId15"/>
    <p:sldId id="458" r:id="rId16"/>
    <p:sldId id="457" r:id="rId17"/>
    <p:sldId id="456" r:id="rId18"/>
    <p:sldId id="455" r:id="rId19"/>
    <p:sldId id="454" r:id="rId20"/>
    <p:sldId id="431" r:id="rId21"/>
    <p:sldId id="432" r:id="rId22"/>
    <p:sldId id="433" r:id="rId23"/>
    <p:sldId id="434" r:id="rId24"/>
    <p:sldId id="447" r:id="rId25"/>
    <p:sldId id="436" r:id="rId26"/>
    <p:sldId id="437" r:id="rId27"/>
    <p:sldId id="438" r:id="rId28"/>
    <p:sldId id="451" r:id="rId29"/>
    <p:sldId id="440" r:id="rId30"/>
    <p:sldId id="459" r:id="rId31"/>
    <p:sldId id="441" r:id="rId32"/>
    <p:sldId id="442" r:id="rId33"/>
    <p:sldId id="443" r:id="rId34"/>
    <p:sldId id="444" r:id="rId35"/>
    <p:sldId id="445" r:id="rId36"/>
    <p:sldId id="460" r:id="rId37"/>
    <p:sldId id="450" r:id="rId38"/>
    <p:sldId id="407" r:id="rId39"/>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extLst>
      <p:ext uri="{19B8F6BF-5375-455C-9EA6-DF929625EA0E}">
        <p15:presenceInfo xmlns:p15="http://schemas.microsoft.com/office/powerpoint/2012/main" userId="Ernesto Ocamp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9B9B9"/>
    <a:srgbClr val="000066"/>
    <a:srgbClr val="000099"/>
    <a:srgbClr val="FF9933"/>
    <a:srgbClr val="FF0000"/>
    <a:srgbClr val="009900"/>
    <a:srgbClr val="FFFFFF"/>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36" autoAdjust="0"/>
    <p:restoredTop sz="61361" autoAdjust="0"/>
  </p:normalViewPr>
  <p:slideViewPr>
    <p:cSldViewPr>
      <p:cViewPr varScale="1">
        <p:scale>
          <a:sx n="70" d="100"/>
          <a:sy n="70" d="100"/>
        </p:scale>
        <p:origin x="2556" y="48"/>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uassi, Charles" userId="3a88f3f6-b4c9-46cf-94cc-df6fda2ef027" providerId="ADAL" clId="{ED5503D3-D87A-4015-A70D-26BE0BB5B1C2}"/>
    <pc:docChg chg="custSel modSld">
      <pc:chgData name="Kouassi, Charles" userId="3a88f3f6-b4c9-46cf-94cc-df6fda2ef027" providerId="ADAL" clId="{ED5503D3-D87A-4015-A70D-26BE0BB5B1C2}" dt="2022-04-20T09:13:37.521" v="19" actId="5793"/>
      <pc:docMkLst>
        <pc:docMk/>
      </pc:docMkLst>
      <pc:sldChg chg="modSp mod">
        <pc:chgData name="Kouassi, Charles" userId="3a88f3f6-b4c9-46cf-94cc-df6fda2ef027" providerId="ADAL" clId="{ED5503D3-D87A-4015-A70D-26BE0BB5B1C2}" dt="2022-04-20T09:12:31.404" v="0"/>
        <pc:sldMkLst>
          <pc:docMk/>
          <pc:sldMk cId="3699990384" sldId="411"/>
        </pc:sldMkLst>
        <pc:spChg chg="mod">
          <ac:chgData name="Kouassi, Charles" userId="3a88f3f6-b4c9-46cf-94cc-df6fda2ef027" providerId="ADAL" clId="{ED5503D3-D87A-4015-A70D-26BE0BB5B1C2}" dt="2022-04-20T09:12:31.404" v="0"/>
          <ac:spMkLst>
            <pc:docMk/>
            <pc:sldMk cId="3699990384" sldId="411"/>
            <ac:spMk id="6" creationId="{8C31A384-AA02-40B3-886E-A7F9E33127DA}"/>
          </ac:spMkLst>
        </pc:spChg>
      </pc:sldChg>
      <pc:sldChg chg="modSp mod">
        <pc:chgData name="Kouassi, Charles" userId="3a88f3f6-b4c9-46cf-94cc-df6fda2ef027" providerId="ADAL" clId="{ED5503D3-D87A-4015-A70D-26BE0BB5B1C2}" dt="2022-04-20T09:13:37.521" v="19" actId="5793"/>
        <pc:sldMkLst>
          <pc:docMk/>
          <pc:sldMk cId="100936963" sldId="453"/>
        </pc:sldMkLst>
        <pc:spChg chg="mod">
          <ac:chgData name="Kouassi, Charles" userId="3a88f3f6-b4c9-46cf-94cc-df6fda2ef027" providerId="ADAL" clId="{ED5503D3-D87A-4015-A70D-26BE0BB5B1C2}" dt="2022-04-20T09:13:37.521" v="19" actId="5793"/>
          <ac:spMkLst>
            <pc:docMk/>
            <pc:sldMk cId="100936963" sldId="453"/>
            <ac:spMk id="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20/04/2022</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20/04/2022</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a:ln/>
        </p:spPr>
      </p:sp>
      <p:sp>
        <p:nvSpPr>
          <p:cNvPr id="5325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325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ED4A716-A6E4-41AD-8B1D-C13B008720CF}" type="slidenum">
              <a:rPr lang="en-US" altLang="en-US" sz="1200"/>
              <a:pPr/>
              <a:t>1</a:t>
            </a:fld>
            <a:endParaRPr lang="en-US" altLang="en-US" sz="1200"/>
          </a:p>
        </p:txBody>
      </p:sp>
    </p:spTree>
    <p:extLst>
      <p:ext uri="{BB962C8B-B14F-4D97-AF65-F5344CB8AC3E}">
        <p14:creationId xmlns:p14="http://schemas.microsoft.com/office/powerpoint/2010/main" val="270588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dirty="0">
              <a:latin typeface="Times New Roman" panose="02020603050405020304" pitchFamily="18" charset="0"/>
            </a:endParaRPr>
          </a:p>
        </p:txBody>
      </p:sp>
      <p:sp>
        <p:nvSpPr>
          <p:cNvPr id="60420"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A7D24F-01EE-43D4-8DAA-44F74950F3EB}" type="slidenum">
              <a:rPr lang="en-US" altLang="en-US" sz="1200"/>
              <a:pPr/>
              <a:t>12</a:t>
            </a:fld>
            <a:endParaRPr lang="en-US" altLang="en-US" sz="1200"/>
          </a:p>
        </p:txBody>
      </p:sp>
    </p:spTree>
    <p:extLst>
      <p:ext uri="{BB962C8B-B14F-4D97-AF65-F5344CB8AC3E}">
        <p14:creationId xmlns:p14="http://schemas.microsoft.com/office/powerpoint/2010/main" val="13743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a:ln/>
        </p:spPr>
      </p:sp>
      <p:sp>
        <p:nvSpPr>
          <p:cNvPr id="62467"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Module 01: page 5 (en anglais)</a:t>
            </a:r>
          </a:p>
        </p:txBody>
      </p:sp>
      <p:sp>
        <p:nvSpPr>
          <p:cNvPr id="62468"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CEF3CB3-423D-4C6B-8A1F-7E12C7BBD70C}" type="slidenum">
              <a:rPr lang="en-US" altLang="en-US" sz="1200"/>
              <a:pPr/>
              <a:t>13</a:t>
            </a:fld>
            <a:endParaRPr lang="en-US" altLang="en-US" sz="1200"/>
          </a:p>
        </p:txBody>
      </p:sp>
    </p:spTree>
    <p:extLst>
      <p:ext uri="{BB962C8B-B14F-4D97-AF65-F5344CB8AC3E}">
        <p14:creationId xmlns:p14="http://schemas.microsoft.com/office/powerpoint/2010/main" val="1539360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en-US" dirty="0">
                <a:latin typeface="Times New Roman" panose="02020603050405020304" pitchFamily="18" charset="0"/>
              </a:rPr>
              <a:t>Le libellé « peuvent avoir des effets défavorables » indique l’adhésion au principe de précaution: en effet, la protection est nécessaire non seulement lorsque les effets défavorables sont une certitude, étayée par des preuves scientifiques, mais aussi lorsqu’il y a un risque d’effets défavorables pouvant aboutir à des dommages graves ou irréversibles. [Guide explicatif du Protocole de Cartagena sur la prévention des risques biotechnologiques; IUCN 2003. P.36, para 168]</a:t>
            </a:r>
          </a:p>
        </p:txBody>
      </p:sp>
      <p:sp>
        <p:nvSpPr>
          <p:cNvPr id="6861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79E07-2CF2-4E2D-8550-CEA0A3388604}" type="slidenum">
              <a:rPr lang="en-US" altLang="en-US" sz="1200"/>
              <a:pPr/>
              <a:t>14</a:t>
            </a:fld>
            <a:endParaRPr lang="en-US" altLang="en-US" sz="1200"/>
          </a:p>
        </p:txBody>
      </p:sp>
    </p:spTree>
    <p:extLst>
      <p:ext uri="{BB962C8B-B14F-4D97-AF65-F5344CB8AC3E}">
        <p14:creationId xmlns:p14="http://schemas.microsoft.com/office/powerpoint/2010/main" val="746750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861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79E07-2CF2-4E2D-8550-CEA0A3388604}" type="slidenum">
              <a:rPr lang="en-US" altLang="en-US" sz="1200"/>
              <a:pPr/>
              <a:t>15</a:t>
            </a:fld>
            <a:endParaRPr lang="en-US" altLang="en-US" sz="1200"/>
          </a:p>
        </p:txBody>
      </p:sp>
    </p:spTree>
    <p:extLst>
      <p:ext uri="{BB962C8B-B14F-4D97-AF65-F5344CB8AC3E}">
        <p14:creationId xmlns:p14="http://schemas.microsoft.com/office/powerpoint/2010/main" val="116470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861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79E07-2CF2-4E2D-8550-CEA0A3388604}" type="slidenum">
              <a:rPr lang="en-US" altLang="en-US" sz="1200"/>
              <a:pPr/>
              <a:t>16</a:t>
            </a:fld>
            <a:endParaRPr lang="en-US" altLang="en-US" sz="1200"/>
          </a:p>
        </p:txBody>
      </p:sp>
    </p:spTree>
    <p:extLst>
      <p:ext uri="{BB962C8B-B14F-4D97-AF65-F5344CB8AC3E}">
        <p14:creationId xmlns:p14="http://schemas.microsoft.com/office/powerpoint/2010/main" val="2960187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861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79E07-2CF2-4E2D-8550-CEA0A3388604}" type="slidenum">
              <a:rPr lang="en-US" altLang="en-US" sz="1200"/>
              <a:pPr/>
              <a:t>17</a:t>
            </a:fld>
            <a:endParaRPr lang="en-US" altLang="en-US" sz="1200"/>
          </a:p>
        </p:txBody>
      </p:sp>
    </p:spTree>
    <p:extLst>
      <p:ext uri="{BB962C8B-B14F-4D97-AF65-F5344CB8AC3E}">
        <p14:creationId xmlns:p14="http://schemas.microsoft.com/office/powerpoint/2010/main" val="399254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861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79E07-2CF2-4E2D-8550-CEA0A3388604}" type="slidenum">
              <a:rPr lang="en-US" altLang="en-US" sz="1200"/>
              <a:pPr/>
              <a:t>18</a:t>
            </a:fld>
            <a:endParaRPr lang="en-US" altLang="en-US" sz="1200"/>
          </a:p>
        </p:txBody>
      </p:sp>
    </p:spTree>
    <p:extLst>
      <p:ext uri="{BB962C8B-B14F-4D97-AF65-F5344CB8AC3E}">
        <p14:creationId xmlns:p14="http://schemas.microsoft.com/office/powerpoint/2010/main" val="197558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a:ln/>
        </p:spPr>
      </p:sp>
      <p:sp>
        <p:nvSpPr>
          <p:cNvPr id="6861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861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0179E07-2CF2-4E2D-8550-CEA0A3388604}" type="slidenum">
              <a:rPr lang="en-US" altLang="en-US" sz="1200"/>
              <a:pPr/>
              <a:t>19</a:t>
            </a:fld>
            <a:endParaRPr lang="en-US" altLang="en-US" sz="1200"/>
          </a:p>
        </p:txBody>
      </p:sp>
    </p:spTree>
    <p:extLst>
      <p:ext uri="{BB962C8B-B14F-4D97-AF65-F5344CB8AC3E}">
        <p14:creationId xmlns:p14="http://schemas.microsoft.com/office/powerpoint/2010/main" val="48795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e l'image des diapositives 1"/>
          <p:cNvSpPr>
            <a:spLocks noGrp="1" noRot="1" noChangeAspect="1" noTextEdit="1"/>
          </p:cNvSpPr>
          <p:nvPr>
            <p:ph type="sldImg"/>
          </p:nvPr>
        </p:nvSpPr>
        <p:spPr>
          <a:ln/>
        </p:spPr>
      </p:sp>
      <p:sp>
        <p:nvSpPr>
          <p:cNvPr id="6963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69636"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1FE41C6-FDE3-45F6-935F-F9646C8C62FF}" type="slidenum">
              <a:rPr lang="en-US" altLang="en-US" sz="1200"/>
              <a:pPr/>
              <a:t>20</a:t>
            </a:fld>
            <a:endParaRPr lang="en-US" altLang="en-US" sz="1200"/>
          </a:p>
        </p:txBody>
      </p:sp>
    </p:spTree>
    <p:extLst>
      <p:ext uri="{BB962C8B-B14F-4D97-AF65-F5344CB8AC3E}">
        <p14:creationId xmlns:p14="http://schemas.microsoft.com/office/powerpoint/2010/main" val="2083003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a:ln/>
        </p:spPr>
      </p:sp>
      <p:sp>
        <p:nvSpPr>
          <p:cNvPr id="7065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70660"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1BB1DB7-12B8-436D-AD9F-A505A6108575}" type="slidenum">
              <a:rPr lang="en-US" altLang="en-US" sz="1200"/>
              <a:pPr/>
              <a:t>21</a:t>
            </a:fld>
            <a:endParaRPr lang="en-US" altLang="en-US" sz="1200"/>
          </a:p>
        </p:txBody>
      </p:sp>
    </p:spTree>
    <p:extLst>
      <p:ext uri="{BB962C8B-B14F-4D97-AF65-F5344CB8AC3E}">
        <p14:creationId xmlns:p14="http://schemas.microsoft.com/office/powerpoint/2010/main" val="179822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Module 01 (en anglais)</a:t>
            </a:r>
          </a:p>
        </p:txBody>
      </p:sp>
      <p:sp>
        <p:nvSpPr>
          <p:cNvPr id="56324"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97EBE4-AF2D-4935-8AAB-BEF6877B331C}" type="slidenum">
              <a:rPr lang="en-US" altLang="en-US" sz="1200"/>
              <a:pPr/>
              <a:t>2</a:t>
            </a:fld>
            <a:endParaRPr lang="en-US" altLang="en-US" sz="1200"/>
          </a:p>
        </p:txBody>
      </p:sp>
    </p:spTree>
    <p:extLst>
      <p:ext uri="{BB962C8B-B14F-4D97-AF65-F5344CB8AC3E}">
        <p14:creationId xmlns:p14="http://schemas.microsoft.com/office/powerpoint/2010/main" val="237574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71684"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CE6C121-39C4-4825-9579-90979D3DC17F}" type="slidenum">
              <a:rPr lang="en-US" altLang="en-US" sz="1200"/>
              <a:pPr/>
              <a:t>22</a:t>
            </a:fld>
            <a:endParaRPr lang="en-US" altLang="en-US" sz="1200"/>
          </a:p>
        </p:txBody>
      </p:sp>
    </p:spTree>
    <p:extLst>
      <p:ext uri="{BB962C8B-B14F-4D97-AF65-F5344CB8AC3E}">
        <p14:creationId xmlns:p14="http://schemas.microsoft.com/office/powerpoint/2010/main" val="18601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La procédure d'accord préalable en connaissance de cause ne s'applique pas aux mouvements transfrontières intentionnels d'organismes vivants modifiés visés dans une décision adoptée par la Conférence des Parties siégeant en tant que réunion des Parties au Protocole, indiquant qu'il est peu probable que avoir des effets négatifs sur la conservation et l'utilisation durable de la diversité biologique, en tenant également compte des risques pour la santé humaine.</a:t>
            </a:r>
            <a:endParaRPr lang="en-US" altLang="en-US" dirty="0">
              <a:latin typeface="Times New Roman" panose="02020603050405020304" pitchFamily="18" charset="0"/>
            </a:endParaRPr>
          </a:p>
        </p:txBody>
      </p:sp>
      <p:sp>
        <p:nvSpPr>
          <p:cNvPr id="72708" name="3 Marcador de número de diapositiva"/>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AC9BA2-0E0C-4200-A94C-684B0E697BFB}" type="slidenum">
              <a:rPr lang="en-US" altLang="en-US" sz="1200"/>
              <a:pPr/>
              <a:t>23</a:t>
            </a:fld>
            <a:endParaRPr lang="en-US" altLang="en-US" sz="1200"/>
          </a:p>
        </p:txBody>
      </p:sp>
    </p:spTree>
    <p:extLst>
      <p:ext uri="{BB962C8B-B14F-4D97-AF65-F5344CB8AC3E}">
        <p14:creationId xmlns:p14="http://schemas.microsoft.com/office/powerpoint/2010/main" val="2001796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La procédure d'accord préalable en connaissance de cause ne s'applique pas aux mouvements transfrontières intentionnels d'organismes vivants modifiés visés dans une décision adoptée par la Conférence des Parties siégeant en tant que réunion des Parties au Protocole, indiquant qu'il est peu probable que avoir des effets négatifs sur la conservation et l'utilisation durable de la diversité biologique, en tenant également compte des risques pour la santé humaine.</a:t>
            </a:r>
            <a:endParaRPr lang="en-US" altLang="en-US" dirty="0">
              <a:latin typeface="Times New Roman" panose="02020603050405020304" pitchFamily="18" charset="0"/>
            </a:endParaRPr>
          </a:p>
        </p:txBody>
      </p:sp>
      <p:sp>
        <p:nvSpPr>
          <p:cNvPr id="72708" name="3 Marcador de número de diapositiva"/>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AC9BA2-0E0C-4200-A94C-684B0E697BFB}" type="slidenum">
              <a:rPr lang="en-US" altLang="en-US" sz="1200"/>
              <a:pPr/>
              <a:t>24</a:t>
            </a:fld>
            <a:endParaRPr lang="en-US" altLang="en-US" sz="1200"/>
          </a:p>
        </p:txBody>
      </p:sp>
    </p:spTree>
    <p:extLst>
      <p:ext uri="{BB962C8B-B14F-4D97-AF65-F5344CB8AC3E}">
        <p14:creationId xmlns:p14="http://schemas.microsoft.com/office/powerpoint/2010/main" val="2461938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e l'image des diapositives 1"/>
          <p:cNvSpPr>
            <a:spLocks noGrp="1" noRot="1" noChangeAspect="1" noTextEdit="1"/>
          </p:cNvSpPr>
          <p:nvPr>
            <p:ph type="sldImg"/>
          </p:nvPr>
        </p:nvSpPr>
        <p:spPr>
          <a:ln/>
        </p:spPr>
      </p:sp>
      <p:sp>
        <p:nvSpPr>
          <p:cNvPr id="7475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74756"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50801E-EC1B-4C07-A821-DEA2781DED5F}" type="slidenum">
              <a:rPr lang="en-US" altLang="en-US" sz="1200"/>
              <a:pPr/>
              <a:t>25</a:t>
            </a:fld>
            <a:endParaRPr lang="en-US" altLang="en-US" sz="1200"/>
          </a:p>
        </p:txBody>
      </p:sp>
    </p:spTree>
    <p:extLst>
      <p:ext uri="{BB962C8B-B14F-4D97-AF65-F5344CB8AC3E}">
        <p14:creationId xmlns:p14="http://schemas.microsoft.com/office/powerpoint/2010/main" val="2168367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BCH Training Workshop</a:t>
            </a:r>
          </a:p>
        </p:txBody>
      </p:sp>
      <p:sp>
        <p:nvSpPr>
          <p:cNvPr id="75779"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11-12 March 2006, Curitiba, Brazil</a:t>
            </a:r>
          </a:p>
        </p:txBody>
      </p:sp>
      <p:sp>
        <p:nvSpPr>
          <p:cNvPr id="75780"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Kirsty Galloway McLean, SCBD</a:t>
            </a:r>
          </a:p>
        </p:txBody>
      </p:sp>
      <p:sp>
        <p:nvSpPr>
          <p:cNvPr id="757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50A222F-BAB5-44B7-9889-13AE18B4A68D}" type="slidenum">
              <a:rPr lang="en-US" altLang="en-US" sz="1200"/>
              <a:pPr/>
              <a:t>26</a:t>
            </a:fld>
            <a:endParaRPr lang="en-US" altLang="en-US" sz="1200"/>
          </a:p>
        </p:txBody>
      </p:sp>
      <p:sp>
        <p:nvSpPr>
          <p:cNvPr id="75782" name="Rectangle 2"/>
          <p:cNvSpPr>
            <a:spLocks noGrp="1" noRot="1" noChangeAspect="1" noChangeArrowheads="1" noTextEdit="1"/>
          </p:cNvSpPr>
          <p:nvPr>
            <p:ph type="sldImg"/>
          </p:nvPr>
        </p:nvSpPr>
        <p:spPr>
          <a:solidFill>
            <a:srgbClr val="FFFFFF"/>
          </a:solidFill>
          <a:ln/>
        </p:spPr>
      </p:sp>
      <p:sp>
        <p:nvSpPr>
          <p:cNvPr id="75783" name="Rectangle 3"/>
          <p:cNvSpPr>
            <a:spLocks noGrp="1" noChangeArrowheads="1"/>
          </p:cNvSpPr>
          <p:nvPr>
            <p:ph type="body" idx="1"/>
          </p:nvPr>
        </p:nvSpPr>
        <p:spPr>
          <a:xfrm>
            <a:off x="976313" y="4560888"/>
            <a:ext cx="5362575" cy="4319587"/>
          </a:xfrm>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5141" tIns="47571" rIns="95141" bIns="47571"/>
          <a:lstStyle/>
          <a:p>
            <a:endParaRPr lang="es-GT" altLang="en-US">
              <a:latin typeface="Times New Roman" panose="02020603050405020304" pitchFamily="18" charset="0"/>
            </a:endParaRPr>
          </a:p>
        </p:txBody>
      </p:sp>
    </p:spTree>
    <p:extLst>
      <p:ext uri="{BB962C8B-B14F-4D97-AF65-F5344CB8AC3E}">
        <p14:creationId xmlns:p14="http://schemas.microsoft.com/office/powerpoint/2010/main" val="638389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BCH Training Workshop</a:t>
            </a:r>
          </a:p>
        </p:txBody>
      </p:sp>
      <p:sp>
        <p:nvSpPr>
          <p:cNvPr id="76803"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11-12 March 2006, Curitiba, Brazil</a:t>
            </a:r>
          </a:p>
        </p:txBody>
      </p:sp>
      <p:sp>
        <p:nvSpPr>
          <p:cNvPr id="7680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Kirsty Galloway McLean, SCBD</a:t>
            </a:r>
          </a:p>
        </p:txBody>
      </p:sp>
      <p:sp>
        <p:nvSpPr>
          <p:cNvPr id="768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0B67D9-F59A-4FA1-9B05-DAD32F15E1D4}" type="slidenum">
              <a:rPr lang="en-US" altLang="en-US" sz="1200"/>
              <a:pPr/>
              <a:t>27</a:t>
            </a:fld>
            <a:endParaRPr lang="en-US" altLang="en-US" sz="1200"/>
          </a:p>
        </p:txBody>
      </p:sp>
      <p:sp>
        <p:nvSpPr>
          <p:cNvPr id="76806" name="Rectangle 2"/>
          <p:cNvSpPr>
            <a:spLocks noGrp="1" noRot="1" noChangeAspect="1" noChangeArrowheads="1" noTextEdit="1"/>
          </p:cNvSpPr>
          <p:nvPr>
            <p:ph type="sldImg"/>
          </p:nvPr>
        </p:nvSpPr>
        <p:spPr>
          <a:solidFill>
            <a:srgbClr val="FFFFFF"/>
          </a:solidFill>
          <a:ln/>
        </p:spPr>
      </p:sp>
      <p:sp>
        <p:nvSpPr>
          <p:cNvPr id="76807" name="Rectangle 3"/>
          <p:cNvSpPr>
            <a:spLocks noGrp="1" noChangeArrowheads="1"/>
          </p:cNvSpPr>
          <p:nvPr>
            <p:ph type="body" idx="1"/>
          </p:nvPr>
        </p:nvSpPr>
        <p:spPr>
          <a:xfrm>
            <a:off x="976313" y="4560888"/>
            <a:ext cx="5362575" cy="4319587"/>
          </a:xfrm>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5141" tIns="47571" rIns="95141" bIns="47571"/>
          <a:lstStyle/>
          <a:p>
            <a:endParaRPr lang="es-GT" altLang="en-US">
              <a:latin typeface="Times New Roman" panose="02020603050405020304" pitchFamily="18" charset="0"/>
            </a:endParaRPr>
          </a:p>
        </p:txBody>
      </p:sp>
    </p:spTree>
    <p:extLst>
      <p:ext uri="{BB962C8B-B14F-4D97-AF65-F5344CB8AC3E}">
        <p14:creationId xmlns:p14="http://schemas.microsoft.com/office/powerpoint/2010/main" val="2414648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BCH Training Workshop</a:t>
            </a:r>
          </a:p>
        </p:txBody>
      </p:sp>
      <p:sp>
        <p:nvSpPr>
          <p:cNvPr id="76803"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11-12 March 2006, Curitiba, Brazil</a:t>
            </a:r>
          </a:p>
        </p:txBody>
      </p:sp>
      <p:sp>
        <p:nvSpPr>
          <p:cNvPr id="76804"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Kirsty Galloway McLean, SCBD</a:t>
            </a:r>
          </a:p>
        </p:txBody>
      </p:sp>
      <p:sp>
        <p:nvSpPr>
          <p:cNvPr id="768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E0B67D9-F59A-4FA1-9B05-DAD32F15E1D4}" type="slidenum">
              <a:rPr lang="en-US" altLang="en-US" sz="1200"/>
              <a:pPr/>
              <a:t>28</a:t>
            </a:fld>
            <a:endParaRPr lang="en-US" altLang="en-US" sz="1200"/>
          </a:p>
        </p:txBody>
      </p:sp>
      <p:sp>
        <p:nvSpPr>
          <p:cNvPr id="76806" name="Rectangle 2"/>
          <p:cNvSpPr>
            <a:spLocks noGrp="1" noRot="1" noChangeAspect="1" noChangeArrowheads="1" noTextEdit="1"/>
          </p:cNvSpPr>
          <p:nvPr>
            <p:ph type="sldImg"/>
          </p:nvPr>
        </p:nvSpPr>
        <p:spPr>
          <a:solidFill>
            <a:srgbClr val="FFFFFF"/>
          </a:solidFill>
          <a:ln/>
        </p:spPr>
      </p:sp>
      <p:sp>
        <p:nvSpPr>
          <p:cNvPr id="76807" name="Rectangle 3"/>
          <p:cNvSpPr>
            <a:spLocks noGrp="1" noChangeArrowheads="1"/>
          </p:cNvSpPr>
          <p:nvPr>
            <p:ph type="body" idx="1"/>
          </p:nvPr>
        </p:nvSpPr>
        <p:spPr>
          <a:xfrm>
            <a:off x="976313" y="4560888"/>
            <a:ext cx="5362575" cy="4319587"/>
          </a:xfrm>
          <a:solidFill>
            <a:srgbClr val="FFFFFF"/>
          </a:solidFill>
          <a:ln w="9525"/>
          <a:extLs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lIns="95141" tIns="47571" rIns="95141" bIns="47571"/>
          <a:lstStyle/>
          <a:p>
            <a:endParaRPr lang="es-GT" altLang="en-US">
              <a:latin typeface="Times New Roman" panose="02020603050405020304" pitchFamily="18" charset="0"/>
            </a:endParaRPr>
          </a:p>
        </p:txBody>
      </p:sp>
    </p:spTree>
    <p:extLst>
      <p:ext uri="{BB962C8B-B14F-4D97-AF65-F5344CB8AC3E}">
        <p14:creationId xmlns:p14="http://schemas.microsoft.com/office/powerpoint/2010/main" val="444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BCH Training Workshop</a:t>
            </a:r>
          </a:p>
        </p:txBody>
      </p:sp>
      <p:sp>
        <p:nvSpPr>
          <p:cNvPr id="78851" name="Rectangle 3"/>
          <p:cNvSpPr>
            <a:spLocks noGrp="1" noChangeArrowheads="1"/>
          </p:cNvSpPr>
          <p:nvPr>
            <p:ph type="dt" sz="quarter"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11-12 March 2006, Curitiba, Brazil</a:t>
            </a:r>
          </a:p>
        </p:txBody>
      </p:sp>
      <p:sp>
        <p:nvSpPr>
          <p:cNvPr id="78852" name="Rectangle 6"/>
          <p:cNvSpPr>
            <a:spLocks noGrp="1" noChangeArrowheads="1"/>
          </p:cNvSpPr>
          <p:nvPr>
            <p:ph type="ftr" sz="quarter" idx="4"/>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200"/>
              <a:t>Kirsty Galloway McLean, SCBD</a:t>
            </a:r>
          </a:p>
        </p:txBody>
      </p:sp>
      <p:sp>
        <p:nvSpPr>
          <p:cNvPr id="788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0617DDB-DA6C-48F9-9AA5-B7AD7CB9F233}" type="slidenum">
              <a:rPr lang="en-US" altLang="en-US" sz="1200"/>
              <a:pPr/>
              <a:t>29</a:t>
            </a:fld>
            <a:endParaRPr lang="en-US" altLang="en-US" sz="1200"/>
          </a:p>
        </p:txBody>
      </p:sp>
      <p:sp>
        <p:nvSpPr>
          <p:cNvPr id="78854" name="Rectangle 2"/>
          <p:cNvSpPr>
            <a:spLocks noGrp="1" noRot="1" noChangeAspect="1" noChangeArrowheads="1" noTextEdit="1"/>
          </p:cNvSpPr>
          <p:nvPr>
            <p:ph type="sldImg"/>
          </p:nvPr>
        </p:nvSpPr>
        <p:spPr>
          <a:ln/>
        </p:spPr>
      </p:sp>
      <p:sp>
        <p:nvSpPr>
          <p:cNvPr id="788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s-GT" altLang="en-US">
              <a:latin typeface="Times New Roman" panose="02020603050405020304" pitchFamily="18" charset="0"/>
            </a:endParaRPr>
          </a:p>
        </p:txBody>
      </p:sp>
    </p:spTree>
    <p:extLst>
      <p:ext uri="{BB962C8B-B14F-4D97-AF65-F5344CB8AC3E}">
        <p14:creationId xmlns:p14="http://schemas.microsoft.com/office/powerpoint/2010/main" val="2540230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a:extLst>
              <a:ext uri="{FF2B5EF4-FFF2-40B4-BE49-F238E27FC236}">
                <a16:creationId xmlns:a16="http://schemas.microsoft.com/office/drawing/2014/main" id="{C2D3EA8A-7414-4848-8867-70611F61D98A}"/>
              </a:ext>
            </a:extLst>
          </p:cNvPr>
          <p:cNvSpPr>
            <a:spLocks noGrp="1" noRot="1" noChangeAspect="1" noChangeArrowheads="1" noTextEdit="1"/>
          </p:cNvSpPr>
          <p:nvPr>
            <p:ph type="sldImg"/>
          </p:nvPr>
        </p:nvSpPr>
        <p:spPr>
          <a:ln/>
        </p:spPr>
      </p:sp>
      <p:sp>
        <p:nvSpPr>
          <p:cNvPr id="64515" name="2 Marcador de notas">
            <a:extLst>
              <a:ext uri="{FF2B5EF4-FFF2-40B4-BE49-F238E27FC236}">
                <a16:creationId xmlns:a16="http://schemas.microsoft.com/office/drawing/2014/main" id="{3672F005-18AB-4CF4-8496-5894BC4B3D4D}"/>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b="0" u="none" dirty="0"/>
              <a:t>Passons maintenant à l'article 17 du Protocole sur les mouvements transfrontières non intentionnels et les mesures d'urgence</a:t>
            </a:r>
          </a:p>
          <a:p>
            <a:r>
              <a:rPr lang="fr-FR" altLang="en-US" b="0" u="none" dirty="0"/>
              <a:t>- La Partie devrait prendre les mesures appropriées pour notifier les États affectés ou potentiellement affectés, le Centre d'échange pour la prévention des risques biotechnologiques et, le cas échéant, les organisations internationales compétentes, lorsqu'elle connaît un événement relevant de sa juridiction entraînant ou pouvant entraîner une mouvement transfrontière non intentionnel d'un organisme vivant modifié susceptible d'avoir des effets négatifs importants sur la conservation et l'utilisation durable de la diversité biologique, compte tenu également des risques pour la santé humaine dans ces États. La notification doit être fournie dès que la Partie connaît la situation ci-dessus.</a:t>
            </a:r>
          </a:p>
          <a:p>
            <a:r>
              <a:rPr lang="fr-FR" altLang="en-US" b="0" u="none" dirty="0"/>
              <a:t>- Une notification devrait inclure: </a:t>
            </a:r>
          </a:p>
          <a:p>
            <a:r>
              <a:rPr lang="fr-FR" altLang="en-US" b="0" u="none" dirty="0"/>
              <a:t>a) les informations pertinentes disponibles sur les quantités estimées et les caractéristiques et / ou caractéristiques pertinentes de l'organisme vivant modifié; </a:t>
            </a:r>
          </a:p>
          <a:p>
            <a:r>
              <a:rPr lang="fr-FR" altLang="en-US" b="0" u="none" dirty="0"/>
              <a:t>b) Des informations sur les circonstances et la date estimée de la dissémination et sur l'utilisation de l'organisme vivant modifié dans la Partie d'origine; </a:t>
            </a:r>
          </a:p>
          <a:p>
            <a:r>
              <a:rPr lang="fr-FR" altLang="en-US" b="0" u="none" dirty="0"/>
              <a:t>c) Toute information disponible sur les effets négatifs possibles sur la conservation et l'utilisation durable de la diversité biologique, en tenant également compte des risques pour la santé humaine, ainsi que des informations disponibles sur les mesures possibles de gestion des risques; </a:t>
            </a:r>
          </a:p>
          <a:p>
            <a:r>
              <a:rPr lang="fr-FR" altLang="en-US" b="0" u="none" dirty="0"/>
              <a:t>d) Toute autre information pertinente; et </a:t>
            </a:r>
          </a:p>
          <a:p>
            <a:r>
              <a:rPr lang="fr-FR" altLang="en-US" b="0" u="none" dirty="0"/>
              <a:t>e) Un point de contact pour plus d'informations.</a:t>
            </a:r>
          </a:p>
          <a:p>
            <a:r>
              <a:rPr lang="fr-FR" altLang="en-US" b="0" u="none" dirty="0"/>
              <a:t>- Afin de minimiser les effets négatifs importants, chaque Partie sous la juridiction de laquelle la dissémination de l'organisme vivant modifié doit consulter immédiatement les États affectés ou potentiellement affectés pour leur permettre de déterminer les réponses appropriées et d'engager les actions nécessaires, y compris les mesures d'urgence.</a:t>
            </a:r>
            <a:endParaRPr lang="es-CO" altLang="en-US" b="0" u="none" dirty="0"/>
          </a:p>
        </p:txBody>
      </p:sp>
      <p:sp>
        <p:nvSpPr>
          <p:cNvPr id="64516" name="3 Marcador de número de diapositiva">
            <a:extLst>
              <a:ext uri="{FF2B5EF4-FFF2-40B4-BE49-F238E27FC236}">
                <a16:creationId xmlns:a16="http://schemas.microsoft.com/office/drawing/2014/main" id="{89CD78BF-F1EC-41F2-AF75-F59BC612599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286F1FEA-BB97-480E-B137-570192F9D59F}" type="slidenum">
              <a:rPr kumimoji="0" lang="en-US" altLang="en-US"/>
              <a:pPr>
                <a:spcBef>
                  <a:spcPct val="0"/>
                </a:spcBef>
              </a:pPr>
              <a:t>30</a:t>
            </a:fld>
            <a:endParaRPr kumimoji="0" lang="en-US" altLang="en-US"/>
          </a:p>
        </p:txBody>
      </p:sp>
    </p:spTree>
    <p:extLst>
      <p:ext uri="{BB962C8B-B14F-4D97-AF65-F5344CB8AC3E}">
        <p14:creationId xmlns:p14="http://schemas.microsoft.com/office/powerpoint/2010/main" val="4175897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ce réservé de l'image des diapositives 1"/>
          <p:cNvSpPr>
            <a:spLocks noGrp="1" noRot="1" noChangeAspect="1" noTextEdit="1"/>
          </p:cNvSpPr>
          <p:nvPr>
            <p:ph type="sldImg"/>
          </p:nvPr>
        </p:nvSpPr>
        <p:spPr>
          <a:ln/>
        </p:spPr>
      </p:sp>
      <p:sp>
        <p:nvSpPr>
          <p:cNvPr id="79875"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dirty="0">
                <a:latin typeface="Times New Roman" panose="02020603050405020304" pitchFamily="18" charset="0"/>
              </a:rPr>
              <a:t>La Décision de désigner un Correspondant National du CEPRB est venue après l’adoption du Protocole (Décision BS-II/2/7, Montréal 2005).</a:t>
            </a:r>
          </a:p>
          <a:p>
            <a:endParaRPr lang="fr-FR" altLang="en-US" dirty="0">
              <a:latin typeface="Times New Roman" panose="02020603050405020304" pitchFamily="18" charset="0"/>
            </a:endParaRPr>
          </a:p>
          <a:p>
            <a:r>
              <a:rPr kumimoji="1" lang="fr-FR" sz="1200" b="0" i="0" kern="1200" dirty="0">
                <a:solidFill>
                  <a:schemeClr val="tx1"/>
                </a:solidFill>
                <a:effectLst/>
                <a:latin typeface="Times New Roman" pitchFamily="18" charset="0"/>
                <a:ea typeface="MS PGothic" panose="020B0600070205080204" pitchFamily="34" charset="-128"/>
                <a:cs typeface="ＭＳ Ｐゴシック" pitchFamily="-111" charset="-128"/>
              </a:rPr>
              <a:t>Chaque Partie devrait, au plus tard à la date d'entrée en vigueur du présent Protocole à son égard:</a:t>
            </a:r>
          </a:p>
          <a:p>
            <a:pPr marL="171450" indent="-171450">
              <a:buFont typeface="Times New Roman" panose="02020603050405020304" pitchFamily="18" charset="0"/>
              <a:buChar char="‾"/>
            </a:pPr>
            <a:r>
              <a:rPr kumimoji="1" lang="fr-FR" sz="1200" b="0" i="0" kern="1200" dirty="0">
                <a:solidFill>
                  <a:schemeClr val="tx1"/>
                </a:solidFill>
                <a:effectLst/>
                <a:latin typeface="Times New Roman" pitchFamily="18" charset="0"/>
                <a:ea typeface="MS PGothic" panose="020B0600070205080204" pitchFamily="34" charset="-128"/>
                <a:cs typeface="ＭＳ Ｐゴシック" pitchFamily="-111" charset="-128"/>
              </a:rPr>
              <a:t>désigner un point focal national (PFN) chargé en son nom d'assurer la liaison avec le Secrétariat du Protocole (CPB-NFP).</a:t>
            </a:r>
          </a:p>
          <a:p>
            <a:pPr marL="171450" indent="-171450">
              <a:buFont typeface="Times New Roman" panose="02020603050405020304" pitchFamily="18" charset="0"/>
              <a:buChar char="‾"/>
            </a:pPr>
            <a:r>
              <a:rPr kumimoji="1" lang="fr-FR" sz="1200" b="0" i="0" kern="1200" dirty="0">
                <a:solidFill>
                  <a:schemeClr val="tx1"/>
                </a:solidFill>
                <a:effectLst/>
                <a:latin typeface="Times New Roman" pitchFamily="18" charset="0"/>
                <a:ea typeface="MS PGothic" panose="020B0600070205080204" pitchFamily="34" charset="-128"/>
                <a:cs typeface="ＭＳ Ｐゴシック" pitchFamily="-111" charset="-128"/>
              </a:rPr>
              <a:t>désigner un point focal national pour le Centre d'échange pour la prévention des risques biotechnologiques (BCH-NFP) pour assurer la liaison avec le Secrétariat sur les questions relatives au développement et à la mise en œuvre du Centre d'échange pour la prévention des risques biotechnologiques.</a:t>
            </a:r>
          </a:p>
          <a:p>
            <a:pPr marL="171450" indent="-171450">
              <a:buFont typeface="Times New Roman" panose="02020603050405020304" pitchFamily="18" charset="0"/>
              <a:buChar char="‾"/>
            </a:pPr>
            <a:r>
              <a:rPr kumimoji="1" lang="fr-FR" sz="1200" b="0" i="0" kern="1200" dirty="0">
                <a:solidFill>
                  <a:schemeClr val="tx1"/>
                </a:solidFill>
                <a:effectLst/>
                <a:latin typeface="Times New Roman" pitchFamily="18" charset="0"/>
                <a:ea typeface="MS PGothic" panose="020B0600070205080204" pitchFamily="34" charset="-128"/>
                <a:cs typeface="ＭＳ Ｐゴシック" pitchFamily="-111" charset="-128"/>
              </a:rPr>
              <a:t>fournir au BCH les détails de son point de contact pour la réception des notifications d'autres Parties concernant les mouvements transfrontières non intentionnels d'OVM.</a:t>
            </a:r>
          </a:p>
          <a:p>
            <a:pPr marL="171450" indent="-171450">
              <a:buFont typeface="Times New Roman" panose="02020603050405020304" pitchFamily="18" charset="0"/>
              <a:buChar char="‾"/>
            </a:pPr>
            <a:r>
              <a:rPr kumimoji="1" lang="fr-FR" sz="1200" b="0" i="0" kern="1200" dirty="0">
                <a:solidFill>
                  <a:schemeClr val="tx1"/>
                </a:solidFill>
                <a:effectLst/>
                <a:latin typeface="Times New Roman" pitchFamily="18" charset="0"/>
                <a:ea typeface="MS PGothic" panose="020B0600070205080204" pitchFamily="34" charset="-128"/>
                <a:cs typeface="ＭＳ Ｐゴシック" pitchFamily="-111" charset="-128"/>
              </a:rPr>
              <a:t>notifier au Secrétariat les noms et adresses de ses points focaux nationaux et de ses CNA.</a:t>
            </a:r>
            <a:endParaRPr lang="en-US" altLang="en-US" dirty="0"/>
          </a:p>
          <a:p>
            <a:endParaRPr lang="fr-FR" altLang="en-US" dirty="0">
              <a:latin typeface="Times New Roman" panose="02020603050405020304" pitchFamily="18" charset="0"/>
            </a:endParaRPr>
          </a:p>
        </p:txBody>
      </p:sp>
      <p:sp>
        <p:nvSpPr>
          <p:cNvPr id="79876"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DDFB583-F7C9-4538-9F51-6CA8A80954E0}" type="slidenum">
              <a:rPr lang="en-US" altLang="en-US" sz="1200"/>
              <a:pPr/>
              <a:t>31</a:t>
            </a:fld>
            <a:endParaRPr lang="en-US" altLang="en-US" sz="1200"/>
          </a:p>
        </p:txBody>
      </p:sp>
    </p:spTree>
    <p:extLst>
      <p:ext uri="{BB962C8B-B14F-4D97-AF65-F5344CB8AC3E}">
        <p14:creationId xmlns:p14="http://schemas.microsoft.com/office/powerpoint/2010/main" val="2081586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Module 01 (en anglais)</a:t>
            </a:r>
          </a:p>
        </p:txBody>
      </p:sp>
      <p:sp>
        <p:nvSpPr>
          <p:cNvPr id="56324"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97EBE4-AF2D-4935-8AAB-BEF6877B331C}" type="slidenum">
              <a:rPr lang="en-US" altLang="en-US" sz="1200"/>
              <a:pPr/>
              <a:t>4</a:t>
            </a:fld>
            <a:endParaRPr lang="en-US" altLang="en-US" sz="1200"/>
          </a:p>
        </p:txBody>
      </p:sp>
    </p:spTree>
    <p:extLst>
      <p:ext uri="{BB962C8B-B14F-4D97-AF65-F5344CB8AC3E}">
        <p14:creationId xmlns:p14="http://schemas.microsoft.com/office/powerpoint/2010/main" val="1666921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a:ln/>
        </p:spPr>
      </p:sp>
      <p:sp>
        <p:nvSpPr>
          <p:cNvPr id="8089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80900"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A1045FD-A903-417D-BDB7-797675DD46D3}" type="slidenum">
              <a:rPr lang="en-US" altLang="en-US" sz="1200"/>
              <a:pPr/>
              <a:t>32</a:t>
            </a:fld>
            <a:endParaRPr lang="en-US" altLang="en-US" sz="1200"/>
          </a:p>
        </p:txBody>
      </p:sp>
    </p:spTree>
    <p:extLst>
      <p:ext uri="{BB962C8B-B14F-4D97-AF65-F5344CB8AC3E}">
        <p14:creationId xmlns:p14="http://schemas.microsoft.com/office/powerpoint/2010/main" val="2029589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ce réservé de l'image des diapositives 1"/>
          <p:cNvSpPr>
            <a:spLocks noGrp="1" noRot="1" noChangeAspect="1" noTextEdit="1"/>
          </p:cNvSpPr>
          <p:nvPr>
            <p:ph type="sldImg"/>
          </p:nvPr>
        </p:nvSpPr>
        <p:spPr>
          <a:ln/>
        </p:spPr>
      </p:sp>
      <p:sp>
        <p:nvSpPr>
          <p:cNvPr id="8192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Les critères spécifiques et les opportunités relatives au CEPRB sont expliquées en détails dans le Module 2: "An Introduction to the BCH". (en anglais)</a:t>
            </a:r>
          </a:p>
        </p:txBody>
      </p:sp>
      <p:sp>
        <p:nvSpPr>
          <p:cNvPr id="81924"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E36266-5ACF-4B24-A450-0B255B55416F}" type="slidenum">
              <a:rPr lang="en-US" altLang="en-US" sz="1200"/>
              <a:pPr/>
              <a:t>33</a:t>
            </a:fld>
            <a:endParaRPr lang="en-US" altLang="en-US" sz="1200"/>
          </a:p>
        </p:txBody>
      </p:sp>
    </p:spTree>
    <p:extLst>
      <p:ext uri="{BB962C8B-B14F-4D97-AF65-F5344CB8AC3E}">
        <p14:creationId xmlns:p14="http://schemas.microsoft.com/office/powerpoint/2010/main" val="4196468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ce réservé de l'image des diapositives 1"/>
          <p:cNvSpPr>
            <a:spLocks noGrp="1" noRot="1" noChangeAspect="1" noTextEdit="1"/>
          </p:cNvSpPr>
          <p:nvPr>
            <p:ph type="sldImg"/>
          </p:nvPr>
        </p:nvSpPr>
        <p:spPr>
          <a:ln/>
        </p:spPr>
      </p:sp>
      <p:sp>
        <p:nvSpPr>
          <p:cNvPr id="82947"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Les critères spécifiques et les opportunités relatives au CEPRB sont expliquées en détails dans le Module 2: "An Introduction to the BCH". (en anglais)</a:t>
            </a:r>
          </a:p>
        </p:txBody>
      </p:sp>
      <p:sp>
        <p:nvSpPr>
          <p:cNvPr id="82948"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5DF0101-5895-4B91-B9BE-A72707776004}" type="slidenum">
              <a:rPr lang="en-US" altLang="en-US" sz="1200"/>
              <a:pPr/>
              <a:t>34</a:t>
            </a:fld>
            <a:endParaRPr lang="en-US" altLang="en-US" sz="1200"/>
          </a:p>
        </p:txBody>
      </p:sp>
    </p:spTree>
    <p:extLst>
      <p:ext uri="{BB962C8B-B14F-4D97-AF65-F5344CB8AC3E}">
        <p14:creationId xmlns:p14="http://schemas.microsoft.com/office/powerpoint/2010/main" val="740932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8397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Les critères spécifiques et les opportunités relatives au CEPRB sont expliquées en détails dans le Module 2: "An Introduction to the BCH". (en anglais)</a:t>
            </a:r>
          </a:p>
        </p:txBody>
      </p:sp>
      <p:sp>
        <p:nvSpPr>
          <p:cNvPr id="8397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A10E03-22FA-4895-976A-D0697EDE771B}" type="slidenum">
              <a:rPr lang="en-US" altLang="en-US" sz="1200"/>
              <a:pPr/>
              <a:t>35</a:t>
            </a:fld>
            <a:endParaRPr lang="en-US" altLang="en-US" sz="1200"/>
          </a:p>
        </p:txBody>
      </p:sp>
    </p:spTree>
    <p:extLst>
      <p:ext uri="{BB962C8B-B14F-4D97-AF65-F5344CB8AC3E}">
        <p14:creationId xmlns:p14="http://schemas.microsoft.com/office/powerpoint/2010/main" val="482941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5596C82A-E902-4B99-9843-39BAD2A97B43}"/>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BCC49840-C0E0-49B6-8548-3D538B19278E}"/>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1600" b="1" u="sng" dirty="0"/>
              <a:t>Script: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en-US" sz="1600" dirty="0"/>
          </a:p>
          <a:p>
            <a:pPr marL="0" marR="0" lvl="1" indent="0" algn="l" defTabSz="914400" rtl="0" eaLnBrk="0" fontAlgn="base" latinLnBrk="0" hangingPunct="0">
              <a:lnSpc>
                <a:spcPct val="100000"/>
              </a:lnSpc>
              <a:spcBef>
                <a:spcPct val="30000"/>
              </a:spcBef>
              <a:spcAft>
                <a:spcPct val="0"/>
              </a:spcAft>
              <a:buClrTx/>
              <a:buSzTx/>
              <a:buFontTx/>
              <a:buNone/>
              <a:tabLst/>
              <a:defRPr/>
            </a:pPr>
            <a:r>
              <a:rPr lang="fr-FR" altLang="en-US" sz="1600" dirty="0"/>
              <a:t>Les problèmes supplémentaires comprennent</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fr-FR" altLang="en-US" sz="1600" dirty="0"/>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tLang="en-US" sz="1600" dirty="0"/>
              <a:t>La procédure simplifiée: Conformément à l'article 13, une Partie peut décider d'assujettir un OVM spécifique à des procédures simplifiées à condition que des mesures adéquates soient appliquées pour assurer le mouvement transfrontière intentionnel sûr d'OVM conformément aux objectifs du Protocole. Lorsqu'elle décide de le faire, une Partie doit spécifier à l'avance au BCH les cas dans lesquels l'importation d'un organisme vivant modifié peut avoir lieu en même temps que le mouvement transfrontière lui est notifié et les importations d'OVM qu'elle a décidé d'exempter de la procédure APCC.</a:t>
            </a:r>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altLang="en-US" sz="1600" dirty="0"/>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tLang="en-US" sz="1600" dirty="0"/>
              <a:t>La question de la manutention, du transport, de l'emballage et de l'identification était l'une des questions qui n'avaient pas été complètement finalisées dans la négociation du texte du Protocole de Cartagena. L'article 18 du protocole obligeait les Parties à prendre les mesures nécessaires pour que les organismes vivants modifiés soumis à des mouvements transfrontières intentionnels soient manipulés, emballés et transportés dans des conditions de sécurité, en tenant compte des règles et normes internationales pertinentes. Cependant, certains points pertinents tels que la nécessité et les modalités d'élaboration de normes concernant les pratiques d'identification, de manipulation, d'emballage et de transport ont été laissés à la Conférence des Parties pour décider plus tard, comme indiqué clairement à l'article 18.3</a:t>
            </a:r>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fr-FR" altLang="en-US" sz="1600" dirty="0"/>
          </a:p>
          <a:p>
            <a:pPr marL="285750" marR="0" lvl="1"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altLang="en-US" sz="1600" dirty="0"/>
              <a:t>La question de la responsabilité et de la réparation était un autre sujet qui nécessitait davantage d'élaboration et de discussion et qui n'était pas réglé au moment de l'adoption du Protocole de Cartagena. L'article 27 du protocole donnait mandat à la Conférence des Parties siégeant en tant que réunion des Parties au Protocole d'adopter, à sa première réunion, un processus d'élaboration appropriée des règles et procédures internationales dans le domaine de la responsabilité et de la réparation. les dommages résultant des mouvements transfrontières d'organismes vivants modifiés. Plusieurs années plus tard, le processus a abouti au Protocole additionnel de Nagoya - Kuala Lumpur sur la responsabilité et la réparation au Protocole de Cartagena sur la prévention des risques biotechnologiques.</a:t>
            </a:r>
            <a:r>
              <a:rPr lang="en-US" altLang="en-US" sz="1600" dirty="0"/>
              <a:t> </a:t>
            </a:r>
          </a:p>
          <a:p>
            <a:pPr marL="171450" indent="-171450">
              <a:buFont typeface="Arial" panose="020B0604020202020204" pitchFamily="34" charset="0"/>
              <a:buChar char="•"/>
            </a:pPr>
            <a:endParaRPr lang="es-EC" altLang="en-US" dirty="0"/>
          </a:p>
        </p:txBody>
      </p:sp>
      <p:sp>
        <p:nvSpPr>
          <p:cNvPr id="68612" name="Slide Number Placeholder 3">
            <a:extLst>
              <a:ext uri="{FF2B5EF4-FFF2-40B4-BE49-F238E27FC236}">
                <a16:creationId xmlns:a16="http://schemas.microsoft.com/office/drawing/2014/main" id="{C8422850-B8C0-41C4-BD94-6772015F390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30000"/>
              </a:spcBef>
              <a:defRPr kumimoji="1" sz="1200">
                <a:solidFill>
                  <a:schemeClr val="tx1"/>
                </a:solidFill>
                <a:latin typeface="Times New Roman" panose="02020603050405020304" pitchFamily="18" charset="0"/>
                <a:ea typeface="MS PGothic" panose="020B0600070205080204" pitchFamily="34" charset="-128"/>
              </a:defRPr>
            </a:lvl1pPr>
            <a:lvl2pPr marL="742950" indent="-285750">
              <a:spcBef>
                <a:spcPct val="30000"/>
              </a:spcBef>
              <a:defRPr kumimoji="1" sz="1200">
                <a:solidFill>
                  <a:schemeClr val="tx1"/>
                </a:solidFill>
                <a:latin typeface="Times New Roman" panose="02020603050405020304" pitchFamily="18" charset="0"/>
                <a:ea typeface="MS PGothic" panose="020B0600070205080204" pitchFamily="34" charset="-128"/>
              </a:defRPr>
            </a:lvl2pPr>
            <a:lvl3pPr marL="11430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3pPr>
            <a:lvl4pPr marL="16002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4pPr>
            <a:lvl5pPr marL="2057400" indent="-228600">
              <a:spcBef>
                <a:spcPct val="30000"/>
              </a:spcBef>
              <a:defRPr kumimoji="1"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4C642FA6-2DC0-46E2-8660-A08A62F88390}" type="slidenum">
              <a:rPr kumimoji="0" lang="en-US" altLang="en-US"/>
              <a:pPr>
                <a:spcBef>
                  <a:spcPct val="0"/>
                </a:spcBef>
              </a:pPr>
              <a:t>36</a:t>
            </a:fld>
            <a:endParaRPr kumimoji="0" lang="en-US" altLang="en-US"/>
          </a:p>
        </p:txBody>
      </p:sp>
    </p:spTree>
    <p:extLst>
      <p:ext uri="{BB962C8B-B14F-4D97-AF65-F5344CB8AC3E}">
        <p14:creationId xmlns:p14="http://schemas.microsoft.com/office/powerpoint/2010/main" val="25716955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a:ln/>
        </p:spPr>
      </p:sp>
      <p:sp>
        <p:nvSpPr>
          <p:cNvPr id="8397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Les critères spécifiques et les opportunités relatives au CEPRB sont expliquées en détails dans le Module 2: "An Introduction to the BCH". (en anglais)</a:t>
            </a:r>
          </a:p>
        </p:txBody>
      </p:sp>
      <p:sp>
        <p:nvSpPr>
          <p:cNvPr id="8397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8A10E03-22FA-4895-976A-D0697EDE771B}" type="slidenum">
              <a:rPr lang="en-US" altLang="en-US" sz="1200"/>
              <a:pPr/>
              <a:t>37</a:t>
            </a:fld>
            <a:endParaRPr lang="en-US" altLang="en-US" sz="1200"/>
          </a:p>
        </p:txBody>
      </p:sp>
    </p:spTree>
    <p:extLst>
      <p:ext uri="{BB962C8B-B14F-4D97-AF65-F5344CB8AC3E}">
        <p14:creationId xmlns:p14="http://schemas.microsoft.com/office/powerpoint/2010/main" val="3519029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3C9078-463A-4EB3-ADDD-E899E163CFAC}" type="slidenum">
              <a:rPr lang="en-US" altLang="en-US" smtClean="0"/>
              <a:pPr>
                <a:defRPr/>
              </a:pPr>
              <a:t>38</a:t>
            </a:fld>
            <a:endParaRPr lang="en-US" altLang="en-US"/>
          </a:p>
        </p:txBody>
      </p:sp>
    </p:spTree>
    <p:extLst>
      <p:ext uri="{BB962C8B-B14F-4D97-AF65-F5344CB8AC3E}">
        <p14:creationId xmlns:p14="http://schemas.microsoft.com/office/powerpoint/2010/main" val="216383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56323"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Module 01 (en anglais)</a:t>
            </a:r>
          </a:p>
        </p:txBody>
      </p:sp>
      <p:sp>
        <p:nvSpPr>
          <p:cNvPr id="56324"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097EBE4-AF2D-4935-8AAB-BEF6877B331C}" type="slidenum">
              <a:rPr lang="en-US" altLang="en-US" sz="1200"/>
              <a:pPr/>
              <a:t>6</a:t>
            </a:fld>
            <a:endParaRPr lang="en-US" altLang="en-US" sz="1200"/>
          </a:p>
        </p:txBody>
      </p:sp>
    </p:spTree>
    <p:extLst>
      <p:ext uri="{BB962C8B-B14F-4D97-AF65-F5344CB8AC3E}">
        <p14:creationId xmlns:p14="http://schemas.microsoft.com/office/powerpoint/2010/main" val="126089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5529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Module 01 (en anglais)</a:t>
            </a:r>
          </a:p>
        </p:txBody>
      </p:sp>
      <p:sp>
        <p:nvSpPr>
          <p:cNvPr id="55300"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81027E2-C6C1-4187-8F60-4A8CDF3EAFBA}" type="slidenum">
              <a:rPr lang="en-US" altLang="en-US" sz="1200"/>
              <a:pPr/>
              <a:t>7</a:t>
            </a:fld>
            <a:endParaRPr lang="en-US" altLang="en-US" sz="1200"/>
          </a:p>
        </p:txBody>
      </p:sp>
    </p:spTree>
    <p:extLst>
      <p:ext uri="{BB962C8B-B14F-4D97-AF65-F5344CB8AC3E}">
        <p14:creationId xmlns:p14="http://schemas.microsoft.com/office/powerpoint/2010/main" val="3753280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a:ln/>
        </p:spPr>
      </p:sp>
      <p:sp>
        <p:nvSpPr>
          <p:cNvPr id="57347"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7348"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7A9897C-F3F2-4752-A048-853D47B687EB}" type="slidenum">
              <a:rPr lang="en-US" altLang="en-US" sz="1200"/>
              <a:pPr/>
              <a:t>8</a:t>
            </a:fld>
            <a:endParaRPr lang="en-US" altLang="en-US" sz="1200"/>
          </a:p>
        </p:txBody>
      </p:sp>
    </p:spTree>
    <p:extLst>
      <p:ext uri="{BB962C8B-B14F-4D97-AF65-F5344CB8AC3E}">
        <p14:creationId xmlns:p14="http://schemas.microsoft.com/office/powerpoint/2010/main" val="409862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837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E4B78C-0B0B-49D6-B42A-D32ADE385D5E}" type="slidenum">
              <a:rPr lang="en-US" altLang="en-US" sz="1200"/>
              <a:pPr/>
              <a:t>9</a:t>
            </a:fld>
            <a:endParaRPr lang="en-US" altLang="en-US" sz="1200"/>
          </a:p>
        </p:txBody>
      </p:sp>
    </p:spTree>
    <p:extLst>
      <p:ext uri="{BB962C8B-B14F-4D97-AF65-F5344CB8AC3E}">
        <p14:creationId xmlns:p14="http://schemas.microsoft.com/office/powerpoint/2010/main" val="312785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58372"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4E4B78C-0B0B-49D6-B42A-D32ADE385D5E}" type="slidenum">
              <a:rPr lang="en-US" altLang="en-US" sz="1200"/>
              <a:pPr/>
              <a:t>10</a:t>
            </a:fld>
            <a:endParaRPr lang="en-US" altLang="en-US" sz="1200"/>
          </a:p>
        </p:txBody>
      </p:sp>
    </p:spTree>
    <p:extLst>
      <p:ext uri="{BB962C8B-B14F-4D97-AF65-F5344CB8AC3E}">
        <p14:creationId xmlns:p14="http://schemas.microsoft.com/office/powerpoint/2010/main" val="260125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a:ln/>
        </p:spPr>
      </p:sp>
      <p:sp>
        <p:nvSpPr>
          <p:cNvPr id="6041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fr-FR" altLang="en-US">
                <a:latin typeface="Times New Roman" panose="02020603050405020304" pitchFamily="18" charset="0"/>
              </a:rPr>
              <a:t>Le libellé « peuvent avoir des effets défavorables » indique l’adhésion au principe de précaution: en effet, la protection est nécessaire non seulement lorsque les effets défavorables sont une certitude, étayée par des preuves scientifiques, mais aussi lorsqu’il y a un risque d’effets défavorables pouvant aboutir à des dommages graves ou irréversibles. [Guide explicatif du Protocole de Cartagena sur la prévention des risques biotechnologiques; IUCN 2003. P.36, para 168]</a:t>
            </a:r>
          </a:p>
          <a:p>
            <a:endParaRPr lang="fr-FR" altLang="en-US">
              <a:latin typeface="Times New Roman" panose="02020603050405020304" pitchFamily="18" charset="0"/>
            </a:endParaRPr>
          </a:p>
        </p:txBody>
      </p:sp>
      <p:sp>
        <p:nvSpPr>
          <p:cNvPr id="60420" name="Espace réservé du numéro de diapositiv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1A7D24F-01EE-43D4-8DAA-44F74950F3EB}" type="slidenum">
              <a:rPr lang="en-US" altLang="en-US" sz="1200"/>
              <a:pPr/>
              <a:t>11</a:t>
            </a:fld>
            <a:endParaRPr lang="en-US" altLang="en-US" sz="1200"/>
          </a:p>
        </p:txBody>
      </p:sp>
    </p:spTree>
    <p:extLst>
      <p:ext uri="{BB962C8B-B14F-4D97-AF65-F5344CB8AC3E}">
        <p14:creationId xmlns:p14="http://schemas.microsoft.com/office/powerpoint/2010/main" val="399571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Encabezado de sección">
    <p:spTree>
      <p:nvGrpSpPr>
        <p:cNvPr id="1" name="Shape 67"/>
        <p:cNvGrpSpPr/>
        <p:nvPr/>
      </p:nvGrpSpPr>
      <p:grpSpPr>
        <a:xfrm>
          <a:off x="0" y="0"/>
          <a:ext cx="0" cy="0"/>
          <a:chOff x="0" y="0"/>
          <a:chExt cx="0" cy="0"/>
        </a:xfrm>
      </p:grpSpPr>
      <p:sp>
        <p:nvSpPr>
          <p:cNvPr id="3" name="Shape 69">
            <a:extLst>
              <a:ext uri="{FF2B5EF4-FFF2-40B4-BE49-F238E27FC236}">
                <a16:creationId xmlns:a16="http://schemas.microsoft.com/office/drawing/2014/main" id="{0D5F7B0C-B867-4077-8243-2DE40049F936}"/>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pic>
        <p:nvPicPr>
          <p:cNvPr id="4" name="Shape 70">
            <a:extLst>
              <a:ext uri="{FF2B5EF4-FFF2-40B4-BE49-F238E27FC236}">
                <a16:creationId xmlns:a16="http://schemas.microsoft.com/office/drawing/2014/main" id="{D90466D8-2091-425C-BBC5-510B48C99F66}"/>
              </a:ext>
            </a:extLst>
          </p:cNvPr>
          <p:cNvPicPr preferRelativeResize="0">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72225" y="2492375"/>
            <a:ext cx="268287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Shape 68"/>
          <p:cNvSpPr txBox="1">
            <a:spLocks noGrp="1"/>
          </p:cNvSpPr>
          <p:nvPr>
            <p:ph type="ctrTitle"/>
          </p:nvPr>
        </p:nvSpPr>
        <p:spPr>
          <a:xfrm>
            <a:off x="395536" y="2607047"/>
            <a:ext cx="4608512"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232492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58"/>
        <p:cNvGrpSpPr/>
        <p:nvPr/>
      </p:nvGrpSpPr>
      <p:grpSpPr>
        <a:xfrm>
          <a:off x="0" y="0"/>
          <a:ext cx="0" cy="0"/>
          <a:chOff x="0" y="0"/>
          <a:chExt cx="0" cy="0"/>
        </a:xfrm>
      </p:grpSpPr>
      <p:sp>
        <p:nvSpPr>
          <p:cNvPr id="4" name="Shape 59">
            <a:extLst>
              <a:ext uri="{FF2B5EF4-FFF2-40B4-BE49-F238E27FC236}">
                <a16:creationId xmlns:a16="http://schemas.microsoft.com/office/drawing/2014/main" id="{6E103103-DA69-4251-9DD9-0B569C2DA08B}"/>
              </a:ext>
            </a:extLst>
          </p:cNvPr>
          <p:cNvSpPr>
            <a:spLocks noChangeArrowheads="1"/>
          </p:cNvSpPr>
          <p:nvPr/>
        </p:nvSpPr>
        <p:spPr bwMode="auto">
          <a:xfrm>
            <a:off x="0" y="6552009"/>
            <a:ext cx="9134475" cy="333375"/>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pic>
        <p:nvPicPr>
          <p:cNvPr id="5" name="Shape 63">
            <a:extLst>
              <a:ext uri="{FF2B5EF4-FFF2-40B4-BE49-F238E27FC236}">
                <a16:creationId xmlns:a16="http://schemas.microsoft.com/office/drawing/2014/main" id="{101C472D-5D0E-45CE-8121-263FD568CEF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3588" y="115888"/>
            <a:ext cx="169862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Shape 60"/>
          <p:cNvSpPr txBox="1">
            <a:spLocks noGrp="1"/>
          </p:cNvSpPr>
          <p:nvPr>
            <p:ph type="body" idx="1"/>
          </p:nvPr>
        </p:nvSpPr>
        <p:spPr>
          <a:xfrm>
            <a:off x="461722" y="1583432"/>
            <a:ext cx="8229600" cy="4869904"/>
          </a:xfrm>
          <a:prstGeom prst="rect">
            <a:avLst/>
          </a:prstGeom>
          <a:noFill/>
          <a:ln>
            <a:noFill/>
          </a:ln>
        </p:spPr>
        <p:txBody>
          <a:bodyPr/>
          <a:lstStyle>
            <a:lvl1pPr marL="342900" marR="0" lvl="0" indent="-139700" algn="l" rtl="0">
              <a:spcBef>
                <a:spcPts val="640"/>
              </a:spcBef>
              <a:buClr>
                <a:srgbClr val="3F3F3F"/>
              </a:buClr>
              <a:buSzPct val="100000"/>
              <a:buFont typeface="Arial"/>
              <a:buChar char="•"/>
              <a:defRPr sz="3200" b="0" i="0" u="none" strike="noStrike" cap="none">
                <a:solidFill>
                  <a:srgbClr val="3F3F3F"/>
                </a:solidFill>
                <a:latin typeface="Calibri"/>
                <a:ea typeface="Calibri"/>
                <a:cs typeface="Calibri"/>
                <a:sym typeface="Calibri"/>
              </a:defRPr>
            </a:lvl1pPr>
            <a:lvl2pPr marL="742950" marR="0" lvl="1" indent="-107950" algn="l" rtl="0">
              <a:spcBef>
                <a:spcPts val="560"/>
              </a:spcBef>
              <a:buClr>
                <a:srgbClr val="3F3F3F"/>
              </a:buClr>
              <a:buSzPct val="100000"/>
              <a:buFont typeface="Arial"/>
              <a:buChar char="–"/>
              <a:defRPr sz="2800" b="0" i="0" u="none" strike="noStrike" cap="none">
                <a:solidFill>
                  <a:srgbClr val="3F3F3F"/>
                </a:solidFill>
                <a:latin typeface="Calibri"/>
                <a:ea typeface="Calibri"/>
                <a:cs typeface="Calibri"/>
                <a:sym typeface="Calibri"/>
              </a:defRPr>
            </a:lvl2pPr>
            <a:lvl3pPr marL="1143000" marR="0" lvl="2" indent="-76200" algn="l" rtl="0">
              <a:spcBef>
                <a:spcPts val="480"/>
              </a:spcBef>
              <a:buClr>
                <a:srgbClr val="3F3F3F"/>
              </a:buClr>
              <a:buSzPct val="100000"/>
              <a:buFont typeface="Arial"/>
              <a:buChar char="•"/>
              <a:defRPr sz="2400" b="0" i="0" u="none" strike="noStrike" cap="none">
                <a:solidFill>
                  <a:srgbClr val="3F3F3F"/>
                </a:solidFill>
                <a:latin typeface="Calibri"/>
                <a:ea typeface="Calibri"/>
                <a:cs typeface="Calibri"/>
                <a:sym typeface="Calibri"/>
              </a:defRPr>
            </a:lvl3pPr>
            <a:lvl4pPr marL="1600200" marR="0" lvl="3"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4pPr>
            <a:lvl5pPr marL="2057400" marR="0" lvl="4" indent="-101600" algn="l" rtl="0">
              <a:spcBef>
                <a:spcPts val="400"/>
              </a:spcBef>
              <a:buClr>
                <a:srgbClr val="3F3F3F"/>
              </a:buClr>
              <a:buSzPct val="100000"/>
              <a:buFont typeface="Arial"/>
              <a:buChar char="»"/>
              <a:defRPr sz="2000" b="0" i="0" u="none" strike="noStrike" cap="none">
                <a:solidFill>
                  <a:srgbClr val="3F3F3F"/>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1" name="Shape 61"/>
          <p:cNvSpPr txBox="1">
            <a:spLocks noGrp="1"/>
          </p:cNvSpPr>
          <p:nvPr>
            <p:ph type="title"/>
          </p:nvPr>
        </p:nvSpPr>
        <p:spPr>
          <a:xfrm>
            <a:off x="457200" y="0"/>
            <a:ext cx="6491063" cy="1417638"/>
          </a:xfrm>
          <a:prstGeom prst="rect">
            <a:avLst/>
          </a:prstGeom>
          <a:noFill/>
          <a:ln>
            <a:noFill/>
          </a:ln>
        </p:spPr>
        <p:txBody>
          <a:bodyPr/>
          <a:lstStyle>
            <a:lvl1pPr marL="0" marR="0" lvl="0" indent="0" algn="l" rtl="0">
              <a:spcBef>
                <a:spcPts val="0"/>
              </a:spcBef>
              <a:buClr>
                <a:schemeClr val="dk2"/>
              </a:buClr>
              <a:buFont typeface="Calibri"/>
              <a:buNone/>
              <a:defRPr sz="36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 name="Shape 64">
            <a:extLst>
              <a:ext uri="{FF2B5EF4-FFF2-40B4-BE49-F238E27FC236}">
                <a16:creationId xmlns:a16="http://schemas.microsoft.com/office/drawing/2014/main" id="{AAB8E104-55DD-4D36-A556-90AAC8D78928}"/>
              </a:ext>
            </a:extLst>
          </p:cNvPr>
          <p:cNvSpPr txBox="1">
            <a:spLocks noChangeArrowheads="1"/>
          </p:cNvSpPr>
          <p:nvPr/>
        </p:nvSpPr>
        <p:spPr bwMode="auto">
          <a:xfrm>
            <a:off x="144463" y="6564313"/>
            <a:ext cx="28956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1200" dirty="0">
                <a:solidFill>
                  <a:srgbClr val="17365D"/>
                </a:solidFill>
                <a:sym typeface="Arial" panose="020B0604020202020204" pitchFamily="34" charset="0"/>
              </a:rPr>
              <a:t>BCH-III Capacity Building Project</a:t>
            </a:r>
          </a:p>
        </p:txBody>
      </p:sp>
      <p:sp>
        <p:nvSpPr>
          <p:cNvPr id="8" name="Slide Number Placeholder 5">
            <a:extLst>
              <a:ext uri="{FF2B5EF4-FFF2-40B4-BE49-F238E27FC236}">
                <a16:creationId xmlns:a16="http://schemas.microsoft.com/office/drawing/2014/main" id="{13E0F6D5-6959-43F1-B656-7F78BA8B18E9}"/>
              </a:ext>
            </a:extLst>
          </p:cNvPr>
          <p:cNvSpPr txBox="1">
            <a:spLocks/>
          </p:cNvSpPr>
          <p:nvPr userDrawn="1"/>
        </p:nvSpPr>
        <p:spPr>
          <a:xfrm>
            <a:off x="6657114" y="6537325"/>
            <a:ext cx="2057400" cy="3143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a:lstStyle>
          <a:p>
            <a:fld id="{9AC33654-A891-4F59-96FA-7357E7B84BB8}" type="slidenum">
              <a:rPr lang="en-US" smtClean="0">
                <a:solidFill>
                  <a:schemeClr val="accent1">
                    <a:lumMod val="75000"/>
                  </a:schemeClr>
                </a:solidFill>
              </a:rPr>
              <a:pPr/>
              <a:t>‹#›</a:t>
            </a:fld>
            <a:endParaRPr lang="en-US" dirty="0">
              <a:solidFill>
                <a:schemeClr val="accent1">
                  <a:lumMod val="75000"/>
                </a:schemeClr>
              </a:solidFill>
            </a:endParaRPr>
          </a:p>
        </p:txBody>
      </p:sp>
    </p:spTree>
    <p:extLst>
      <p:ext uri="{BB962C8B-B14F-4D97-AF65-F5344CB8AC3E}">
        <p14:creationId xmlns:p14="http://schemas.microsoft.com/office/powerpoint/2010/main" val="1977284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4400">
                <a:solidFill>
                  <a:srgbClr val="1F497D"/>
                </a:solidFill>
                <a:latin typeface="Calibri" panose="020F0502020204030204" pitchFamily="34" charset="0"/>
                <a:cs typeface="Calibri" panose="020F0502020204030204" pitchFamily="34" charset="0"/>
                <a:sym typeface="Calibri" panose="020F0502020204030204" pitchFamily="34" charset="0"/>
              </a:rPr>
              <a:t>Biosafety Clearing House Project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00788" y="2565400"/>
            <a:ext cx="301466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508648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t>‹#›</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t>‹#›</a:t>
            </a:fld>
            <a:endParaRPr lang="en-US"/>
          </a:p>
        </p:txBody>
      </p:sp>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4" r:id="rId1"/>
    <p:sldLayoutId id="2147484993" r:id="rId2"/>
    <p:sldLayoutId id="2147484995" r:id="rId3"/>
    <p:sldLayoutId id="2147484999" r:id="rId4"/>
    <p:sldLayoutId id="2147485001" r:id="rId5"/>
    <p:sldLayoutId id="2147485002" r:id="rId6"/>
    <p:sldLayoutId id="2147485003" r:id="rId7"/>
    <p:sldLayoutId id="2147485004" r:id="rId8"/>
    <p:sldLayoutId id="2147485005" r:id="rId9"/>
    <p:sldLayoutId id="2147485006" r:id="rId10"/>
    <p:sldLayoutId id="2147485007" r:id="rId11"/>
    <p:sldLayoutId id="214748500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ch.cbd.int/protocol/cpb_mopmeetings.shtml#mop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images.google.com.gt/imgres?imgurl=http://www.anfaco.es/webs/webAnfaco/portales/cecopesca/laboratorios/images/biotecnologia.jpg&amp;imgrefurl=http://www.anfaco.es/webs/webAnfaco/portales/cecopesca/laboratorios/biotecnologia.php&amp;h=298&amp;w=448&amp;sz=29&amp;hl=es&amp;start=2&amp;um=1&amp;tbnid=BhQIk1Yj0XWI0M:&amp;tbnh=84&amp;tbnw=127&amp;pre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95536" y="3636619"/>
            <a:ext cx="5472608" cy="757130"/>
          </a:xfrm>
        </p:spPr>
        <p:txBody>
          <a:bodyPr wrap="square">
            <a:spAutoFit/>
          </a:bodyPr>
          <a:lstStyle/>
          <a:p>
            <a:pPr algn="ctr"/>
            <a:r>
              <a:rPr lang="fr-FR" altLang="en-US" sz="2400" dirty="0"/>
              <a:t>Atelier National de Formation sur le Centre d’Echanges sur la Biosécurité (BCH)</a:t>
            </a:r>
          </a:p>
        </p:txBody>
      </p:sp>
      <p:sp>
        <p:nvSpPr>
          <p:cNvPr id="4" name="Rectangle 4"/>
          <p:cNvSpPr txBox="1">
            <a:spLocks noChangeArrowheads="1"/>
          </p:cNvSpPr>
          <p:nvPr/>
        </p:nvSpPr>
        <p:spPr bwMode="auto">
          <a:xfrm>
            <a:off x="395536" y="2276872"/>
            <a:ext cx="5616624" cy="919163"/>
          </a:xfrm>
          <a:prstGeom prst="rect">
            <a:avLst/>
          </a:prstGeom>
          <a:noFill/>
          <a:ln w="9525">
            <a:noFill/>
            <a:miter lim="800000"/>
            <a:headEnd/>
            <a:tailEnd/>
          </a:ln>
        </p:spPr>
        <p:txBody>
          <a:bodyPr anchor="ctr"/>
          <a:lstStyle/>
          <a:p>
            <a:pPr algn="ctr">
              <a:defRPr/>
            </a:pPr>
            <a:r>
              <a:rPr lang="fr-FR" sz="1800" b="1" i="1" kern="0" dirty="0">
                <a:solidFill>
                  <a:srgbClr val="0E628C"/>
                </a:solidFill>
                <a:latin typeface="Tahoma" pitchFamily="34" charset="0"/>
                <a:ea typeface="Tahoma" pitchFamily="34" charset="0"/>
                <a:cs typeface="Tahoma" pitchFamily="34" charset="0"/>
              </a:rPr>
              <a:t>Projet de Renforcement Continu de la Création de Capacités pour une Participation Effective au CEPRB (Projet BCH-III)</a:t>
            </a:r>
            <a:endParaRPr lang="es-ES" sz="2800" b="1" i="1" kern="0" dirty="0">
              <a:solidFill>
                <a:srgbClr val="0E628C"/>
              </a:solidFill>
              <a:latin typeface="Tahoma" pitchFamily="34" charset="0"/>
              <a:ea typeface="Tahoma" pitchFamily="34" charset="0"/>
              <a:cs typeface="Tahoma" pitchFamily="34" charset="0"/>
            </a:endParaRPr>
          </a:p>
        </p:txBody>
      </p:sp>
      <p:sp>
        <p:nvSpPr>
          <p:cNvPr id="6" name="Rectangle 7">
            <a:extLst>
              <a:ext uri="{FF2B5EF4-FFF2-40B4-BE49-F238E27FC236}">
                <a16:creationId xmlns:a16="http://schemas.microsoft.com/office/drawing/2014/main" id="{8C31A384-AA02-40B3-886E-A7F9E33127DA}"/>
              </a:ext>
            </a:extLst>
          </p:cNvPr>
          <p:cNvSpPr txBox="1">
            <a:spLocks noChangeArrowheads="1"/>
          </p:cNvSpPr>
          <p:nvPr/>
        </p:nvSpPr>
        <p:spPr>
          <a:xfrm>
            <a:off x="755576" y="4581128"/>
            <a:ext cx="4876800" cy="1470025"/>
          </a:xfrm>
          <a:prstGeom prst="rect">
            <a:avLst/>
          </a:prstGeom>
          <a:noFill/>
          <a:ln>
            <a:noFill/>
          </a:ln>
        </p:spPr>
        <p:txBody>
          <a:bodyPr vert="horz" lIns="91440" tIns="45720" rIns="91440" bIns="45720" rtlCol="0" anchor="ctr">
            <a:normAutofit fontScale="97500"/>
          </a:bodyPr>
          <a:lstStyle>
            <a:lvl1pPr marL="0" marR="0" lvl="0" indent="0" algn="l" defTabSz="914400" rtl="0" eaLnBrk="1" latinLnBrk="0" hangingPunct="1">
              <a:lnSpc>
                <a:spcPct val="90000"/>
              </a:lnSpc>
              <a:spcBef>
                <a:spcPts val="0"/>
              </a:spcBef>
              <a:buClr>
                <a:schemeClr val="dk2"/>
              </a:buClr>
              <a:buFont typeface="Calibri"/>
              <a:buNone/>
              <a:defRPr sz="4400" b="0" i="0" u="none" strike="noStrike" kern="1200"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eaLnBrk="1" hangingPunct="1">
              <a:spcBef>
                <a:spcPct val="0"/>
              </a:spcBef>
              <a:buFontTx/>
              <a:buNone/>
            </a:pPr>
            <a:r>
              <a:rPr lang="fr-FR" altLang="en-US" sz="2000" b="1" dirty="0">
                <a:solidFill>
                  <a:srgbClr val="000066"/>
                </a:solidFill>
              </a:rPr>
              <a:t>20-21 Avril 2022</a:t>
            </a:r>
          </a:p>
          <a:p>
            <a:pPr algn="ctr" eaLnBrk="1" hangingPunct="1">
              <a:spcBef>
                <a:spcPct val="0"/>
              </a:spcBef>
              <a:buFontTx/>
              <a:buNone/>
            </a:pPr>
            <a:r>
              <a:rPr lang="fr-FR" altLang="en-US" sz="2000" b="1" dirty="0">
                <a:solidFill>
                  <a:srgbClr val="000066"/>
                </a:solidFill>
              </a:rPr>
              <a:t>Libreville, Gabon</a:t>
            </a:r>
          </a:p>
        </p:txBody>
      </p:sp>
    </p:spTree>
    <p:extLst>
      <p:ext uri="{BB962C8B-B14F-4D97-AF65-F5344CB8AC3E}">
        <p14:creationId xmlns:p14="http://schemas.microsoft.com/office/powerpoint/2010/main" val="369999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23528" y="188640"/>
            <a:ext cx="6912768" cy="1325563"/>
          </a:xfrm>
        </p:spPr>
        <p:txBody>
          <a:bodyPr/>
          <a:lstStyle/>
          <a:p>
            <a:r>
              <a:rPr lang="fr-FR" altLang="en-US" b="1" dirty="0"/>
              <a:t>Qu’est-ce que le Protocole de Cartagena pour la Biosécurité?</a:t>
            </a:r>
          </a:p>
        </p:txBody>
      </p:sp>
      <p:pic>
        <p:nvPicPr>
          <p:cNvPr id="7" name="Espace réservé du contenu 10" descr="Protocole_couver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976313" y="1447800"/>
            <a:ext cx="2962275" cy="4648200"/>
          </a:xfrm>
          <a:prstGeom prst="rect">
            <a:avLst/>
          </a:prstGeom>
          <a:noFill/>
          <a:ln>
            <a:noFill/>
          </a:ln>
        </p:spPr>
      </p:pic>
      <p:sp>
        <p:nvSpPr>
          <p:cNvPr id="8" name="Espace réservé du contenu 5"/>
          <p:cNvSpPr txBox="1">
            <a:spLocks/>
          </p:cNvSpPr>
          <p:nvPr/>
        </p:nvSpPr>
        <p:spPr>
          <a:xfrm>
            <a:off x="4648200" y="1825625"/>
            <a:ext cx="386715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indent="-92075" fontAlgn="auto">
              <a:spcAft>
                <a:spcPts val="0"/>
              </a:spcAft>
              <a:buFontTx/>
              <a:buNone/>
            </a:pPr>
            <a:r>
              <a:rPr lang="fr-FR" altLang="en-US"/>
              <a:t>Le Protocole de Cartagena pour la Biosécurité est un accord international (Traité), conclus et adopté dans le cadre de la Convention sur la Diversité Biologique (CBD)</a:t>
            </a:r>
            <a:endParaRPr lang="fr-FR" altLang="en-US" dirty="0"/>
          </a:p>
        </p:txBody>
      </p:sp>
    </p:spTree>
    <p:extLst>
      <p:ext uri="{BB962C8B-B14F-4D97-AF65-F5344CB8AC3E}">
        <p14:creationId xmlns:p14="http://schemas.microsoft.com/office/powerpoint/2010/main" val="239897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contenu 2"/>
          <p:cNvSpPr>
            <a:spLocks noGrp="1"/>
          </p:cNvSpPr>
          <p:nvPr>
            <p:ph idx="1"/>
          </p:nvPr>
        </p:nvSpPr>
        <p:spPr/>
        <p:txBody>
          <a:bodyPr/>
          <a:lstStyle/>
          <a:p>
            <a:endParaRPr lang="en-US" altLang="en-US" sz="2400" dirty="0"/>
          </a:p>
          <a:p>
            <a:r>
              <a:rPr lang="fr-FR" altLang="en-US" sz="2400" dirty="0"/>
              <a:t>« ….. l'objectif du présent Protocole est de contribuer à assurer un degré adéquat de protection pour le transfert, la manipulation et l'utilisation sans danger des organismes vivants modifiés résultant de la biotechnologie moderne qui peuvent avoir des effets défavorables sur la conservation et l'utilisation durable de la diversité biologique, compte tenu également des risques pour la santé humaine, en mettant plus précisément l'accent sur les mouvements transfrontières».</a:t>
            </a:r>
          </a:p>
        </p:txBody>
      </p:sp>
      <p:sp>
        <p:nvSpPr>
          <p:cNvPr id="26627" name="Titre 1"/>
          <p:cNvSpPr>
            <a:spLocks noGrp="1"/>
          </p:cNvSpPr>
          <p:nvPr>
            <p:ph type="title"/>
          </p:nvPr>
        </p:nvSpPr>
        <p:spPr>
          <a:xfrm>
            <a:off x="461722" y="35848"/>
            <a:ext cx="6491063" cy="1417638"/>
          </a:xfrm>
        </p:spPr>
        <p:txBody>
          <a:bodyPr/>
          <a:lstStyle/>
          <a:p>
            <a:r>
              <a:rPr lang="fr-FR" altLang="en-US" sz="3200" dirty="0"/>
              <a:t>Objectif du Protocole de Cartagena (Art. 1)</a:t>
            </a:r>
          </a:p>
        </p:txBody>
      </p:sp>
      <p:sp>
        <p:nvSpPr>
          <p:cNvPr id="26630" name="Text Box 6"/>
          <p:cNvSpPr txBox="1">
            <a:spLocks noChangeArrowheads="1"/>
          </p:cNvSpPr>
          <p:nvPr/>
        </p:nvSpPr>
        <p:spPr bwMode="auto">
          <a:xfrm>
            <a:off x="827088" y="1484313"/>
            <a:ext cx="1655762"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i="1"/>
              <a:t>Article 1</a:t>
            </a:r>
          </a:p>
        </p:txBody>
      </p:sp>
    </p:spTree>
    <p:extLst>
      <p:ext uri="{BB962C8B-B14F-4D97-AF65-F5344CB8AC3E}">
        <p14:creationId xmlns:p14="http://schemas.microsoft.com/office/powerpoint/2010/main" val="312541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28650" y="365125"/>
            <a:ext cx="7886700" cy="1325563"/>
          </a:xfrm>
        </p:spPr>
        <p:txBody>
          <a:bodyPr/>
          <a:lstStyle/>
          <a:p>
            <a:r>
              <a:rPr lang="fr-FR" altLang="en-US" dirty="0"/>
              <a:t>Activités actuelles </a:t>
            </a:r>
          </a:p>
        </p:txBody>
      </p:sp>
      <p:sp>
        <p:nvSpPr>
          <p:cNvPr id="8" name="Rectangle 3"/>
          <p:cNvSpPr txBox="1">
            <a:spLocks noChangeArrowheads="1"/>
          </p:cNvSpPr>
          <p:nvPr/>
        </p:nvSpPr>
        <p:spPr>
          <a:xfrm>
            <a:off x="381000" y="1447800"/>
            <a:ext cx="8294688" cy="1117600"/>
          </a:xfrm>
          <a:prstGeom prst="rect">
            <a:avLst/>
          </a:prstGeom>
          <a:noFill/>
          <a:ln>
            <a:noFill/>
          </a:ln>
        </p:spPr>
        <p:txBody>
          <a:bodyPr vert="horz" lIns="91440" tIns="45720" rIns="91440" bIns="45720" rtlCol="0">
            <a:normAutofit/>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pPr>
            <a:r>
              <a:rPr lang="fr-FR" altLang="en-US"/>
              <a:t>Adopté le 29 Janvier 2000</a:t>
            </a:r>
          </a:p>
          <a:p>
            <a:pPr fontAlgn="auto">
              <a:spcAft>
                <a:spcPts val="0"/>
              </a:spcAft>
            </a:pPr>
            <a:r>
              <a:rPr lang="fr-FR" altLang="en-US"/>
              <a:t>Entré en vigueur le 11 Septembre 2003</a:t>
            </a:r>
            <a:endParaRPr lang="fr-FR" altLang="en-US" dirty="0"/>
          </a:p>
        </p:txBody>
      </p:sp>
      <p:sp>
        <p:nvSpPr>
          <p:cNvPr id="9" name="Espace réservé du contenu 13"/>
          <p:cNvSpPr txBox="1">
            <a:spLocks/>
          </p:cNvSpPr>
          <p:nvPr/>
        </p:nvSpPr>
        <p:spPr>
          <a:xfrm>
            <a:off x="107504" y="3068960"/>
            <a:ext cx="8928992" cy="32403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altLang="en-US" sz="2400" b="1" dirty="0"/>
              <a:t>Le Corps gouvernant du Protocole est la COP-MOP</a:t>
            </a:r>
          </a:p>
          <a:p>
            <a:pPr lvl="1" fontAlgn="auto">
              <a:spcAft>
                <a:spcPts val="0"/>
              </a:spcAft>
            </a:pPr>
            <a:r>
              <a:rPr lang="fr-FR" altLang="en-US" sz="2000" dirty="0"/>
              <a:t>COP/MOP-1: 23-27 Février 2004, KL, Malaisie</a:t>
            </a:r>
          </a:p>
          <a:p>
            <a:pPr lvl="1" fontAlgn="auto">
              <a:spcAft>
                <a:spcPts val="0"/>
              </a:spcAft>
            </a:pPr>
            <a:r>
              <a:rPr lang="fr-FR" altLang="en-US" sz="2000" dirty="0"/>
              <a:t>COP/MOP-2: 30 Mai -3 Juin 2005, Montréal, Canada</a:t>
            </a:r>
          </a:p>
          <a:p>
            <a:pPr lvl="1" fontAlgn="auto">
              <a:spcAft>
                <a:spcPts val="0"/>
              </a:spcAft>
            </a:pPr>
            <a:r>
              <a:rPr lang="fr-FR" altLang="en-US" sz="2000" dirty="0"/>
              <a:t>COP/MOP-3: 13-17 Mars 2006, Curitiba, Brésil</a:t>
            </a:r>
          </a:p>
          <a:p>
            <a:pPr lvl="1" fontAlgn="auto">
              <a:spcAft>
                <a:spcPts val="0"/>
              </a:spcAft>
            </a:pPr>
            <a:r>
              <a:rPr lang="fr-FR" altLang="en-US" sz="2000" dirty="0"/>
              <a:t>COP/MOP-4: 12-16 Mai 2008, Bonn, Allemagne</a:t>
            </a:r>
          </a:p>
          <a:p>
            <a:pPr lvl="1" fontAlgn="auto">
              <a:spcAft>
                <a:spcPts val="0"/>
              </a:spcAft>
            </a:pPr>
            <a:r>
              <a:rPr lang="fr-FR" altLang="en-US" sz="2100" dirty="0"/>
              <a:t>COP/MOP-5: 11-15 Octobre 2010, Nagoya, Japon</a:t>
            </a:r>
          </a:p>
          <a:p>
            <a:pPr lvl="1" fontAlgn="auto">
              <a:spcAft>
                <a:spcPts val="0"/>
              </a:spcAft>
            </a:pPr>
            <a:r>
              <a:rPr lang="fr-FR" altLang="en-US" sz="2100" dirty="0"/>
              <a:t>COP/MOP-6: 1-5 Octobre 2012, </a:t>
            </a:r>
            <a:r>
              <a:rPr lang="en-US" sz="2100" dirty="0"/>
              <a:t>Hyderabad, </a:t>
            </a:r>
            <a:r>
              <a:rPr lang="fr-FR" sz="2100" dirty="0"/>
              <a:t>Inde</a:t>
            </a:r>
          </a:p>
          <a:p>
            <a:pPr lvl="1" fontAlgn="auto">
              <a:spcAft>
                <a:spcPts val="0"/>
              </a:spcAft>
            </a:pPr>
            <a:r>
              <a:rPr lang="fr-FR" altLang="en-US" sz="2100" dirty="0"/>
              <a:t>COP/MOP-7: </a:t>
            </a:r>
            <a:r>
              <a:rPr lang="en-US" sz="2100" dirty="0"/>
              <a:t>29 </a:t>
            </a:r>
            <a:r>
              <a:rPr lang="fr-FR" sz="2100" dirty="0"/>
              <a:t>Septembre</a:t>
            </a:r>
            <a:r>
              <a:rPr lang="en-US" sz="2100" dirty="0"/>
              <a:t> - 3 </a:t>
            </a:r>
            <a:r>
              <a:rPr lang="fr-FR" sz="2100" dirty="0"/>
              <a:t>Octobre</a:t>
            </a:r>
            <a:r>
              <a:rPr lang="en-US" sz="2100" dirty="0"/>
              <a:t> 2014, Pyeongchang, </a:t>
            </a:r>
            <a:r>
              <a:rPr lang="fr-FR" sz="2100" dirty="0"/>
              <a:t>République de Cor</a:t>
            </a:r>
            <a:r>
              <a:rPr lang="fr-FR" altLang="en-US" dirty="0"/>
              <a:t>é</a:t>
            </a:r>
            <a:r>
              <a:rPr lang="fr-FR" sz="2100" dirty="0"/>
              <a:t>e</a:t>
            </a:r>
          </a:p>
          <a:p>
            <a:pPr lvl="1" fontAlgn="auto">
              <a:spcAft>
                <a:spcPts val="0"/>
              </a:spcAft>
            </a:pPr>
            <a:r>
              <a:rPr lang="fr-FR" altLang="en-US" sz="2100" dirty="0"/>
              <a:t>COP/MOP-8: </a:t>
            </a:r>
            <a:r>
              <a:rPr lang="en-US" sz="2100" dirty="0"/>
              <a:t>4 </a:t>
            </a:r>
            <a:r>
              <a:rPr lang="fr-FR" sz="2100" dirty="0"/>
              <a:t>- 17 Décembre 2016, Cancun, Mexique </a:t>
            </a:r>
          </a:p>
          <a:p>
            <a:pPr lvl="1" fontAlgn="auto">
              <a:spcAft>
                <a:spcPts val="0"/>
              </a:spcAft>
            </a:pPr>
            <a:r>
              <a:rPr lang="fr-CI" altLang="en-US" sz="2100" dirty="0"/>
              <a:t>COP/MOP-9: </a:t>
            </a:r>
            <a:r>
              <a:rPr lang="fr-CI" sz="2100" dirty="0"/>
              <a:t>17 - 29 Novembre 2018 Sharm El-Sheikh, Egypt</a:t>
            </a:r>
          </a:p>
          <a:p>
            <a:pPr lvl="1" fontAlgn="auto">
              <a:spcAft>
                <a:spcPts val="0"/>
              </a:spcAft>
            </a:pPr>
            <a:r>
              <a:rPr lang="fr-CI" altLang="en-US" sz="2100" dirty="0">
                <a:solidFill>
                  <a:srgbClr val="C00000"/>
                </a:solidFill>
              </a:rPr>
              <a:t>COP/MOP-10: </a:t>
            </a:r>
            <a:r>
              <a:rPr lang="fr-CI" sz="2100" dirty="0">
                <a:solidFill>
                  <a:srgbClr val="C00000"/>
                </a:solidFill>
              </a:rPr>
              <a:t>Date </a:t>
            </a:r>
            <a:r>
              <a:rPr lang="fr-CI" sz="2100">
                <a:solidFill>
                  <a:srgbClr val="C00000"/>
                </a:solidFill>
              </a:rPr>
              <a:t>a déterminer Beijing</a:t>
            </a:r>
            <a:r>
              <a:rPr lang="fr-CI" sz="2100" dirty="0">
                <a:solidFill>
                  <a:srgbClr val="C00000"/>
                </a:solidFill>
              </a:rPr>
              <a:t>, Chine</a:t>
            </a:r>
          </a:p>
          <a:p>
            <a:pPr lvl="1" fontAlgn="auto">
              <a:spcAft>
                <a:spcPts val="0"/>
              </a:spcAft>
            </a:pPr>
            <a:endParaRPr lang="en-US" sz="2100" dirty="0">
              <a:solidFill>
                <a:srgbClr val="C00000"/>
              </a:solidFill>
            </a:endParaRPr>
          </a:p>
          <a:p>
            <a:pPr marL="457200" lvl="1" indent="0" fontAlgn="auto">
              <a:spcAft>
                <a:spcPts val="0"/>
              </a:spcAft>
              <a:buNone/>
            </a:pPr>
            <a:endParaRPr lang="en-US" sz="2100" dirty="0">
              <a:solidFill>
                <a:srgbClr val="C00000"/>
              </a:solidFill>
            </a:endParaRPr>
          </a:p>
          <a:p>
            <a:pPr lvl="1" fontAlgn="auto">
              <a:spcAft>
                <a:spcPts val="0"/>
              </a:spcAft>
            </a:pPr>
            <a:endParaRPr lang="en-US" sz="2100" dirty="0">
              <a:solidFill>
                <a:srgbClr val="C00000"/>
              </a:solidFill>
            </a:endParaRPr>
          </a:p>
          <a:p>
            <a:pPr lvl="1" fontAlgn="auto">
              <a:spcAft>
                <a:spcPts val="0"/>
              </a:spcAft>
            </a:pPr>
            <a:endParaRPr lang="en-US" sz="2000" b="1" dirty="0">
              <a:hlinkClick r:id="rId3"/>
            </a:endParaRPr>
          </a:p>
          <a:p>
            <a:pPr marL="457200" lvl="1" indent="0" fontAlgn="auto">
              <a:spcAft>
                <a:spcPts val="0"/>
              </a:spcAft>
              <a:buFont typeface="Arial" panose="020B0604020202020204" pitchFamily="34" charset="0"/>
              <a:buNone/>
            </a:pPr>
            <a:endParaRPr lang="fr-FR" altLang="en-US" sz="2000" dirty="0">
              <a:solidFill>
                <a:srgbClr val="C00000"/>
              </a:solidFill>
            </a:endParaRPr>
          </a:p>
          <a:p>
            <a:pPr lvl="1" fontAlgn="auto">
              <a:spcAft>
                <a:spcPts val="0"/>
              </a:spcAft>
            </a:pPr>
            <a:endParaRPr lang="fr-FR" altLang="en-US" sz="2000" dirty="0">
              <a:solidFill>
                <a:srgbClr val="C00000"/>
              </a:solidFill>
            </a:endParaRPr>
          </a:p>
          <a:p>
            <a:pPr fontAlgn="auto">
              <a:spcAft>
                <a:spcPts val="0"/>
              </a:spcAft>
            </a:pPr>
            <a:endParaRPr lang="fr-FR" altLang="en-US" sz="2400" dirty="0"/>
          </a:p>
          <a:p>
            <a:pPr fontAlgn="auto">
              <a:spcAft>
                <a:spcPts val="0"/>
              </a:spcAft>
            </a:pPr>
            <a:endParaRPr lang="fr-FR" altLang="en-US" sz="2400" dirty="0"/>
          </a:p>
        </p:txBody>
      </p:sp>
      <p:sp>
        <p:nvSpPr>
          <p:cNvPr id="10" name="7 CuadroTexto"/>
          <p:cNvSpPr txBox="1">
            <a:spLocks noChangeArrowheads="1"/>
          </p:cNvSpPr>
          <p:nvPr/>
        </p:nvSpPr>
        <p:spPr bwMode="auto">
          <a:xfrm>
            <a:off x="755650" y="2492896"/>
            <a:ext cx="6840538" cy="584775"/>
          </a:xfrm>
          <a:prstGeom prst="rect">
            <a:avLst/>
          </a:prstGeom>
          <a:solidFill>
            <a:srgbClr val="92D050"/>
          </a:solidFill>
          <a:ln w="9525">
            <a:noFill/>
            <a:miter lim="800000"/>
            <a:headEnd/>
            <a:tailEnd/>
          </a:ln>
        </p:spPr>
        <p:txBody>
          <a:bodyPr>
            <a:spAutoFit/>
          </a:bodyPr>
          <a:lstStyle/>
          <a:p>
            <a:pPr algn="ctr">
              <a:defRPr/>
            </a:pPr>
            <a:r>
              <a:rPr lang="fr-FR" dirty="0">
                <a:latin typeface="+mn-lt"/>
              </a:rPr>
              <a:t>198 Parties au mois de Juin 2019</a:t>
            </a:r>
          </a:p>
        </p:txBody>
      </p:sp>
    </p:spTree>
    <p:extLst>
      <p:ext uri="{BB962C8B-B14F-4D97-AF65-F5344CB8AC3E}">
        <p14:creationId xmlns:p14="http://schemas.microsoft.com/office/powerpoint/2010/main" val="1009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p:txBody>
          <a:bodyPr/>
          <a:lstStyle/>
          <a:p>
            <a:r>
              <a:rPr lang="fr-FR" altLang="en-US" sz="2400" dirty="0"/>
              <a:t>En général, le Protocole:</a:t>
            </a:r>
          </a:p>
          <a:p>
            <a:pPr lvl="1"/>
            <a:r>
              <a:rPr lang="fr-FR" altLang="en-US" sz="2000" dirty="0"/>
              <a:t>Met en place les obligations et les principes qui sont applicables à tous les </a:t>
            </a:r>
            <a:r>
              <a:rPr lang="fr-FR" altLang="en-US" sz="2000" dirty="0" err="1"/>
              <a:t>OVMs</a:t>
            </a:r>
            <a:r>
              <a:rPr lang="fr-FR" altLang="en-US" sz="2000" dirty="0"/>
              <a:t>;</a:t>
            </a:r>
          </a:p>
          <a:p>
            <a:pPr lvl="1"/>
            <a:r>
              <a:rPr lang="fr-FR" altLang="en-US" sz="2000" dirty="0"/>
              <a:t>Établit des règles et des procédures spécifiques qui sont applicables aux mouvements transfrontières de catégories spécifiques d’</a:t>
            </a:r>
            <a:r>
              <a:rPr lang="fr-FR" altLang="en-US" sz="2000" dirty="0" err="1"/>
              <a:t>OVMs</a:t>
            </a:r>
            <a:r>
              <a:rPr lang="fr-FR" altLang="en-US" sz="2000" dirty="0"/>
              <a:t>:</a:t>
            </a:r>
          </a:p>
          <a:p>
            <a:pPr lvl="1"/>
            <a:r>
              <a:rPr lang="fr-FR" altLang="en-US" sz="2000" dirty="0"/>
              <a:t>Établit des arrangements institutionnels pour l’administration, la supervision et l’évolution future du Protocole; et,</a:t>
            </a:r>
          </a:p>
          <a:p>
            <a:pPr lvl="1"/>
            <a:r>
              <a:rPr lang="fr-FR" altLang="en-US" sz="2000" dirty="0"/>
              <a:t>Prend des dispositions pour la Création de Capacités et les Ressources Financières afin d’aider les pays en développement Parties et les Parties à économie en transition dans la mise en œuvre du Protocole.</a:t>
            </a:r>
          </a:p>
        </p:txBody>
      </p:sp>
      <p:sp>
        <p:nvSpPr>
          <p:cNvPr id="28675" name="Titre 1"/>
          <p:cNvSpPr>
            <a:spLocks noGrp="1"/>
          </p:cNvSpPr>
          <p:nvPr>
            <p:ph type="title"/>
          </p:nvPr>
        </p:nvSpPr>
        <p:spPr/>
        <p:txBody>
          <a:bodyPr/>
          <a:lstStyle/>
          <a:p>
            <a:r>
              <a:rPr lang="fr-FR" altLang="en-US" sz="3600" dirty="0"/>
              <a:t>Comment fonctionne le Protocole de Cartagena pour la Biosécurité?</a:t>
            </a:r>
          </a:p>
        </p:txBody>
      </p:sp>
      <p:pic>
        <p:nvPicPr>
          <p:cNvPr id="28678" name="Picture 5" descr="Comstock, Image #KS3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994" y="1187388"/>
            <a:ext cx="82232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42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a:spLocks noGrp="1"/>
          </p:cNvSpPr>
          <p:nvPr>
            <p:ph type="title"/>
          </p:nvPr>
        </p:nvSpPr>
        <p:spPr>
          <a:xfrm>
            <a:off x="323528" y="365125"/>
            <a:ext cx="7886700" cy="1325563"/>
          </a:xfrm>
        </p:spPr>
        <p:txBody>
          <a:bodyPr/>
          <a:lstStyle/>
          <a:p>
            <a:r>
              <a:rPr lang="fr-FR" altLang="en-US" sz="3600" dirty="0"/>
              <a:t>Champ d'application du PCB (Art. 4)</a:t>
            </a:r>
          </a:p>
        </p:txBody>
      </p:sp>
      <p:pic>
        <p:nvPicPr>
          <p:cNvPr id="12" name="Espace réservé du contenu 15" descr="LMO_Oil see rap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940425" y="1773238"/>
            <a:ext cx="2762250" cy="1657350"/>
          </a:xfrm>
          <a:prstGeom prst="rect">
            <a:avLst/>
          </a:prstGeom>
        </p:spPr>
      </p:pic>
      <p:sp>
        <p:nvSpPr>
          <p:cNvPr id="13" name="Text Box 4"/>
          <p:cNvSpPr txBox="1">
            <a:spLocks noChangeArrowheads="1"/>
          </p:cNvSpPr>
          <p:nvPr/>
        </p:nvSpPr>
        <p:spPr bwMode="auto">
          <a:xfrm>
            <a:off x="468313" y="1484313"/>
            <a:ext cx="1916112"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s-ES" altLang="en-US" i="1"/>
              <a:t>Article 4</a:t>
            </a:r>
          </a:p>
        </p:txBody>
      </p:sp>
      <p:grpSp>
        <p:nvGrpSpPr>
          <p:cNvPr id="14" name="Groupe 23"/>
          <p:cNvGrpSpPr>
            <a:grpSpLocks/>
          </p:cNvGrpSpPr>
          <p:nvPr/>
        </p:nvGrpSpPr>
        <p:grpSpPr bwMode="auto">
          <a:xfrm>
            <a:off x="5003800" y="4292600"/>
            <a:ext cx="3313113" cy="1728788"/>
            <a:chOff x="5219700" y="4292600"/>
            <a:chExt cx="3313113" cy="1728788"/>
          </a:xfrm>
        </p:grpSpPr>
        <p:sp>
          <p:nvSpPr>
            <p:cNvPr id="15" name="Oval 6"/>
            <p:cNvSpPr>
              <a:spLocks noChangeArrowheads="1"/>
            </p:cNvSpPr>
            <p:nvPr/>
          </p:nvSpPr>
          <p:spPr bwMode="auto">
            <a:xfrm>
              <a:off x="5219700" y="4292600"/>
              <a:ext cx="3313113" cy="1728788"/>
            </a:xfrm>
            <a:prstGeom prst="ellipse">
              <a:avLst/>
            </a:prstGeom>
            <a:solidFill>
              <a:schemeClr val="accent1"/>
            </a:solidFill>
            <a:ln w="12700" cap="sq">
              <a:solidFill>
                <a:schemeClr val="tx1"/>
              </a:solidFill>
              <a:round/>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yo-NG" altLang="en-US"/>
            </a:p>
          </p:txBody>
        </p:sp>
        <p:sp>
          <p:nvSpPr>
            <p:cNvPr id="16" name="Text Box 7"/>
            <p:cNvSpPr txBox="1">
              <a:spLocks noChangeArrowheads="1"/>
            </p:cNvSpPr>
            <p:nvPr/>
          </p:nvSpPr>
          <p:spPr bwMode="auto">
            <a:xfrm>
              <a:off x="5508625" y="4649788"/>
              <a:ext cx="2735263" cy="1014412"/>
            </a:xfrm>
            <a:prstGeom prst="rect">
              <a:avLst/>
            </a:prstGeom>
            <a:noFill/>
            <a:ln w="12700" cap="sq">
              <a:noFill/>
              <a:miter lim="800000"/>
              <a:headEnd type="none" w="sm" len="sm"/>
              <a:tailEnd type="none" w="sm" len="sm"/>
            </a:ln>
          </p:spPr>
          <p:txBody>
            <a:bodyPr>
              <a:spAutoFit/>
            </a:bodyPr>
            <a:lstStyle/>
            <a:p>
              <a:pPr algn="ctr">
                <a:spcBef>
                  <a:spcPct val="50000"/>
                </a:spcBef>
                <a:defRPr/>
              </a:pPr>
              <a:r>
                <a:rPr lang="fr-FR" sz="2000">
                  <a:latin typeface="+mn-lt"/>
                </a:rPr>
                <a:t>OVMs qui pourraient avoir des effets défavorables</a:t>
              </a:r>
            </a:p>
          </p:txBody>
        </p:sp>
      </p:grpSp>
      <p:sp>
        <p:nvSpPr>
          <p:cNvPr id="17" name="11 Flecha abajo"/>
          <p:cNvSpPr>
            <a:spLocks noChangeArrowheads="1"/>
          </p:cNvSpPr>
          <p:nvPr/>
        </p:nvSpPr>
        <p:spPr bwMode="auto">
          <a:xfrm>
            <a:off x="6267450" y="3500438"/>
            <a:ext cx="785813" cy="642937"/>
          </a:xfrm>
          <a:prstGeom prst="downArrow">
            <a:avLst>
              <a:gd name="adj1" fmla="val 50000"/>
              <a:gd name="adj2" fmla="val 50000"/>
            </a:avLst>
          </a:prstGeom>
          <a:solidFill>
            <a:schemeClr val="accent1"/>
          </a:solidFill>
          <a:ln w="12700" cap="sq" algn="ctr">
            <a:solidFill>
              <a:schemeClr val="tx1"/>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yo-NG" altLang="en-US"/>
          </a:p>
        </p:txBody>
      </p:sp>
      <p:pic>
        <p:nvPicPr>
          <p:cNvPr id="18" name="Image 16" descr="Maize_GM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171700"/>
            <a:ext cx="1574800"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contenu 22"/>
          <p:cNvSpPr txBox="1">
            <a:spLocks/>
          </p:cNvSpPr>
          <p:nvPr/>
        </p:nvSpPr>
        <p:spPr>
          <a:xfrm>
            <a:off x="628650" y="1825625"/>
            <a:ext cx="3867150" cy="4351338"/>
          </a:xfrm>
          <a:prstGeom prst="rect">
            <a:avLst/>
          </a:prstGeom>
          <a:noFill/>
          <a:ln>
            <a:noFill/>
          </a:ln>
        </p:spPr>
        <p:txBody>
          <a:bodyPr vert="horz" lIns="91440" tIns="45720" rIns="91440" bIns="45720" rtlCol="0">
            <a:normAutofit/>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pPr>
            <a:endParaRPr lang="fr-FR" altLang="en-US" sz="2000"/>
          </a:p>
          <a:p>
            <a:pPr fontAlgn="auto">
              <a:spcAft>
                <a:spcPts val="0"/>
              </a:spcAft>
            </a:pPr>
            <a:endParaRPr lang="fr-FR" altLang="en-US" sz="2000"/>
          </a:p>
          <a:p>
            <a:pPr fontAlgn="auto">
              <a:spcAft>
                <a:spcPts val="0"/>
              </a:spcAft>
            </a:pPr>
            <a:r>
              <a:rPr lang="fr-FR" altLang="en-US" sz="2000"/>
              <a:t>Le présent Protocole s'applique aux </a:t>
            </a:r>
            <a:r>
              <a:rPr lang="fr-FR" altLang="en-US" sz="2000">
                <a:solidFill>
                  <a:srgbClr val="C00000"/>
                </a:solidFill>
              </a:rPr>
              <a:t>mouvements transfrontières, au transit, à la manipulation et à l'utilisation de tout organisme vivant modifié </a:t>
            </a:r>
            <a:r>
              <a:rPr lang="fr-FR" altLang="en-US" sz="2000"/>
              <a:t>qui </a:t>
            </a:r>
            <a:r>
              <a:rPr lang="fr-FR" altLang="en-US" sz="2000" i="1">
                <a:solidFill>
                  <a:schemeClr val="tx1"/>
                </a:solidFill>
              </a:rPr>
              <a:t>pourrait avoir des effets défavorables </a:t>
            </a:r>
            <a:r>
              <a:rPr lang="fr-FR" altLang="en-US" sz="2000"/>
              <a:t>sur la conservation et l'utilisation durable de la diversité biologique, compte tenu également des risques pour la santé humaine.</a:t>
            </a:r>
          </a:p>
          <a:p>
            <a:pPr fontAlgn="auto">
              <a:spcAft>
                <a:spcPts val="0"/>
              </a:spcAft>
            </a:pPr>
            <a:endParaRPr lang="fr-FR" altLang="en-US" sz="2000"/>
          </a:p>
        </p:txBody>
      </p:sp>
    </p:spTree>
    <p:extLst>
      <p:ext uri="{BB962C8B-B14F-4D97-AF65-F5344CB8AC3E}">
        <p14:creationId xmlns:p14="http://schemas.microsoft.com/office/powerpoint/2010/main" val="212457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365125"/>
            <a:ext cx="7886700" cy="1325563"/>
          </a:xfrm>
        </p:spPr>
        <p:txBody>
          <a:bodyPr/>
          <a:lstStyle/>
          <a:p>
            <a:pPr eaLnBrk="1" hangingPunct="1"/>
            <a:r>
              <a:rPr lang="fr-FR" altLang="en-US" sz="3600" dirty="0"/>
              <a:t>Champ d’Application du Protocole</a:t>
            </a:r>
          </a:p>
        </p:txBody>
      </p:sp>
      <p:sp>
        <p:nvSpPr>
          <p:cNvPr id="3" name="2 Marcador de contenido"/>
          <p:cNvSpPr txBox="1">
            <a:spLocks/>
          </p:cNvSpPr>
          <p:nvPr/>
        </p:nvSpPr>
        <p:spPr>
          <a:xfrm>
            <a:off x="381000" y="2133600"/>
            <a:ext cx="4119563" cy="3962400"/>
          </a:xfrm>
          <a:prstGeom prst="rect">
            <a:avLst/>
          </a:prstGeom>
          <a:noFill/>
          <a:ln>
            <a:noFill/>
          </a:ln>
        </p:spPr>
        <p:txBody>
          <a:bodyPr vert="horz" lIns="91440" tIns="45720" rIns="91440" bIns="45720" rtlCol="0">
            <a:normAutofit fontScale="92500"/>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buFontTx/>
              <a:buNone/>
            </a:pPr>
            <a:r>
              <a:rPr lang="fr-FR" altLang="en-US"/>
              <a:t>OVMs destinés à une </a:t>
            </a:r>
            <a:r>
              <a:rPr lang="fr-FR" altLang="en-US">
                <a:solidFill>
                  <a:srgbClr val="00B050"/>
                </a:solidFill>
              </a:rPr>
              <a:t>introduction volontaire dans l’environnement</a:t>
            </a:r>
          </a:p>
          <a:p>
            <a:pPr fontAlgn="auto">
              <a:spcAft>
                <a:spcPts val="0"/>
              </a:spcAft>
              <a:buFontTx/>
              <a:buNone/>
            </a:pPr>
            <a:r>
              <a:rPr lang="fr-FR" altLang="en-US"/>
              <a:t>OVMs pour une utilisation directe dans </a:t>
            </a:r>
            <a:r>
              <a:rPr lang="fr-FR" altLang="en-US">
                <a:solidFill>
                  <a:srgbClr val="00B050"/>
                </a:solidFill>
              </a:rPr>
              <a:t>l’alimentation humaine, animale ou pour la transformation</a:t>
            </a:r>
          </a:p>
        </p:txBody>
      </p:sp>
      <p:sp>
        <p:nvSpPr>
          <p:cNvPr id="4" name="6 Marcador de contenido"/>
          <p:cNvSpPr txBox="1">
            <a:spLocks/>
          </p:cNvSpPr>
          <p:nvPr/>
        </p:nvSpPr>
        <p:spPr>
          <a:xfrm>
            <a:off x="4643438" y="1484313"/>
            <a:ext cx="4152900" cy="584200"/>
          </a:xfrm>
          <a:prstGeom prst="rect">
            <a:avLst/>
          </a:prstGeom>
          <a:solidFill>
            <a:srgbClr val="FFCC66"/>
          </a:solidFill>
          <a:ln>
            <a:solidFill>
              <a:schemeClr val="accent2">
                <a:lumMod val="75000"/>
              </a:schemeClr>
            </a:solidFill>
          </a:ln>
        </p:spPr>
        <p:txBody>
          <a:bodyPr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spcAft>
                <a:spcPts val="0"/>
              </a:spcAft>
              <a:buFontTx/>
              <a:buNone/>
              <a:defRPr/>
            </a:pPr>
            <a:r>
              <a:rPr lang="fr-FR" sz="3200"/>
              <a:t>Ne s’applique pas</a:t>
            </a:r>
            <a:endParaRPr lang="fr-FR" sz="3200" dirty="0"/>
          </a:p>
        </p:txBody>
      </p:sp>
      <p:sp>
        <p:nvSpPr>
          <p:cNvPr id="5" name="5 CuadroTexto"/>
          <p:cNvSpPr txBox="1"/>
          <p:nvPr/>
        </p:nvSpPr>
        <p:spPr>
          <a:xfrm>
            <a:off x="395288" y="1484313"/>
            <a:ext cx="4176712" cy="584200"/>
          </a:xfrm>
          <a:prstGeom prst="rect">
            <a:avLst/>
          </a:prstGeom>
          <a:solidFill>
            <a:schemeClr val="accent2">
              <a:lumMod val="60000"/>
              <a:lumOff val="40000"/>
            </a:schemeClr>
          </a:solidFill>
          <a:ln>
            <a:solidFill>
              <a:schemeClr val="accent2">
                <a:lumMod val="75000"/>
              </a:schemeClr>
            </a:solidFill>
          </a:ln>
        </p:spPr>
        <p:txBody>
          <a:bodyPr>
            <a:spAutoFit/>
          </a:bodyPr>
          <a:lstStyle/>
          <a:p>
            <a:pPr algn="ctr">
              <a:defRPr/>
            </a:pPr>
            <a:r>
              <a:rPr lang="fr-FR" sz="3200" dirty="0">
                <a:latin typeface="Arial" pitchFamily="34" charset="0"/>
                <a:cs typeface="Arial" pitchFamily="34" charset="0"/>
              </a:rPr>
              <a:t>S’applique</a:t>
            </a:r>
          </a:p>
        </p:txBody>
      </p:sp>
      <p:sp>
        <p:nvSpPr>
          <p:cNvPr id="6" name="2 Marcador de contenido"/>
          <p:cNvSpPr txBox="1">
            <a:spLocks/>
          </p:cNvSpPr>
          <p:nvPr/>
        </p:nvSpPr>
        <p:spPr bwMode="auto">
          <a:xfrm>
            <a:off x="4643438" y="2133600"/>
            <a:ext cx="4119562" cy="3962400"/>
          </a:xfrm>
          <a:prstGeom prst="rect">
            <a:avLst/>
          </a:prstGeom>
          <a:noFill/>
          <a:ln w="9525">
            <a:noFill/>
            <a:miter lim="800000"/>
            <a:headEnd/>
            <a:tailEnd/>
          </a:ln>
        </p:spPr>
        <p:txBody>
          <a:bodyPr/>
          <a:lstStyle/>
          <a:p>
            <a:pPr marL="342900" indent="-342900" eaLnBrk="0" hangingPunct="0">
              <a:spcBef>
                <a:spcPct val="20000"/>
              </a:spcBef>
              <a:defRPr/>
            </a:pPr>
            <a:r>
              <a:rPr lang="fr-FR" sz="2800" dirty="0">
                <a:latin typeface="Arial" pitchFamily="34" charset="0"/>
                <a:cs typeface="Arial" pitchFamily="34" charset="0"/>
              </a:rPr>
              <a:t>OVMs </a:t>
            </a:r>
            <a:r>
              <a:rPr lang="fr-FR" sz="2800" dirty="0">
                <a:solidFill>
                  <a:srgbClr val="FF0000"/>
                </a:solidFill>
                <a:latin typeface="Arial" pitchFamily="34" charset="0"/>
                <a:cs typeface="Arial" pitchFamily="34" charset="0"/>
              </a:rPr>
              <a:t>pharmaceutiques pour l’homme</a:t>
            </a:r>
          </a:p>
          <a:p>
            <a:pPr marL="342900" indent="-342900" eaLnBrk="0" hangingPunct="0">
              <a:spcBef>
                <a:spcPct val="20000"/>
              </a:spcBef>
              <a:defRPr/>
            </a:pPr>
            <a:r>
              <a:rPr lang="fr-FR" sz="2800" kern="0" dirty="0">
                <a:latin typeface="+mn-lt"/>
              </a:rPr>
              <a:t>OVMs </a:t>
            </a:r>
            <a:r>
              <a:rPr lang="fr-FR" sz="2800" kern="0" dirty="0">
                <a:solidFill>
                  <a:srgbClr val="FF0000"/>
                </a:solidFill>
                <a:latin typeface="+mn-lt"/>
              </a:rPr>
              <a:t>en transit</a:t>
            </a:r>
          </a:p>
          <a:p>
            <a:pPr marL="342900" indent="-342900" eaLnBrk="0" hangingPunct="0">
              <a:spcBef>
                <a:spcPct val="20000"/>
              </a:spcBef>
              <a:defRPr/>
            </a:pPr>
            <a:r>
              <a:rPr lang="fr-FR" sz="2800" kern="0" dirty="0">
                <a:latin typeface="+mn-lt"/>
              </a:rPr>
              <a:t>OVMs </a:t>
            </a:r>
            <a:r>
              <a:rPr lang="fr-FR" sz="2800" kern="0" dirty="0">
                <a:solidFill>
                  <a:srgbClr val="FF0000"/>
                </a:solidFill>
                <a:latin typeface="+mn-lt"/>
              </a:rPr>
              <a:t>en milieu confiné</a:t>
            </a:r>
          </a:p>
          <a:p>
            <a:pPr marL="342900" indent="-342900" eaLnBrk="0" hangingPunct="0">
              <a:spcBef>
                <a:spcPct val="20000"/>
              </a:spcBef>
              <a:defRPr/>
            </a:pPr>
            <a:r>
              <a:rPr lang="fr-FR" sz="2800" kern="0" dirty="0">
                <a:latin typeface="+mn-lt"/>
              </a:rPr>
              <a:t>OVM exclus par les </a:t>
            </a:r>
            <a:r>
              <a:rPr lang="fr-FR" sz="2800" kern="0" dirty="0">
                <a:solidFill>
                  <a:srgbClr val="FF0000"/>
                </a:solidFill>
                <a:latin typeface="+mn-lt"/>
              </a:rPr>
              <a:t>décisions de la CP-RP</a:t>
            </a:r>
          </a:p>
        </p:txBody>
      </p:sp>
    </p:spTree>
    <p:extLst>
      <p:ext uri="{BB962C8B-B14F-4D97-AF65-F5344CB8AC3E}">
        <p14:creationId xmlns:p14="http://schemas.microsoft.com/office/powerpoint/2010/main" val="966732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95288" y="0"/>
            <a:ext cx="8229600" cy="981075"/>
          </a:xfrm>
        </p:spPr>
        <p:txBody>
          <a:bodyPr/>
          <a:lstStyle/>
          <a:p>
            <a:r>
              <a:rPr lang="fr-FR" altLang="en-US" sz="3600" dirty="0"/>
              <a:t>Produits Pharmaceutiques (Art. 5)</a:t>
            </a:r>
          </a:p>
        </p:txBody>
      </p:sp>
      <p:sp>
        <p:nvSpPr>
          <p:cNvPr id="3" name="Rectangle 3"/>
          <p:cNvSpPr>
            <a:spLocks noGrp="1" noChangeArrowheads="1"/>
          </p:cNvSpPr>
          <p:nvPr>
            <p:ph type="body" sz="half" idx="1"/>
          </p:nvPr>
        </p:nvSpPr>
        <p:spPr>
          <a:xfrm>
            <a:off x="457200" y="1978025"/>
            <a:ext cx="5699125" cy="4114800"/>
          </a:xfrm>
        </p:spPr>
        <p:txBody>
          <a:bodyPr/>
          <a:lstStyle/>
          <a:p>
            <a:pPr>
              <a:defRPr/>
            </a:pPr>
            <a:r>
              <a:rPr lang="fr-FR" sz="2200" dirty="0">
                <a:solidFill>
                  <a:schemeClr val="accent6">
                    <a:lumMod val="75000"/>
                  </a:schemeClr>
                </a:solidFill>
              </a:rPr>
              <a:t>… le présent Protocole ne s'applique pas aux mouvements transfrontières d'organismes vivants modifiés qui sont des produits pharmaceutiques destinés à l'homme relevant d'autres accords ou organismes internationaux pertinents.</a:t>
            </a:r>
          </a:p>
        </p:txBody>
      </p:sp>
      <p:pic>
        <p:nvPicPr>
          <p:cNvPr id="4" name="Picture 19" descr="aler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00788" y="1978025"/>
            <a:ext cx="2339975" cy="1628775"/>
          </a:xfrm>
          <a:prstGeom prst="rect">
            <a:avLst/>
          </a:prstGeom>
        </p:spPr>
      </p:pic>
      <p:pic>
        <p:nvPicPr>
          <p:cNvPr id="5" name="Picture 10" descr="bio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300788" y="3716338"/>
            <a:ext cx="2339975" cy="1323975"/>
          </a:xfrm>
          <a:prstGeom prst="rect">
            <a:avLst/>
          </a:prstGeom>
        </p:spPr>
      </p:pic>
      <p:sp>
        <p:nvSpPr>
          <p:cNvPr id="6" name="Text Box 4"/>
          <p:cNvSpPr txBox="1">
            <a:spLocks noChangeArrowheads="1"/>
          </p:cNvSpPr>
          <p:nvPr/>
        </p:nvSpPr>
        <p:spPr bwMode="auto">
          <a:xfrm>
            <a:off x="468313" y="1484313"/>
            <a:ext cx="1916112"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5</a:t>
            </a:r>
          </a:p>
        </p:txBody>
      </p:sp>
    </p:spTree>
    <p:extLst>
      <p:ext uri="{BB962C8B-B14F-4D97-AF65-F5344CB8AC3E}">
        <p14:creationId xmlns:p14="http://schemas.microsoft.com/office/powerpoint/2010/main" val="109890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7"/>
          <p:cNvGrpSpPr>
            <a:grpSpLocks/>
          </p:cNvGrpSpPr>
          <p:nvPr/>
        </p:nvGrpSpPr>
        <p:grpSpPr bwMode="auto">
          <a:xfrm>
            <a:off x="5508625" y="4941888"/>
            <a:ext cx="3403600" cy="1208087"/>
            <a:chOff x="4932363" y="2924175"/>
            <a:chExt cx="3403600" cy="1208088"/>
          </a:xfrm>
        </p:grpSpPr>
        <p:pic>
          <p:nvPicPr>
            <p:cNvPr id="3" name="Picture 1" descr="C:\Users\Ileana Lopez\AppData\Local\Microsoft\Windows\Temporary Internet Files\Content.IE5\TN9NJVQB\MC90023354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924175"/>
              <a:ext cx="34036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8 CuadroTexto"/>
            <p:cNvSpPr txBox="1">
              <a:spLocks noChangeArrowheads="1"/>
            </p:cNvSpPr>
            <p:nvPr/>
          </p:nvSpPr>
          <p:spPr bwMode="auto">
            <a:xfrm>
              <a:off x="6300788" y="2997200"/>
              <a:ext cx="1439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a:t>LMO</a:t>
              </a:r>
            </a:p>
          </p:txBody>
        </p:sp>
      </p:grpSp>
      <p:sp>
        <p:nvSpPr>
          <p:cNvPr id="5" name="Rectangle 2"/>
          <p:cNvSpPr>
            <a:spLocks noGrp="1" noChangeArrowheads="1"/>
          </p:cNvSpPr>
          <p:nvPr>
            <p:ph type="title"/>
          </p:nvPr>
        </p:nvSpPr>
        <p:spPr>
          <a:xfrm>
            <a:off x="628650" y="365125"/>
            <a:ext cx="6607646" cy="1325563"/>
          </a:xfrm>
        </p:spPr>
        <p:txBody>
          <a:bodyPr/>
          <a:lstStyle/>
          <a:p>
            <a:r>
              <a:rPr lang="fr-FR" altLang="en-US" sz="3200" dirty="0"/>
              <a:t>Transit et Utilisation en Milieu Confiné (Art. 6)</a:t>
            </a:r>
          </a:p>
        </p:txBody>
      </p:sp>
      <p:sp>
        <p:nvSpPr>
          <p:cNvPr id="6" name="Rectangle 3"/>
          <p:cNvSpPr txBox="1">
            <a:spLocks noChangeArrowheads="1"/>
          </p:cNvSpPr>
          <p:nvPr/>
        </p:nvSpPr>
        <p:spPr>
          <a:xfrm>
            <a:off x="381000" y="1447800"/>
            <a:ext cx="8512175" cy="4648200"/>
          </a:xfrm>
          <a:prstGeom prst="rect">
            <a:avLst/>
          </a:prstGeom>
          <a:noFill/>
          <a:ln>
            <a:noFill/>
          </a:ln>
        </p:spPr>
        <p:txBody>
          <a:bodyPr vert="horz" lIns="91440" tIns="45720" rIns="91440" bIns="45720" rtlCol="0">
            <a:normAutofit/>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defRPr/>
            </a:pPr>
            <a:endParaRPr lang="fr-FR" sz="2000">
              <a:solidFill>
                <a:schemeClr val="accent6">
                  <a:lumMod val="75000"/>
                </a:schemeClr>
              </a:solidFill>
            </a:endParaRPr>
          </a:p>
          <a:p>
            <a:pPr fontAlgn="auto">
              <a:spcAft>
                <a:spcPts val="0"/>
              </a:spcAft>
              <a:defRPr/>
            </a:pPr>
            <a:endParaRPr lang="fr-FR" sz="2000">
              <a:solidFill>
                <a:schemeClr val="accent6">
                  <a:lumMod val="75000"/>
                </a:schemeClr>
              </a:solidFill>
            </a:endParaRPr>
          </a:p>
          <a:p>
            <a:pPr fontAlgn="auto">
              <a:spcAft>
                <a:spcPts val="0"/>
              </a:spcAft>
              <a:defRPr/>
            </a:pPr>
            <a:r>
              <a:rPr lang="fr-FR" sz="2000">
                <a:solidFill>
                  <a:schemeClr val="accent6">
                    <a:lumMod val="75000"/>
                  </a:schemeClr>
                </a:solidFill>
              </a:rPr>
              <a:t>….., les dispositions du présent Protocole concernant la procédure d'accord préalable en connaissance de cause </a:t>
            </a:r>
            <a:r>
              <a:rPr lang="fr-FR" sz="2000" b="1">
                <a:solidFill>
                  <a:schemeClr val="accent6">
                    <a:lumMod val="75000"/>
                  </a:schemeClr>
                </a:solidFill>
              </a:rPr>
              <a:t>ne s'appliquent pas aux organismes vivants modifiés en transit</a:t>
            </a:r>
            <a:r>
              <a:rPr lang="fr-FR" sz="2000">
                <a:solidFill>
                  <a:schemeClr val="accent6">
                    <a:lumMod val="75000"/>
                  </a:schemeClr>
                </a:solidFill>
              </a:rPr>
              <a:t>.</a:t>
            </a:r>
            <a:endParaRPr lang="fr-FR" sz="2000" dirty="0">
              <a:solidFill>
                <a:schemeClr val="accent6">
                  <a:lumMod val="75000"/>
                </a:schemeClr>
              </a:solidFill>
            </a:endParaRPr>
          </a:p>
        </p:txBody>
      </p:sp>
      <p:sp>
        <p:nvSpPr>
          <p:cNvPr id="7" name="Text Box 7"/>
          <p:cNvSpPr txBox="1">
            <a:spLocks noChangeArrowheads="1"/>
          </p:cNvSpPr>
          <p:nvPr/>
        </p:nvSpPr>
        <p:spPr bwMode="auto">
          <a:xfrm>
            <a:off x="642938" y="1500188"/>
            <a:ext cx="1655762"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6.1</a:t>
            </a:r>
          </a:p>
        </p:txBody>
      </p:sp>
    </p:spTree>
    <p:extLst>
      <p:ext uri="{BB962C8B-B14F-4D97-AF65-F5344CB8AC3E}">
        <p14:creationId xmlns:p14="http://schemas.microsoft.com/office/powerpoint/2010/main" val="101822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http://tbn0.google.com/images?q=tbn:BhQIk1Yj0XWI0M:http://www.anfaco.es/webs/webAnfaco/portales/cecopesca/laboratorios/images/biotecnologi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1700213"/>
            <a:ext cx="21764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a:xfrm>
            <a:off x="381000" y="365125"/>
            <a:ext cx="6855296" cy="1325563"/>
          </a:xfrm>
        </p:spPr>
        <p:txBody>
          <a:bodyPr/>
          <a:lstStyle/>
          <a:p>
            <a:r>
              <a:rPr lang="fr-FR" altLang="en-US" sz="3200" dirty="0"/>
              <a:t>Transit et Utilisation en Milieu Confiné (Art. 6)</a:t>
            </a:r>
          </a:p>
        </p:txBody>
      </p:sp>
      <p:sp>
        <p:nvSpPr>
          <p:cNvPr id="4" name="Rectangle 3"/>
          <p:cNvSpPr txBox="1">
            <a:spLocks noChangeArrowheads="1"/>
          </p:cNvSpPr>
          <p:nvPr/>
        </p:nvSpPr>
        <p:spPr>
          <a:xfrm>
            <a:off x="381000" y="1228725"/>
            <a:ext cx="6278563" cy="4648200"/>
          </a:xfrm>
          <a:prstGeom prst="rect">
            <a:avLst/>
          </a:prstGeom>
          <a:noFill/>
          <a:ln>
            <a:noFill/>
          </a:ln>
        </p:spPr>
        <p:txBody>
          <a:bodyPr vert="horz" lIns="91440" tIns="45720" rIns="91440" bIns="45720" rtlCol="0">
            <a:normAutofit/>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defRPr/>
            </a:pPr>
            <a:endParaRPr lang="fr-FR" sz="2000"/>
          </a:p>
          <a:p>
            <a:pPr fontAlgn="auto">
              <a:spcAft>
                <a:spcPts val="0"/>
              </a:spcAft>
              <a:defRPr/>
            </a:pPr>
            <a:endParaRPr lang="fr-FR" sz="2000"/>
          </a:p>
          <a:p>
            <a:pPr fontAlgn="auto">
              <a:spcAft>
                <a:spcPts val="0"/>
              </a:spcAft>
              <a:defRPr/>
            </a:pPr>
            <a:r>
              <a:rPr lang="fr-FR" sz="2000"/>
              <a:t>……, </a:t>
            </a:r>
            <a:r>
              <a:rPr lang="fr-FR" sz="2000">
                <a:solidFill>
                  <a:schemeClr val="accent6">
                    <a:lumMod val="75000"/>
                  </a:schemeClr>
                </a:solidFill>
              </a:rPr>
              <a:t>les dispositions du présent Protocole relatives à la procédure d'accord préalable en connaissance de cause </a:t>
            </a:r>
            <a:r>
              <a:rPr lang="fr-FR" sz="2000" b="1">
                <a:solidFill>
                  <a:schemeClr val="accent6">
                    <a:lumMod val="75000"/>
                  </a:schemeClr>
                </a:solidFill>
              </a:rPr>
              <a:t>ne s'appliquent pas aux mouvements transfrontières d'organismes vivants modifiés destinés à être utilisés en milieu confiné </a:t>
            </a:r>
            <a:r>
              <a:rPr lang="fr-FR" sz="2000">
                <a:solidFill>
                  <a:schemeClr val="accent6">
                    <a:lumMod val="75000"/>
                  </a:schemeClr>
                </a:solidFill>
              </a:rPr>
              <a:t>qui sont effectués conformément aux normes de la Partie importatrice.</a:t>
            </a:r>
          </a:p>
          <a:p>
            <a:pPr fontAlgn="auto">
              <a:spcAft>
                <a:spcPts val="0"/>
              </a:spcAft>
              <a:defRPr/>
            </a:pPr>
            <a:endParaRPr lang="fr-FR" sz="2000"/>
          </a:p>
          <a:p>
            <a:pPr fontAlgn="auto">
              <a:spcAft>
                <a:spcPts val="0"/>
              </a:spcAft>
              <a:defRPr/>
            </a:pPr>
            <a:endParaRPr lang="fr-FR" sz="2000" dirty="0"/>
          </a:p>
        </p:txBody>
      </p:sp>
      <p:sp>
        <p:nvSpPr>
          <p:cNvPr id="5" name="Text Box 4"/>
          <p:cNvSpPr txBox="1">
            <a:spLocks noChangeArrowheads="1"/>
          </p:cNvSpPr>
          <p:nvPr/>
        </p:nvSpPr>
        <p:spPr bwMode="auto">
          <a:xfrm>
            <a:off x="6659563" y="3213100"/>
            <a:ext cx="2087562" cy="469900"/>
          </a:xfrm>
          <a:prstGeom prst="rect">
            <a:avLst/>
          </a:prstGeom>
          <a:solidFill>
            <a:srgbClr val="FFFF00"/>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fr-FR" altLang="en-US"/>
              <a:t>Laboratoire</a:t>
            </a:r>
          </a:p>
        </p:txBody>
      </p:sp>
      <p:sp>
        <p:nvSpPr>
          <p:cNvPr id="6" name="Text Box 7"/>
          <p:cNvSpPr txBox="1">
            <a:spLocks noChangeArrowheads="1"/>
          </p:cNvSpPr>
          <p:nvPr/>
        </p:nvSpPr>
        <p:spPr bwMode="auto">
          <a:xfrm>
            <a:off x="642938" y="1500188"/>
            <a:ext cx="1655762"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6.2</a:t>
            </a:r>
          </a:p>
        </p:txBody>
      </p:sp>
    </p:spTree>
    <p:extLst>
      <p:ext uri="{BB962C8B-B14F-4D97-AF65-F5344CB8AC3E}">
        <p14:creationId xmlns:p14="http://schemas.microsoft.com/office/powerpoint/2010/main" val="2294738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r>
              <a:rPr lang="fr-FR" altLang="en-US" sz="2800"/>
              <a:t>Application de la Procédure d’Accord Préalable en Connaissance de Cause (Art. 7)</a:t>
            </a:r>
          </a:p>
        </p:txBody>
      </p:sp>
      <p:sp>
        <p:nvSpPr>
          <p:cNvPr id="30723" name="Espace réservé du contenu 8"/>
          <p:cNvSpPr>
            <a:spLocks noGrp="1"/>
          </p:cNvSpPr>
          <p:nvPr>
            <p:ph idx="1"/>
          </p:nvPr>
        </p:nvSpPr>
        <p:spPr>
          <a:xfrm>
            <a:off x="381000" y="1447800"/>
            <a:ext cx="5846763" cy="4648200"/>
          </a:xfrm>
        </p:spPr>
        <p:txBody>
          <a:bodyPr/>
          <a:lstStyle/>
          <a:p>
            <a:pPr>
              <a:defRPr/>
            </a:pPr>
            <a:endParaRPr lang="fr-FR" sz="2400" dirty="0">
              <a:solidFill>
                <a:schemeClr val="accent6">
                  <a:lumMod val="75000"/>
                </a:schemeClr>
              </a:solidFill>
            </a:endParaRPr>
          </a:p>
          <a:p>
            <a:pPr>
              <a:defRPr/>
            </a:pPr>
            <a:r>
              <a:rPr lang="fr-FR" sz="2400" dirty="0">
                <a:solidFill>
                  <a:schemeClr val="accent6">
                    <a:lumMod val="75000"/>
                  </a:schemeClr>
                </a:solidFill>
              </a:rPr>
              <a:t>Sous réserve des articles 5 et 6, la procédure d'accord préalable en connaissance de cause prévue aux articles 8, 9 , 10 et 12 s'applique avant le premier mouvement transfrontière intentionnel d'organismes vivants modifiés destinés à être introduits intentionnellement dans l'environnement de la Partie importatrice.</a:t>
            </a:r>
          </a:p>
        </p:txBody>
      </p:sp>
      <p:pic>
        <p:nvPicPr>
          <p:cNvPr id="34822" name="Espace réservé du contenu 11" descr="Maize_GMO.jpg"/>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483350" y="1581150"/>
            <a:ext cx="1524000" cy="1219200"/>
          </a:xfrm>
        </p:spPr>
      </p:pic>
      <p:sp>
        <p:nvSpPr>
          <p:cNvPr id="34823" name="Text Box 10"/>
          <p:cNvSpPr txBox="1">
            <a:spLocks noChangeArrowheads="1"/>
          </p:cNvSpPr>
          <p:nvPr/>
        </p:nvSpPr>
        <p:spPr bwMode="auto">
          <a:xfrm>
            <a:off x="539750" y="1412875"/>
            <a:ext cx="1655763"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7.1</a:t>
            </a:r>
          </a:p>
        </p:txBody>
      </p:sp>
      <p:pic>
        <p:nvPicPr>
          <p:cNvPr id="34824" name="Image 14" descr="LMO_Maize_fiel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40290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5"/>
          <p:cNvSpPr txBox="1">
            <a:spLocks noChangeArrowheads="1"/>
          </p:cNvSpPr>
          <p:nvPr/>
        </p:nvSpPr>
        <p:spPr bwMode="auto">
          <a:xfrm>
            <a:off x="6083300" y="3094038"/>
            <a:ext cx="2324100" cy="706437"/>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sz="2000" i="1"/>
              <a:t>Introduction dans l’environnement</a:t>
            </a:r>
          </a:p>
        </p:txBody>
      </p:sp>
      <p:sp>
        <p:nvSpPr>
          <p:cNvPr id="34826" name="AutoShape 7"/>
          <p:cNvSpPr>
            <a:spLocks noChangeArrowheads="1"/>
          </p:cNvSpPr>
          <p:nvPr/>
        </p:nvSpPr>
        <p:spPr bwMode="auto">
          <a:xfrm flipH="1">
            <a:off x="8347075" y="2581275"/>
            <a:ext cx="762000" cy="1798638"/>
          </a:xfrm>
          <a:prstGeom prst="curvedRightArrow">
            <a:avLst>
              <a:gd name="adj1" fmla="val 11900"/>
              <a:gd name="adj2" fmla="val 62824"/>
              <a:gd name="adj3" fmla="val 34958"/>
            </a:avLst>
          </a:prstGeom>
          <a:solidFill>
            <a:srgbClr val="969696"/>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Tree>
    <p:extLst>
      <p:ext uri="{BB962C8B-B14F-4D97-AF65-F5344CB8AC3E}">
        <p14:creationId xmlns:p14="http://schemas.microsoft.com/office/powerpoint/2010/main" val="178079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4800" y="188640"/>
            <a:ext cx="7003504" cy="616223"/>
          </a:xfrm>
        </p:spPr>
        <p:txBody>
          <a:bodyPr>
            <a:normAutofit fontScale="90000"/>
          </a:bodyPr>
          <a:lstStyle/>
          <a:p>
            <a:pPr eaLnBrk="1" hangingPunct="1"/>
            <a:r>
              <a:rPr lang="en-US" altLang="en-US" sz="2800" dirty="0"/>
              <a:t>Ca commence avec: </a:t>
            </a:r>
            <a:r>
              <a:rPr lang="en-US" altLang="en-US" sz="2800" dirty="0">
                <a:solidFill>
                  <a:srgbClr val="FF3300"/>
                </a:solidFill>
              </a:rPr>
              <a:t>Agrobacterium </a:t>
            </a:r>
            <a:r>
              <a:rPr lang="en-US" altLang="en-US" sz="2800" dirty="0" err="1">
                <a:solidFill>
                  <a:srgbClr val="FF3300"/>
                </a:solidFill>
              </a:rPr>
              <a:t>tumefaciens</a:t>
            </a:r>
            <a:endParaRPr lang="en-US" altLang="en-US" sz="2800" dirty="0">
              <a:solidFill>
                <a:srgbClr val="FF3300"/>
              </a:solidFill>
            </a:endParaRPr>
          </a:p>
        </p:txBody>
      </p:sp>
      <p:pic>
        <p:nvPicPr>
          <p:cNvPr id="3" name="Picture 4" descr="a121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29908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agrobac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62000" y="4876800"/>
            <a:ext cx="2362200" cy="1579563"/>
          </a:xfrm>
          <a:prstGeom prst="rect">
            <a:avLst/>
          </a:prstGeom>
          <a:noFill/>
          <a:ln>
            <a:noFill/>
          </a:ln>
        </p:spPr>
      </p:pic>
      <p:sp>
        <p:nvSpPr>
          <p:cNvPr id="5" name="Espace réservé du texte 7"/>
          <p:cNvSpPr>
            <a:spLocks noGrp="1"/>
          </p:cNvSpPr>
          <p:nvPr>
            <p:ph type="body" sz="half" idx="4294967295"/>
          </p:nvPr>
        </p:nvSpPr>
        <p:spPr>
          <a:xfrm>
            <a:off x="4499992" y="1066800"/>
            <a:ext cx="4419600" cy="5389563"/>
          </a:xfrm>
          <a:prstGeom prst="rect">
            <a:avLst/>
          </a:prstGeom>
        </p:spPr>
        <p:txBody>
          <a:bodyPr/>
          <a:lstStyle/>
          <a:p>
            <a:pPr marL="1588" indent="9525">
              <a:spcAft>
                <a:spcPct val="100000"/>
              </a:spcAft>
              <a:tabLst>
                <a:tab pos="1203325" algn="l"/>
              </a:tabLst>
            </a:pPr>
            <a:r>
              <a:rPr lang="fr-FR" altLang="en-US" sz="1600" i="1" dirty="0" err="1"/>
              <a:t>Agrobacterium</a:t>
            </a:r>
            <a:r>
              <a:rPr lang="fr-FR" altLang="en-US" sz="1600" i="1" dirty="0"/>
              <a:t> </a:t>
            </a:r>
            <a:r>
              <a:rPr lang="fr-FR" altLang="en-US" sz="1600" i="1" dirty="0" err="1"/>
              <a:t>tumefaciens</a:t>
            </a:r>
            <a:r>
              <a:rPr lang="fr-FR" altLang="en-US" sz="1600" dirty="0"/>
              <a:t> est une bactérie commune du sol qui provoque une maladie chez les plantes dite “</a:t>
            </a:r>
            <a:r>
              <a:rPr lang="fr-FR" altLang="en-US" sz="1600" dirty="0">
                <a:solidFill>
                  <a:srgbClr val="FF0000"/>
                </a:solidFill>
              </a:rPr>
              <a:t>gale du collet</a:t>
            </a:r>
            <a:r>
              <a:rPr lang="fr-FR" altLang="en-US" sz="1600" dirty="0"/>
              <a:t>”</a:t>
            </a:r>
          </a:p>
          <a:p>
            <a:pPr marL="1588" indent="9525">
              <a:spcAft>
                <a:spcPct val="100000"/>
              </a:spcAft>
              <a:tabLst>
                <a:tab pos="1203325" algn="l"/>
              </a:tabLst>
            </a:pPr>
            <a:r>
              <a:rPr lang="fr-FR" altLang="en-US" sz="1600" dirty="0"/>
              <a:t> Dans la nature, la bactérie introduit ses propres gènes qui sont responsables de la production de certaines hormones végétales dans l’ADN (ou le génome) propre de la plante. On appelle ça: </a:t>
            </a:r>
            <a:r>
              <a:rPr lang="fr-FR" altLang="en-US" sz="1600" dirty="0">
                <a:solidFill>
                  <a:srgbClr val="FF0000"/>
                </a:solidFill>
              </a:rPr>
              <a:t>Transformation</a:t>
            </a:r>
            <a:r>
              <a:rPr lang="fr-FR" altLang="en-US" sz="1600" dirty="0"/>
              <a:t>.   Cela entraîne la croissance de la tumeur gale du collet</a:t>
            </a:r>
          </a:p>
          <a:p>
            <a:pPr marL="1588" indent="9525">
              <a:tabLst>
                <a:tab pos="1203325" algn="l"/>
              </a:tabLst>
            </a:pPr>
            <a:r>
              <a:rPr lang="fr-FR" altLang="en-US" sz="1600" i="1" dirty="0"/>
              <a:t>A. </a:t>
            </a:r>
            <a:r>
              <a:rPr lang="fr-FR" altLang="en-US" sz="1600" i="1" dirty="0" err="1"/>
              <a:t>tumefaciens</a:t>
            </a:r>
            <a:r>
              <a:rPr lang="fr-FR" altLang="en-US" sz="1600" dirty="0"/>
              <a:t> est son propre ingénieur </a:t>
            </a:r>
            <a:r>
              <a:rPr lang="fr-FR" altLang="en-US" sz="1600" dirty="0" err="1"/>
              <a:t>biotechnologiste</a:t>
            </a:r>
            <a:r>
              <a:rPr lang="fr-FR" altLang="en-US" sz="1600" dirty="0"/>
              <a:t>. Les scientifiques ont modifié la bactérie  de façon à ce qu’elle continue à </a:t>
            </a:r>
            <a:r>
              <a:rPr lang="fr-FR" altLang="en-US" sz="1600" dirty="0">
                <a:solidFill>
                  <a:srgbClr val="FF0000"/>
                </a:solidFill>
              </a:rPr>
              <a:t>introduire des gènes</a:t>
            </a:r>
            <a:r>
              <a:rPr lang="fr-FR" altLang="en-US" sz="1600" dirty="0"/>
              <a:t>, mais sans provoquer de maladie.</a:t>
            </a:r>
          </a:p>
        </p:txBody>
      </p:sp>
      <p:pic>
        <p:nvPicPr>
          <p:cNvPr id="6" name="Picture 6" descr="q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762000" y="2286000"/>
            <a:ext cx="3635375" cy="2582863"/>
          </a:xfrm>
          <a:prstGeom prst="rect">
            <a:avLst/>
          </a:prstGeom>
          <a:noFill/>
        </p:spPr>
      </p:pic>
    </p:spTree>
    <p:extLst>
      <p:ext uri="{BB962C8B-B14F-4D97-AF65-F5344CB8AC3E}">
        <p14:creationId xmlns:p14="http://schemas.microsoft.com/office/powerpoint/2010/main" val="3905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5"/>
          <p:cNvSpPr>
            <a:spLocks noGrp="1"/>
          </p:cNvSpPr>
          <p:nvPr>
            <p:ph type="title"/>
          </p:nvPr>
        </p:nvSpPr>
        <p:spPr>
          <a:xfrm>
            <a:off x="323850" y="0"/>
            <a:ext cx="8569325" cy="1143000"/>
          </a:xfrm>
        </p:spPr>
        <p:txBody>
          <a:bodyPr/>
          <a:lstStyle/>
          <a:p>
            <a:r>
              <a:rPr lang="fr-FR" altLang="en-US"/>
              <a:t>La Procédure d’APCC (suite)</a:t>
            </a:r>
          </a:p>
        </p:txBody>
      </p:sp>
      <p:sp>
        <p:nvSpPr>
          <p:cNvPr id="31747" name="Espace réservé du contenu 6"/>
          <p:cNvSpPr>
            <a:spLocks noGrp="1"/>
          </p:cNvSpPr>
          <p:nvPr>
            <p:ph idx="1"/>
          </p:nvPr>
        </p:nvSpPr>
        <p:spPr>
          <a:xfrm>
            <a:off x="381000" y="1447800"/>
            <a:ext cx="8458200" cy="4645025"/>
          </a:xfrm>
        </p:spPr>
        <p:txBody>
          <a:bodyPr/>
          <a:lstStyle/>
          <a:p>
            <a:pPr>
              <a:defRPr/>
            </a:pPr>
            <a:r>
              <a:rPr lang="fr-FR" sz="2800" dirty="0">
                <a:solidFill>
                  <a:schemeClr val="accent6">
                    <a:lumMod val="75000"/>
                  </a:schemeClr>
                </a:solidFill>
              </a:rPr>
              <a:t>La Procédure d’Accord Préalable en Connaissance de Cause ou APCC est conçue pour s’assurer qu’avant qu’un OVM ne soit importé dans un pays pour la première fois pour son introduction intentionnelle dans l’environnement, la Partie importatrice:</a:t>
            </a:r>
          </a:p>
          <a:p>
            <a:pPr lvl="1">
              <a:defRPr/>
            </a:pPr>
            <a:r>
              <a:rPr lang="fr-FR" sz="2400" dirty="0">
                <a:solidFill>
                  <a:schemeClr val="accent6">
                    <a:lumMod val="75000"/>
                  </a:schemeClr>
                </a:solidFill>
              </a:rPr>
              <a:t>Est avertie de l’importation proposée,</a:t>
            </a:r>
          </a:p>
          <a:p>
            <a:pPr lvl="1">
              <a:defRPr/>
            </a:pPr>
            <a:r>
              <a:rPr lang="fr-FR" sz="2400" dirty="0">
                <a:solidFill>
                  <a:schemeClr val="accent6">
                    <a:lumMod val="75000"/>
                  </a:schemeClr>
                </a:solidFill>
              </a:rPr>
              <a:t>Reçoit une information complète sur l’OVM et l’utilisation projetée</a:t>
            </a:r>
          </a:p>
          <a:p>
            <a:pPr lvl="1">
              <a:defRPr/>
            </a:pPr>
            <a:r>
              <a:rPr lang="fr-FR" sz="2400" dirty="0">
                <a:solidFill>
                  <a:schemeClr val="accent6">
                    <a:lumMod val="75000"/>
                  </a:schemeClr>
                </a:solidFill>
              </a:rPr>
              <a:t>A la possibilité d’évaluer les risques associés à cet OVM et de décider s’il autorise ou non son importation</a:t>
            </a:r>
          </a:p>
        </p:txBody>
      </p:sp>
    </p:spTree>
    <p:extLst>
      <p:ext uri="{BB962C8B-B14F-4D97-AF65-F5344CB8AC3E}">
        <p14:creationId xmlns:p14="http://schemas.microsoft.com/office/powerpoint/2010/main" val="390193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ZoneTexte 4"/>
          <p:cNvSpPr>
            <a:spLocks noChangeArrowheads="1"/>
          </p:cNvSpPr>
          <p:nvPr/>
        </p:nvSpPr>
        <p:spPr bwMode="auto">
          <a:xfrm>
            <a:off x="1004888" y="1676400"/>
            <a:ext cx="1843087" cy="511175"/>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a:solidFill>
                  <a:schemeClr val="bg1"/>
                </a:solidFill>
              </a:rPr>
              <a:t>Exportateur</a:t>
            </a:r>
          </a:p>
        </p:txBody>
      </p:sp>
      <p:sp>
        <p:nvSpPr>
          <p:cNvPr id="36868" name="ZoneTexte 5"/>
          <p:cNvSpPr>
            <a:spLocks noChangeArrowheads="1"/>
          </p:cNvSpPr>
          <p:nvPr/>
        </p:nvSpPr>
        <p:spPr bwMode="auto">
          <a:xfrm>
            <a:off x="6032500" y="1676400"/>
            <a:ext cx="1862138" cy="511175"/>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a:solidFill>
                  <a:schemeClr val="bg1"/>
                </a:solidFill>
              </a:rPr>
              <a:t>Importateur</a:t>
            </a:r>
          </a:p>
        </p:txBody>
      </p:sp>
      <p:sp>
        <p:nvSpPr>
          <p:cNvPr id="33" name="ZoneTexte 32"/>
          <p:cNvSpPr txBox="1"/>
          <p:nvPr/>
        </p:nvSpPr>
        <p:spPr>
          <a:xfrm>
            <a:off x="2051720" y="4437112"/>
            <a:ext cx="6686550" cy="1754326"/>
          </a:xfrm>
          <a:prstGeom prst="rect">
            <a:avLst/>
          </a:prstGeom>
          <a:solidFill>
            <a:srgbClr val="FFFF00"/>
          </a:solidFill>
          <a:effectLst>
            <a:outerShdw blurRad="50800" dist="38100" dir="2700000" algn="tl" rotWithShape="0">
              <a:prstClr val="black">
                <a:alpha val="40000"/>
              </a:prstClr>
            </a:outerShdw>
            <a:softEdge rad="63500"/>
          </a:effectLst>
        </p:spPr>
        <p:txBody>
          <a:bodyPr>
            <a:spAutoFit/>
          </a:bodyPr>
          <a:lstStyle/>
          <a:p>
            <a:pPr marL="369888" lvl="1" indent="-342900">
              <a:buFont typeface="+mj-lt"/>
              <a:buAutoNum type="arabicPeriod"/>
              <a:defRPr/>
            </a:pPr>
            <a:r>
              <a:rPr lang="fr-FR" sz="1800" i="1" dirty="0"/>
              <a:t>Autorise l’importation, </a:t>
            </a:r>
          </a:p>
          <a:p>
            <a:pPr marL="369888" lvl="1" indent="-342900">
              <a:buFont typeface="+mj-lt"/>
              <a:buAutoNum type="arabicPeriod"/>
              <a:defRPr/>
            </a:pPr>
            <a:r>
              <a:rPr lang="fr-FR" sz="1800" i="1" dirty="0"/>
              <a:t>Interdit l’importation, </a:t>
            </a:r>
          </a:p>
          <a:p>
            <a:pPr marL="369888" lvl="1" indent="-342900">
              <a:buFont typeface="+mj-lt"/>
              <a:buAutoNum type="arabicPeriod"/>
              <a:defRPr/>
            </a:pPr>
            <a:r>
              <a:rPr lang="fr-FR" sz="1800" i="1" dirty="0"/>
              <a:t>Demande des Informations pertinentes complémentaires, ou </a:t>
            </a:r>
          </a:p>
          <a:p>
            <a:pPr marL="369888" lvl="1" indent="-342900">
              <a:buFont typeface="+mj-lt"/>
              <a:buAutoNum type="arabicPeriod"/>
              <a:defRPr/>
            </a:pPr>
            <a:r>
              <a:rPr lang="fr-FR" sz="1800" i="1" dirty="0"/>
              <a:t>Prolonge les 270 jours par une période définie de temps. À moins qu’un consentement inconditionnel n’est donné, la Partie Importatrice doit justifier sa décision.</a:t>
            </a:r>
          </a:p>
        </p:txBody>
      </p:sp>
      <p:grpSp>
        <p:nvGrpSpPr>
          <p:cNvPr id="2" name="Groupe 34"/>
          <p:cNvGrpSpPr>
            <a:grpSpLocks/>
          </p:cNvGrpSpPr>
          <p:nvPr/>
        </p:nvGrpSpPr>
        <p:grpSpPr bwMode="auto">
          <a:xfrm>
            <a:off x="533400" y="533400"/>
            <a:ext cx="6400800" cy="1066800"/>
            <a:chOff x="533400" y="533400"/>
            <a:chExt cx="6400800" cy="1066800"/>
          </a:xfrm>
        </p:grpSpPr>
        <p:grpSp>
          <p:nvGrpSpPr>
            <p:cNvPr id="36896" name="Groupe 28"/>
            <p:cNvGrpSpPr>
              <a:grpSpLocks/>
            </p:cNvGrpSpPr>
            <p:nvPr/>
          </p:nvGrpSpPr>
          <p:grpSpPr bwMode="auto">
            <a:xfrm>
              <a:off x="533400" y="533400"/>
              <a:ext cx="6400800" cy="1066800"/>
              <a:chOff x="533400" y="1600200"/>
              <a:chExt cx="6400800" cy="1066800"/>
            </a:xfrm>
          </p:grpSpPr>
          <p:sp>
            <p:nvSpPr>
              <p:cNvPr id="36898" name="Flèche courbée vers le bas 7"/>
              <p:cNvSpPr>
                <a:spLocks noChangeArrowheads="1"/>
              </p:cNvSpPr>
              <p:nvPr/>
            </p:nvSpPr>
            <p:spPr bwMode="auto">
              <a:xfrm>
                <a:off x="1981200" y="1600200"/>
                <a:ext cx="4953000" cy="1066800"/>
              </a:xfrm>
              <a:prstGeom prst="curvedDownArrow">
                <a:avLst>
                  <a:gd name="adj1" fmla="val 25020"/>
                  <a:gd name="adj2" fmla="val 49997"/>
                  <a:gd name="adj3" fmla="val 25000"/>
                </a:avLst>
              </a:prstGeom>
              <a:solidFill>
                <a:srgbClr val="FF0000"/>
              </a:solidFill>
              <a:ln w="12700" cap="sq" algn="ctr">
                <a:solidFill>
                  <a:srgbClr val="FF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grpSp>
            <p:nvGrpSpPr>
              <p:cNvPr id="36899" name="Groupe 24"/>
              <p:cNvGrpSpPr>
                <a:grpSpLocks/>
              </p:cNvGrpSpPr>
              <p:nvPr/>
            </p:nvGrpSpPr>
            <p:grpSpPr bwMode="auto">
              <a:xfrm>
                <a:off x="533400" y="1600200"/>
                <a:ext cx="2801570" cy="658743"/>
                <a:chOff x="533400" y="1600200"/>
                <a:chExt cx="2801570" cy="658743"/>
              </a:xfrm>
            </p:grpSpPr>
            <p:sp>
              <p:nvSpPr>
                <p:cNvPr id="36900" name="ZoneTexte 10"/>
                <p:cNvSpPr>
                  <a:spLocks noChangeArrowheads="1"/>
                </p:cNvSpPr>
                <p:nvPr/>
              </p:nvSpPr>
              <p:spPr bwMode="auto">
                <a:xfrm>
                  <a:off x="1295400" y="1664702"/>
                  <a:ext cx="2039570" cy="578882"/>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800" b="1">
                      <a:solidFill>
                        <a:srgbClr val="FF0000"/>
                      </a:solidFill>
                    </a:rPr>
                    <a:t>Notification</a:t>
                  </a:r>
                </a:p>
              </p:txBody>
            </p:sp>
            <p:grpSp>
              <p:nvGrpSpPr>
                <p:cNvPr id="36901" name="Groupe 17"/>
                <p:cNvGrpSpPr>
                  <a:grpSpLocks/>
                </p:cNvGrpSpPr>
                <p:nvPr/>
              </p:nvGrpSpPr>
              <p:grpSpPr bwMode="auto">
                <a:xfrm>
                  <a:off x="533400" y="1600200"/>
                  <a:ext cx="685800" cy="658743"/>
                  <a:chOff x="685800" y="1752600"/>
                  <a:chExt cx="685800" cy="658743"/>
                </a:xfrm>
              </p:grpSpPr>
              <p:sp>
                <p:nvSpPr>
                  <p:cNvPr id="36902" name="Ellipse 16"/>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6903" name="ZoneTexte 13"/>
                  <p:cNvSpPr txBox="1">
                    <a:spLocks noChangeArrowheads="1"/>
                  </p:cNvSpPr>
                  <p:nvPr/>
                </p:nvSpPr>
                <p:spPr bwMode="auto">
                  <a:xfrm>
                    <a:off x="765647" y="1752600"/>
                    <a:ext cx="38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latin typeface="Arial Black" panose="020B0A04020102020204" pitchFamily="34" charset="0"/>
                      </a:rPr>
                      <a:t>1</a:t>
                    </a:r>
                  </a:p>
                </p:txBody>
              </p:sp>
            </p:grpSp>
          </p:grpSp>
        </p:grpSp>
        <p:sp>
          <p:nvSpPr>
            <p:cNvPr id="36897" name="ZoneTexte 33"/>
            <p:cNvSpPr txBox="1">
              <a:spLocks noChangeArrowheads="1"/>
            </p:cNvSpPr>
            <p:nvPr/>
          </p:nvSpPr>
          <p:spPr bwMode="auto">
            <a:xfrm>
              <a:off x="3657600" y="609600"/>
              <a:ext cx="1479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800" b="1"/>
                <a:t>Informations</a:t>
              </a:r>
            </a:p>
            <a:p>
              <a:pPr eaLnBrk="1" hangingPunct="1"/>
              <a:r>
                <a:rPr lang="fr-FR" altLang="en-US" sz="1800" b="1"/>
                <a:t>Annexe I</a:t>
              </a:r>
            </a:p>
          </p:txBody>
        </p:sp>
      </p:grpSp>
      <p:sp>
        <p:nvSpPr>
          <p:cNvPr id="36873" name="ZoneTexte 35"/>
          <p:cNvSpPr txBox="1">
            <a:spLocks noChangeArrowheads="1"/>
          </p:cNvSpPr>
          <p:nvPr/>
        </p:nvSpPr>
        <p:spPr bwMode="auto">
          <a:xfrm>
            <a:off x="6653213" y="0"/>
            <a:ext cx="2455862"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a:solidFill>
                  <a:schemeClr val="tx2"/>
                </a:solidFill>
              </a:rPr>
              <a:t>Procédure APCC</a:t>
            </a:r>
          </a:p>
        </p:txBody>
      </p:sp>
      <p:grpSp>
        <p:nvGrpSpPr>
          <p:cNvPr id="6" name="Groupe 37"/>
          <p:cNvGrpSpPr>
            <a:grpSpLocks/>
          </p:cNvGrpSpPr>
          <p:nvPr/>
        </p:nvGrpSpPr>
        <p:grpSpPr bwMode="auto">
          <a:xfrm>
            <a:off x="2590800" y="2514600"/>
            <a:ext cx="4267200" cy="1071563"/>
            <a:chOff x="2590800" y="2514600"/>
            <a:chExt cx="4267200" cy="1071081"/>
          </a:xfrm>
        </p:grpSpPr>
        <p:grpSp>
          <p:nvGrpSpPr>
            <p:cNvPr id="36888" name="Groupe 29"/>
            <p:cNvGrpSpPr>
              <a:grpSpLocks/>
            </p:cNvGrpSpPr>
            <p:nvPr/>
          </p:nvGrpSpPr>
          <p:grpSpPr bwMode="auto">
            <a:xfrm>
              <a:off x="2590800" y="2514600"/>
              <a:ext cx="4267200" cy="990600"/>
              <a:chOff x="2590800" y="3581400"/>
              <a:chExt cx="4267200" cy="990600"/>
            </a:xfrm>
          </p:grpSpPr>
          <p:sp>
            <p:nvSpPr>
              <p:cNvPr id="36890" name="Flèche courbée vers le haut 8"/>
              <p:cNvSpPr>
                <a:spLocks noChangeArrowheads="1"/>
              </p:cNvSpPr>
              <p:nvPr/>
            </p:nvSpPr>
            <p:spPr bwMode="auto">
              <a:xfrm flipH="1">
                <a:off x="2590800" y="3657600"/>
                <a:ext cx="4267200" cy="914400"/>
              </a:xfrm>
              <a:prstGeom prst="curvedUpArrow">
                <a:avLst>
                  <a:gd name="adj1" fmla="val 25019"/>
                  <a:gd name="adj2" fmla="val 49994"/>
                  <a:gd name="adj3" fmla="val 25000"/>
                </a:avLst>
              </a:prstGeom>
              <a:solidFill>
                <a:srgbClr val="FF0000">
                  <a:alpha val="52156"/>
                </a:srgbClr>
              </a:solidFill>
              <a:ln w="12700" cap="sq" algn="ctr">
                <a:solidFill>
                  <a:srgbClr val="FF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grpSp>
            <p:nvGrpSpPr>
              <p:cNvPr id="36891" name="Groupe 25"/>
              <p:cNvGrpSpPr>
                <a:grpSpLocks/>
              </p:cNvGrpSpPr>
              <p:nvPr/>
            </p:nvGrpSpPr>
            <p:grpSpPr bwMode="auto">
              <a:xfrm>
                <a:off x="3200400" y="3581400"/>
                <a:ext cx="3147601" cy="658743"/>
                <a:chOff x="3200400" y="3581400"/>
                <a:chExt cx="3147601" cy="658743"/>
              </a:xfrm>
            </p:grpSpPr>
            <p:sp>
              <p:nvSpPr>
                <p:cNvPr id="36892" name="ZoneTexte 12"/>
                <p:cNvSpPr>
                  <a:spLocks noChangeArrowheads="1"/>
                </p:cNvSpPr>
                <p:nvPr/>
              </p:nvSpPr>
              <p:spPr bwMode="auto">
                <a:xfrm>
                  <a:off x="3962400" y="3733800"/>
                  <a:ext cx="2385601" cy="442498"/>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000" b="1">
                      <a:solidFill>
                        <a:srgbClr val="FF0000"/>
                      </a:solidFill>
                    </a:rPr>
                    <a:t>Accusé de réception</a:t>
                  </a:r>
                </a:p>
              </p:txBody>
            </p:sp>
            <p:grpSp>
              <p:nvGrpSpPr>
                <p:cNvPr id="36893" name="Groupe 18"/>
                <p:cNvGrpSpPr>
                  <a:grpSpLocks/>
                </p:cNvGrpSpPr>
                <p:nvPr/>
              </p:nvGrpSpPr>
              <p:grpSpPr bwMode="auto">
                <a:xfrm>
                  <a:off x="3200400" y="3581400"/>
                  <a:ext cx="685800" cy="658743"/>
                  <a:chOff x="685800" y="1752600"/>
                  <a:chExt cx="685800" cy="658743"/>
                </a:xfrm>
              </p:grpSpPr>
              <p:sp>
                <p:nvSpPr>
                  <p:cNvPr id="36894" name="Ellipse 19"/>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6895" name="ZoneTexte 20"/>
                  <p:cNvSpPr txBox="1">
                    <a:spLocks noChangeArrowheads="1"/>
                  </p:cNvSpPr>
                  <p:nvPr/>
                </p:nvSpPr>
                <p:spPr bwMode="auto">
                  <a:xfrm>
                    <a:off x="765647" y="1752600"/>
                    <a:ext cx="389785" cy="46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latin typeface="Arial Black" panose="020B0A04020102020204" pitchFamily="34" charset="0"/>
                      </a:rPr>
                      <a:t>2</a:t>
                    </a:r>
                  </a:p>
                </p:txBody>
              </p:sp>
            </p:grpSp>
          </p:grpSp>
        </p:grpSp>
        <p:sp>
          <p:nvSpPr>
            <p:cNvPr id="36889" name="ZoneTexte 36"/>
            <p:cNvSpPr txBox="1">
              <a:spLocks noChangeArrowheads="1"/>
            </p:cNvSpPr>
            <p:nvPr/>
          </p:nvSpPr>
          <p:spPr bwMode="auto">
            <a:xfrm>
              <a:off x="4017808" y="3124200"/>
              <a:ext cx="1253658" cy="46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a:t>90 jours</a:t>
              </a:r>
            </a:p>
          </p:txBody>
        </p:sp>
      </p:grpSp>
      <p:grpSp>
        <p:nvGrpSpPr>
          <p:cNvPr id="10" name="Groupe 38"/>
          <p:cNvGrpSpPr>
            <a:grpSpLocks/>
          </p:cNvGrpSpPr>
          <p:nvPr/>
        </p:nvGrpSpPr>
        <p:grpSpPr bwMode="auto">
          <a:xfrm>
            <a:off x="42863" y="2590800"/>
            <a:ext cx="8032750" cy="2549525"/>
            <a:chOff x="43072" y="2590800"/>
            <a:chExt cx="8032568" cy="2549809"/>
          </a:xfrm>
        </p:grpSpPr>
        <p:grpSp>
          <p:nvGrpSpPr>
            <p:cNvPr id="36877" name="Groupe 39"/>
            <p:cNvGrpSpPr>
              <a:grpSpLocks/>
            </p:cNvGrpSpPr>
            <p:nvPr/>
          </p:nvGrpSpPr>
          <p:grpSpPr bwMode="auto">
            <a:xfrm>
              <a:off x="685800" y="2590800"/>
              <a:ext cx="7389840" cy="1905000"/>
              <a:chOff x="685800" y="2590800"/>
              <a:chExt cx="7390185" cy="1905000"/>
            </a:xfrm>
          </p:grpSpPr>
          <p:grpSp>
            <p:nvGrpSpPr>
              <p:cNvPr id="36880" name="Groupe 30"/>
              <p:cNvGrpSpPr>
                <a:grpSpLocks/>
              </p:cNvGrpSpPr>
              <p:nvPr/>
            </p:nvGrpSpPr>
            <p:grpSpPr bwMode="auto">
              <a:xfrm>
                <a:off x="685800" y="2590800"/>
                <a:ext cx="7390185" cy="1905000"/>
                <a:chOff x="685800" y="3657600"/>
                <a:chExt cx="7390185" cy="1905000"/>
              </a:xfrm>
            </p:grpSpPr>
            <p:sp>
              <p:nvSpPr>
                <p:cNvPr id="36882" name="Flèche courbée vers le haut 9"/>
                <p:cNvSpPr>
                  <a:spLocks noChangeArrowheads="1"/>
                </p:cNvSpPr>
                <p:nvPr/>
              </p:nvSpPr>
              <p:spPr bwMode="auto">
                <a:xfrm flipH="1">
                  <a:off x="685800" y="3657600"/>
                  <a:ext cx="7010400" cy="1905000"/>
                </a:xfrm>
                <a:prstGeom prst="curvedUpArrow">
                  <a:avLst>
                    <a:gd name="adj1" fmla="val 24993"/>
                    <a:gd name="adj2" fmla="val 50004"/>
                    <a:gd name="adj3" fmla="val 25000"/>
                  </a:avLst>
                </a:prstGeom>
                <a:solidFill>
                  <a:srgbClr val="FF0000"/>
                </a:solidFill>
                <a:ln w="12700" cap="sq" algn="ctr">
                  <a:solidFill>
                    <a:srgbClr val="FF0000"/>
                  </a:solidFill>
                  <a:round/>
                  <a:headEnd type="none" w="sm" len="sm"/>
                  <a:tailEnd type="none" w="sm" len="sm"/>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grpSp>
              <p:nvGrpSpPr>
                <p:cNvPr id="36883" name="Groupe 26"/>
                <p:cNvGrpSpPr>
                  <a:grpSpLocks/>
                </p:cNvGrpSpPr>
                <p:nvPr/>
              </p:nvGrpSpPr>
              <p:grpSpPr bwMode="auto">
                <a:xfrm>
                  <a:off x="5715000" y="4468743"/>
                  <a:ext cx="2360985" cy="609600"/>
                  <a:chOff x="5715000" y="4468743"/>
                  <a:chExt cx="2360985" cy="609600"/>
                </a:xfrm>
              </p:grpSpPr>
              <p:sp>
                <p:nvSpPr>
                  <p:cNvPr id="36884" name="ZoneTexte 11"/>
                  <p:cNvSpPr>
                    <a:spLocks noChangeArrowheads="1"/>
                  </p:cNvSpPr>
                  <p:nvPr/>
                </p:nvSpPr>
                <p:spPr bwMode="auto">
                  <a:xfrm>
                    <a:off x="6553201" y="4495801"/>
                    <a:ext cx="1522784" cy="578957"/>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800" b="1">
                        <a:solidFill>
                          <a:srgbClr val="FF0000"/>
                        </a:solidFill>
                      </a:rPr>
                      <a:t>Décision</a:t>
                    </a:r>
                  </a:p>
                </p:txBody>
              </p:sp>
              <p:grpSp>
                <p:nvGrpSpPr>
                  <p:cNvPr id="36885" name="Groupe 21"/>
                  <p:cNvGrpSpPr>
                    <a:grpSpLocks/>
                  </p:cNvGrpSpPr>
                  <p:nvPr/>
                </p:nvGrpSpPr>
                <p:grpSpPr bwMode="auto">
                  <a:xfrm>
                    <a:off x="5715000" y="4468743"/>
                    <a:ext cx="685800" cy="609600"/>
                    <a:chOff x="685800" y="1801743"/>
                    <a:chExt cx="685800" cy="609600"/>
                  </a:xfrm>
                </p:grpSpPr>
                <p:sp>
                  <p:nvSpPr>
                    <p:cNvPr id="36886" name="Ellipse 22"/>
                    <p:cNvSpPr>
                      <a:spLocks noChangeArrowheads="1"/>
                    </p:cNvSpPr>
                    <p:nvPr/>
                  </p:nvSpPr>
                  <p:spPr bwMode="auto">
                    <a:xfrm>
                      <a:off x="685800" y="1801743"/>
                      <a:ext cx="685800" cy="609600"/>
                    </a:xfrm>
                    <a:prstGeom prst="ellipse">
                      <a:avLst/>
                    </a:prstGeom>
                    <a:solidFill>
                      <a:srgbClr val="FFFF00"/>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6887" name="ZoneTexte 23"/>
                    <p:cNvSpPr txBox="1">
                      <a:spLocks noChangeArrowheads="1"/>
                    </p:cNvSpPr>
                    <p:nvPr/>
                  </p:nvSpPr>
                  <p:spPr bwMode="auto">
                    <a:xfrm>
                      <a:off x="767446" y="1828909"/>
                      <a:ext cx="389839"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a:latin typeface="Arial Black" panose="020B0A04020102020204" pitchFamily="34" charset="0"/>
                        </a:rPr>
                        <a:t>3</a:t>
                      </a:r>
                    </a:p>
                  </p:txBody>
                </p:sp>
              </p:grpSp>
            </p:grpSp>
          </p:grpSp>
          <p:sp>
            <p:nvSpPr>
              <p:cNvPr id="36881" name="ZoneTexte 38"/>
              <p:cNvSpPr txBox="1">
                <a:spLocks noChangeArrowheads="1"/>
              </p:cNvSpPr>
              <p:nvPr/>
            </p:nvSpPr>
            <p:spPr bwMode="auto">
              <a:xfrm>
                <a:off x="6553200" y="3962400"/>
                <a:ext cx="1407716" cy="46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a:t>270 jours</a:t>
                </a:r>
              </a:p>
            </p:txBody>
          </p:sp>
        </p:grpSp>
        <p:sp>
          <p:nvSpPr>
            <p:cNvPr id="37" name="Flèche en arc 36"/>
            <p:cNvSpPr/>
            <p:nvPr/>
          </p:nvSpPr>
          <p:spPr bwMode="auto">
            <a:xfrm rot="20267527" flipH="1">
              <a:off x="466924" y="3141724"/>
              <a:ext cx="1512854" cy="1727392"/>
            </a:xfrm>
            <a:prstGeom prst="circularArrow">
              <a:avLst/>
            </a:prstGeom>
            <a:solidFill>
              <a:srgbClr val="FF0000"/>
            </a:solidFill>
            <a:ln w="12700" cap="sq" cmpd="sng" algn="ctr">
              <a:noFill/>
              <a:prstDash val="solid"/>
              <a:round/>
              <a:headEnd type="none" w="sm" len="sm"/>
              <a:tailEnd type="none" w="sm" len="sm"/>
            </a:ln>
            <a:effectLst/>
          </p:spPr>
          <p:txBody>
            <a:bodyPr/>
            <a:lstStyle/>
            <a:p>
              <a:pPr>
                <a:defRPr/>
              </a:pPr>
              <a:endParaRPr lang="fr-FR">
                <a:latin typeface="Arial" pitchFamily="34" charset="0"/>
              </a:endParaRPr>
            </a:p>
          </p:txBody>
        </p:sp>
        <p:sp>
          <p:nvSpPr>
            <p:cNvPr id="36879" name="ZoneTexte 4"/>
            <p:cNvSpPr>
              <a:spLocks noChangeArrowheads="1"/>
            </p:cNvSpPr>
            <p:nvPr/>
          </p:nvSpPr>
          <p:spPr bwMode="auto">
            <a:xfrm>
              <a:off x="43072" y="4221088"/>
              <a:ext cx="1311270" cy="919521"/>
            </a:xfrm>
            <a:prstGeom prst="roundRect">
              <a:avLst>
                <a:gd name="adj" fmla="val 16667"/>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a:solidFill>
                    <a:schemeClr val="bg1"/>
                  </a:solidFill>
                </a:rPr>
                <a:t>CEPRB</a:t>
              </a:r>
            </a:p>
            <a:p>
              <a:pPr algn="ctr" eaLnBrk="1" hangingPunct="1"/>
              <a:r>
                <a:rPr lang="fr-FR" altLang="en-US" b="1">
                  <a:solidFill>
                    <a:schemeClr val="bg1"/>
                  </a:solidFill>
                </a:rPr>
                <a:t>(BCH)</a:t>
              </a:r>
            </a:p>
          </p:txBody>
        </p:sp>
      </p:grpSp>
      <p:sp>
        <p:nvSpPr>
          <p:cNvPr id="39" name="ZoneTexte 38"/>
          <p:cNvSpPr txBox="1">
            <a:spLocks noChangeArrowheads="1"/>
          </p:cNvSpPr>
          <p:nvPr/>
        </p:nvSpPr>
        <p:spPr bwMode="auto">
          <a:xfrm>
            <a:off x="2124075" y="4678363"/>
            <a:ext cx="6119813" cy="1630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1435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Tx/>
              <a:buAutoNum type="arabicPeriod"/>
            </a:pPr>
            <a:r>
              <a:rPr lang="fr-FR" altLang="en-US" sz="2000" b="1" i="1">
                <a:solidFill>
                  <a:srgbClr val="FF0000"/>
                </a:solidFill>
              </a:rPr>
              <a:t>Évaluation des risques</a:t>
            </a:r>
            <a:r>
              <a:rPr lang="fr-FR" altLang="en-US" sz="2000" i="1"/>
              <a:t>.</a:t>
            </a:r>
          </a:p>
          <a:p>
            <a:pPr eaLnBrk="1" hangingPunct="1">
              <a:buFontTx/>
              <a:buAutoNum type="arabicPeriod"/>
            </a:pPr>
            <a:r>
              <a:rPr lang="fr-FR" altLang="en-US" sz="2000" b="1" i="1">
                <a:solidFill>
                  <a:srgbClr val="FF0000"/>
                </a:solidFill>
              </a:rPr>
              <a:t>Considérations socioéconomicques</a:t>
            </a:r>
            <a:endParaRPr lang="fr-FR" altLang="en-US" sz="2000" i="1"/>
          </a:p>
          <a:p>
            <a:pPr eaLnBrk="1" hangingPunct="1">
              <a:buFontTx/>
              <a:buAutoNum type="arabicPeriod"/>
            </a:pPr>
            <a:r>
              <a:rPr lang="fr-FR" altLang="en-US" sz="2000" b="1" i="1">
                <a:solidFill>
                  <a:srgbClr val="FF0000"/>
                </a:solidFill>
              </a:rPr>
              <a:t>Approche de précaution</a:t>
            </a:r>
            <a:endParaRPr lang="fr-FR" altLang="en-US" sz="2000" i="1"/>
          </a:p>
          <a:p>
            <a:pPr eaLnBrk="1" hangingPunct="1">
              <a:buFontTx/>
              <a:buAutoNum type="arabicPeriod"/>
            </a:pPr>
            <a:r>
              <a:rPr lang="fr-FR" altLang="en-US" sz="2000" b="1" i="1">
                <a:solidFill>
                  <a:srgbClr val="FF0000"/>
                </a:solidFill>
              </a:rPr>
              <a:t>Participation du public </a:t>
            </a:r>
            <a:r>
              <a:rPr lang="fr-FR" altLang="en-US" sz="2000" i="1"/>
              <a:t>(Art. 23) et </a:t>
            </a:r>
            <a:r>
              <a:rPr lang="fr-FR" altLang="en-US" sz="2000" b="1" i="1">
                <a:solidFill>
                  <a:srgbClr val="FF0000"/>
                </a:solidFill>
              </a:rPr>
              <a:t>information confidentielle </a:t>
            </a:r>
            <a:r>
              <a:rPr lang="fr-FR" altLang="en-US" sz="2000" i="1"/>
              <a:t>(Art. 21)</a:t>
            </a:r>
            <a:endParaRPr lang="fr-FR" altLang="en-US" sz="2000"/>
          </a:p>
        </p:txBody>
      </p:sp>
    </p:spTree>
    <p:extLst>
      <p:ext uri="{BB962C8B-B14F-4D97-AF65-F5344CB8AC3E}">
        <p14:creationId xmlns:p14="http://schemas.microsoft.com/office/powerpoint/2010/main" val="701816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2" fill="hold" grpId="1"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1+#ppt_w/2"/>
                                          </p:val>
                                        </p:tav>
                                        <p:tav tm="100000">
                                          <p:val>
                                            <p:strVal val="#ppt_x"/>
                                          </p:val>
                                        </p:tav>
                                      </p:tavLst>
                                    </p:anim>
                                    <p:anim calcmode="lin" valueType="num">
                                      <p:cBhvr additive="base">
                                        <p:cTn id="30" dur="500" fill="hold"/>
                                        <p:tgtEl>
                                          <p:spTgt spid="3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457200" y="476672"/>
            <a:ext cx="6491063" cy="940966"/>
          </a:xfrm>
        </p:spPr>
        <p:txBody>
          <a:bodyPr/>
          <a:lstStyle/>
          <a:p>
            <a:r>
              <a:rPr lang="fr-FR" altLang="en-US" sz="3600" b="1" dirty="0"/>
              <a:t>Exceptions à la Procédure d’APCC</a:t>
            </a:r>
          </a:p>
        </p:txBody>
      </p:sp>
      <p:sp>
        <p:nvSpPr>
          <p:cNvPr id="37893" name="Espace réservé du contenu 2"/>
          <p:cNvSpPr>
            <a:spLocks noGrp="1"/>
          </p:cNvSpPr>
          <p:nvPr>
            <p:ph idx="1"/>
          </p:nvPr>
        </p:nvSpPr>
        <p:spPr>
          <a:xfrm>
            <a:off x="381000" y="1447800"/>
            <a:ext cx="8458200" cy="4770438"/>
          </a:xfrm>
        </p:spPr>
        <p:txBody>
          <a:bodyPr>
            <a:spAutoFit/>
          </a:bodyPr>
          <a:lstStyle/>
          <a:p>
            <a:r>
              <a:rPr lang="fr-FR" altLang="en-US" sz="2800" b="1" u="sng">
                <a:solidFill>
                  <a:srgbClr val="22228B"/>
                </a:solidFill>
              </a:rPr>
              <a:t>La Procédure d’APCC du Protocole ne s’applique pas</a:t>
            </a:r>
            <a:r>
              <a:rPr lang="fr-FR" altLang="en-US" sz="2800">
                <a:solidFill>
                  <a:srgbClr val="22228B"/>
                </a:solidFill>
              </a:rPr>
              <a:t>:</a:t>
            </a:r>
          </a:p>
          <a:p>
            <a:pPr marL="971550" lvl="1" indent="-514350">
              <a:buFontTx/>
              <a:buAutoNum type="romanLcPeriod"/>
            </a:pPr>
            <a:r>
              <a:rPr lang="fr-FR" altLang="en-US" sz="2400">
                <a:solidFill>
                  <a:srgbClr val="22228B"/>
                </a:solidFill>
              </a:rPr>
              <a:t>Aux OVMs en </a:t>
            </a:r>
            <a:r>
              <a:rPr lang="fr-FR" altLang="en-US" sz="2400" b="1">
                <a:solidFill>
                  <a:srgbClr val="22228B"/>
                </a:solidFill>
              </a:rPr>
              <a:t>Transit (Art. 6);</a:t>
            </a:r>
          </a:p>
          <a:p>
            <a:pPr marL="971550" lvl="1" indent="-514350">
              <a:buFontTx/>
              <a:buAutoNum type="romanLcPeriod"/>
            </a:pPr>
            <a:r>
              <a:rPr lang="fr-FR" altLang="en-US" sz="2400">
                <a:solidFill>
                  <a:srgbClr val="22228B"/>
                </a:solidFill>
              </a:rPr>
              <a:t>Aux OVMs destinés à une </a:t>
            </a:r>
            <a:r>
              <a:rPr lang="fr-FR" altLang="en-US" sz="2400" b="1">
                <a:solidFill>
                  <a:srgbClr val="22228B"/>
                </a:solidFill>
              </a:rPr>
              <a:t>utilisation en milieu Confiné dans la Partie Importatrice (Art. 6);</a:t>
            </a:r>
          </a:p>
          <a:p>
            <a:pPr marL="971550" lvl="1" indent="-514350">
              <a:buFontTx/>
              <a:buAutoNum type="romanLcPeriod"/>
            </a:pPr>
            <a:r>
              <a:rPr lang="fr-FR" altLang="en-US" sz="2400">
                <a:solidFill>
                  <a:srgbClr val="22228B"/>
                </a:solidFill>
              </a:rPr>
              <a:t>Aux OVMs destinés à une utilisation directe en Alimentation humaine ou Animale ou à la Transformation </a:t>
            </a:r>
            <a:r>
              <a:rPr lang="fr-FR" altLang="en-US" sz="2400" b="1">
                <a:solidFill>
                  <a:srgbClr val="22228B"/>
                </a:solidFill>
              </a:rPr>
              <a:t>(OVMs-AHAT), (Art.11). </a:t>
            </a:r>
          </a:p>
          <a:p>
            <a:r>
              <a:rPr lang="fr-FR" altLang="en-US" sz="2800">
                <a:solidFill>
                  <a:srgbClr val="22228B"/>
                </a:solidFill>
              </a:rPr>
              <a:t>Une Partie doit informer le CEPRB (BCH) de toute décision qu’elle prend concernant le transit d’un OVM spécifique par son territoire.</a:t>
            </a:r>
          </a:p>
        </p:txBody>
      </p:sp>
    </p:spTree>
    <p:extLst>
      <p:ext uri="{BB962C8B-B14F-4D97-AF65-F5344CB8AC3E}">
        <p14:creationId xmlns:p14="http://schemas.microsoft.com/office/powerpoint/2010/main" val="141715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9513" y="188640"/>
            <a:ext cx="6984776" cy="954360"/>
          </a:xfrm>
        </p:spPr>
        <p:txBody>
          <a:bodyPr>
            <a:noAutofit/>
          </a:bodyPr>
          <a:lstStyle/>
          <a:p>
            <a:pPr eaLnBrk="1" hangingPunct="1"/>
            <a:r>
              <a:rPr lang="fr-FR" altLang="en-US" sz="2400" b="1" dirty="0" err="1"/>
              <a:t>OVMs</a:t>
            </a:r>
            <a:r>
              <a:rPr lang="fr-FR" altLang="en-US" sz="2400" b="1" dirty="0"/>
              <a:t> destinés à être utilisés directement pour l'Alimentation Humaine ou Animale, ou à être Transformés (</a:t>
            </a:r>
            <a:r>
              <a:rPr lang="fr-FR" altLang="en-US" sz="2400" b="1" dirty="0" err="1"/>
              <a:t>OVMs</a:t>
            </a:r>
            <a:r>
              <a:rPr lang="fr-FR" altLang="en-US" sz="2400" b="1" dirty="0"/>
              <a:t>-AHAT)(Art. 11)</a:t>
            </a:r>
            <a:endParaRPr lang="fr-FR" altLang="en-US" sz="2400" b="1" dirty="0">
              <a:latin typeface="Tahoma" panose="020B0604030504040204" pitchFamily="34" charset="0"/>
            </a:endParaRPr>
          </a:p>
        </p:txBody>
      </p:sp>
      <p:sp>
        <p:nvSpPr>
          <p:cNvPr id="38915" name="Rectangle 3"/>
          <p:cNvSpPr>
            <a:spLocks noGrp="1" noChangeArrowheads="1"/>
          </p:cNvSpPr>
          <p:nvPr>
            <p:ph idx="1"/>
          </p:nvPr>
        </p:nvSpPr>
        <p:spPr>
          <a:xfrm>
            <a:off x="323850" y="1412875"/>
            <a:ext cx="8458200" cy="4897438"/>
          </a:xfrm>
        </p:spPr>
        <p:txBody>
          <a:bodyPr/>
          <a:lstStyle/>
          <a:p>
            <a:pPr eaLnBrk="1" hangingPunct="1"/>
            <a:r>
              <a:rPr lang="fr-FR" altLang="en-US" sz="2400" dirty="0"/>
              <a:t>L’Article 11 fait référence aux </a:t>
            </a:r>
            <a:r>
              <a:rPr lang="fr-FR" altLang="en-US" sz="2400" dirty="0" err="1"/>
              <a:t>OVMs</a:t>
            </a:r>
            <a:r>
              <a:rPr lang="fr-FR" altLang="en-US" sz="2400" dirty="0"/>
              <a:t> qui pourraient faire l’objet de mouvements transfrontières pour une utilisation directe dans l’alimentation humaine, animale ou pour la transformation</a:t>
            </a:r>
          </a:p>
        </p:txBody>
      </p:sp>
      <p:sp>
        <p:nvSpPr>
          <p:cNvPr id="38916" name="Text Box 6"/>
          <p:cNvSpPr txBox="1">
            <a:spLocks noChangeArrowheads="1"/>
          </p:cNvSpPr>
          <p:nvPr/>
        </p:nvSpPr>
        <p:spPr bwMode="auto">
          <a:xfrm>
            <a:off x="5857875" y="2928938"/>
            <a:ext cx="2324100" cy="830262"/>
          </a:xfrm>
          <a:prstGeom prst="rect">
            <a:avLst/>
          </a:prstGeom>
          <a:solidFill>
            <a:srgbClr val="FFCC00"/>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Cargaison de grains à l’export</a:t>
            </a:r>
          </a:p>
        </p:txBody>
      </p:sp>
      <p:sp>
        <p:nvSpPr>
          <p:cNvPr id="38917" name="AutoShape 8"/>
          <p:cNvSpPr>
            <a:spLocks noChangeArrowheads="1"/>
          </p:cNvSpPr>
          <p:nvPr/>
        </p:nvSpPr>
        <p:spPr bwMode="auto">
          <a:xfrm rot="1038681">
            <a:off x="6264275" y="4292600"/>
            <a:ext cx="1285875" cy="1870075"/>
          </a:xfrm>
          <a:prstGeom prst="curvedLeftArrow">
            <a:avLst>
              <a:gd name="adj1" fmla="val 25390"/>
              <a:gd name="adj2" fmla="val 78069"/>
              <a:gd name="adj3" fmla="val 35412"/>
            </a:avLst>
          </a:prstGeom>
          <a:solidFill>
            <a:schemeClr val="bg2"/>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38918" name="Text Box 11"/>
          <p:cNvSpPr txBox="1">
            <a:spLocks noChangeArrowheads="1"/>
          </p:cNvSpPr>
          <p:nvPr/>
        </p:nvSpPr>
        <p:spPr bwMode="auto">
          <a:xfrm>
            <a:off x="428625" y="3429000"/>
            <a:ext cx="2324100" cy="461963"/>
          </a:xfrm>
          <a:prstGeom prst="rect">
            <a:avLst/>
          </a:prstGeom>
          <a:solidFill>
            <a:srgbClr val="FFCC00"/>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11</a:t>
            </a:r>
          </a:p>
        </p:txBody>
      </p:sp>
      <p:pic>
        <p:nvPicPr>
          <p:cNvPr id="38919" name="Picture 10" descr="http://www.capricho.com.mx/graph/coffe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143375"/>
            <a:ext cx="571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621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7"/>
          <p:cNvSpPr>
            <a:spLocks noGrp="1"/>
          </p:cNvSpPr>
          <p:nvPr>
            <p:ph type="title"/>
          </p:nvPr>
        </p:nvSpPr>
        <p:spPr>
          <a:xfrm>
            <a:off x="381000" y="636736"/>
            <a:ext cx="6855296" cy="1053952"/>
          </a:xfrm>
        </p:spPr>
        <p:txBody>
          <a:bodyPr>
            <a:normAutofit fontScale="90000"/>
          </a:bodyPr>
          <a:lstStyle/>
          <a:p>
            <a:r>
              <a:rPr lang="fr-FR" altLang="en-US" sz="2400" dirty="0" err="1"/>
              <a:t>OVMs</a:t>
            </a:r>
            <a:r>
              <a:rPr lang="fr-FR" altLang="en-US" sz="2400" dirty="0"/>
              <a:t> destinés à être utilisés directement pour l'Alimentation Humaine ou Animale, ou à être Transformés (</a:t>
            </a:r>
            <a:r>
              <a:rPr lang="fr-FR" altLang="en-US" sz="2400" dirty="0" err="1"/>
              <a:t>OVMs</a:t>
            </a:r>
            <a:r>
              <a:rPr lang="fr-FR" altLang="en-US" sz="2400" dirty="0"/>
              <a:t>-AHAT)</a:t>
            </a:r>
          </a:p>
        </p:txBody>
      </p:sp>
      <p:sp>
        <p:nvSpPr>
          <p:cNvPr id="11" name="Espace réservé du contenu 8"/>
          <p:cNvSpPr txBox="1">
            <a:spLocks/>
          </p:cNvSpPr>
          <p:nvPr/>
        </p:nvSpPr>
        <p:spPr>
          <a:xfrm>
            <a:off x="381000" y="1805136"/>
            <a:ext cx="5270500" cy="4648200"/>
          </a:xfrm>
          <a:prstGeom prst="rect">
            <a:avLst/>
          </a:prstGeom>
          <a:noFill/>
          <a:ln>
            <a:noFill/>
          </a:ln>
        </p:spPr>
        <p:txBody>
          <a:bodyPr vert="horz" lIns="91440" tIns="45720" rIns="91440" bIns="45720" rtlCol="0">
            <a:normAutofit/>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pPr>
            <a:r>
              <a:rPr lang="fr-FR" altLang="en-US" sz="2000" dirty="0"/>
              <a:t>Les </a:t>
            </a:r>
            <a:r>
              <a:rPr lang="fr-FR" altLang="en-US" sz="2000" dirty="0" err="1"/>
              <a:t>OVMs</a:t>
            </a:r>
            <a:r>
              <a:rPr lang="fr-FR" altLang="en-US" sz="2000" dirty="0"/>
              <a:t> destinés à être utilisés directement pour l'Alimentation Humaine ou Animale, ou à être Transformés (</a:t>
            </a:r>
            <a:r>
              <a:rPr lang="fr-FR" altLang="en-US" sz="2000" dirty="0" err="1"/>
              <a:t>OVMs</a:t>
            </a:r>
            <a:r>
              <a:rPr lang="fr-FR" altLang="en-US" sz="2000" dirty="0"/>
              <a:t>-AHAT) comprennent  une vaste catégorie de denrées:  par exemple, des cargaisons en vrac contenant du maïs ou du soja ou autre denrée agricole génétiquement modifiée, qui sont destinés à être utilisés directement pour l’alimentation humaine ou animale ou à la transformation, mais ne sont pas destinés à être utilisés comme semences. </a:t>
            </a:r>
          </a:p>
        </p:txBody>
      </p:sp>
      <p:pic>
        <p:nvPicPr>
          <p:cNvPr id="12" name="Picture 7" descr="C:\Users\Ileana Lopez\Documents\My Pictures\PERU\Peru 0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651500" y="2994174"/>
            <a:ext cx="3025775" cy="2290762"/>
          </a:xfrm>
          <a:prstGeom prst="rect">
            <a:avLst/>
          </a:prstGeom>
          <a:noFill/>
        </p:spPr>
      </p:pic>
    </p:spTree>
    <p:extLst>
      <p:ext uri="{BB962C8B-B14F-4D97-AF65-F5344CB8AC3E}">
        <p14:creationId xmlns:p14="http://schemas.microsoft.com/office/powerpoint/2010/main" val="3961701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1000" y="2276475"/>
            <a:ext cx="8458200" cy="3600450"/>
          </a:xfrm>
        </p:spPr>
        <p:txBody>
          <a:bodyPr/>
          <a:lstStyle/>
          <a:p>
            <a:pPr>
              <a:defRPr/>
            </a:pPr>
            <a:r>
              <a:rPr lang="fr-FR" sz="2400" dirty="0">
                <a:solidFill>
                  <a:schemeClr val="accent6">
                    <a:lumMod val="75000"/>
                  </a:schemeClr>
                </a:solidFill>
              </a:rPr>
              <a:t>Toute Partie qui prend une décision définitive concernant l'utilisation sur le territoire national, y compris la mise sur le marché, d'un OVM qui peut faire l'objet d'un mouvement transfrontière et qui est destiné à être utilisé directement pour l‘Alimentation Humaine ou Animale ou à être Transformé, doit, dans les </a:t>
            </a:r>
            <a:r>
              <a:rPr lang="fr-FR" sz="2400" b="1" dirty="0">
                <a:solidFill>
                  <a:schemeClr val="accent6">
                    <a:lumMod val="75000"/>
                  </a:schemeClr>
                </a:solidFill>
              </a:rPr>
              <a:t>15 jours </a:t>
            </a:r>
            <a:r>
              <a:rPr lang="fr-FR" sz="2400" dirty="0">
                <a:solidFill>
                  <a:schemeClr val="accent6">
                    <a:lumMod val="75000"/>
                  </a:schemeClr>
                </a:solidFill>
              </a:rPr>
              <a:t>qui suivent, en informer les autres Parties, par l'intermédiaire du CEPRB (BCH). …</a:t>
            </a:r>
          </a:p>
        </p:txBody>
      </p:sp>
      <p:sp>
        <p:nvSpPr>
          <p:cNvPr id="40963" name="Rectangle 2"/>
          <p:cNvSpPr>
            <a:spLocks noGrp="1" noChangeArrowheads="1"/>
          </p:cNvSpPr>
          <p:nvPr>
            <p:ph type="title"/>
          </p:nvPr>
        </p:nvSpPr>
        <p:spPr/>
        <p:txBody>
          <a:bodyPr/>
          <a:lstStyle/>
          <a:p>
            <a:r>
              <a:rPr lang="fr-FR" altLang="en-US" sz="2400"/>
              <a:t>Procédure pour les OVMs destinés à être utilisés directement pour l'Alimentation Humaine ou Animale, ou à être Transformés (OVMs-AHAT) (Art. 11)</a:t>
            </a:r>
          </a:p>
        </p:txBody>
      </p:sp>
      <p:pic>
        <p:nvPicPr>
          <p:cNvPr id="40965" name="Picture 10" descr="http://www.capricho.com.mx/graph/coffe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125538"/>
            <a:ext cx="36703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10"/>
          <p:cNvSpPr txBox="1">
            <a:spLocks noChangeArrowheads="1"/>
          </p:cNvSpPr>
          <p:nvPr/>
        </p:nvSpPr>
        <p:spPr bwMode="auto">
          <a:xfrm>
            <a:off x="539750" y="1484313"/>
            <a:ext cx="1655763"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11</a:t>
            </a:r>
          </a:p>
        </p:txBody>
      </p:sp>
    </p:spTree>
    <p:extLst>
      <p:ext uri="{BB962C8B-B14F-4D97-AF65-F5344CB8AC3E}">
        <p14:creationId xmlns:p14="http://schemas.microsoft.com/office/powerpoint/2010/main" val="3002280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81000" y="2060575"/>
            <a:ext cx="8458200" cy="3816350"/>
          </a:xfrm>
        </p:spPr>
        <p:txBody>
          <a:bodyPr/>
          <a:lstStyle/>
          <a:p>
            <a:pPr>
              <a:defRPr/>
            </a:pPr>
            <a:r>
              <a:rPr lang="fr-FR" sz="2400" dirty="0">
                <a:solidFill>
                  <a:schemeClr val="accent6">
                    <a:lumMod val="75000"/>
                  </a:schemeClr>
                </a:solidFill>
              </a:rPr>
              <a:t>Chaque Partie met à la disposition du Centre d'échange pour la prévention des risques biotechnologiques une copie de toutes les lois, réglementations et directives nationales applicables à l'importation des organismes vivants modifiés destinés à être utilisés directement pour l'alimentation humaine ou animale ou à être transformés, si disponibles.</a:t>
            </a:r>
          </a:p>
          <a:p>
            <a:pPr lvl="1">
              <a:defRPr/>
            </a:pPr>
            <a:r>
              <a:rPr lang="fr-FR" sz="2000" dirty="0">
                <a:solidFill>
                  <a:schemeClr val="accent6">
                    <a:lumMod val="75000"/>
                  </a:schemeClr>
                </a:solidFill>
              </a:rPr>
              <a:t>Décisions concernant les cultures commerciales;</a:t>
            </a:r>
          </a:p>
          <a:p>
            <a:pPr lvl="1">
              <a:defRPr/>
            </a:pPr>
            <a:r>
              <a:rPr lang="fr-FR" sz="2000" dirty="0">
                <a:solidFill>
                  <a:schemeClr val="accent6">
                    <a:lumMod val="75000"/>
                  </a:schemeClr>
                </a:solidFill>
              </a:rPr>
              <a:t>Mise sur le Marché d’un OVM au niveau local.</a:t>
            </a:r>
          </a:p>
        </p:txBody>
      </p:sp>
      <p:sp>
        <p:nvSpPr>
          <p:cNvPr id="41987" name="Rectangle 2"/>
          <p:cNvSpPr>
            <a:spLocks noGrp="1" noChangeArrowheads="1"/>
          </p:cNvSpPr>
          <p:nvPr>
            <p:ph type="title"/>
          </p:nvPr>
        </p:nvSpPr>
        <p:spPr/>
        <p:txBody>
          <a:bodyPr/>
          <a:lstStyle/>
          <a:p>
            <a:r>
              <a:rPr lang="fr-FR" altLang="en-US"/>
              <a:t>OVMs-AHAT et CEPRB (BCH)</a:t>
            </a:r>
          </a:p>
        </p:txBody>
      </p:sp>
      <p:pic>
        <p:nvPicPr>
          <p:cNvPr id="41990" name="Picture 13" descr="Comstock, Image #FL797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908" y="502603"/>
            <a:ext cx="93027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10"/>
          <p:cNvSpPr txBox="1">
            <a:spLocks noChangeArrowheads="1"/>
          </p:cNvSpPr>
          <p:nvPr/>
        </p:nvSpPr>
        <p:spPr bwMode="auto">
          <a:xfrm>
            <a:off x="539750" y="1484313"/>
            <a:ext cx="187166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11.5</a:t>
            </a:r>
          </a:p>
        </p:txBody>
      </p:sp>
    </p:spTree>
    <p:extLst>
      <p:ext uri="{BB962C8B-B14F-4D97-AF65-F5344CB8AC3E}">
        <p14:creationId xmlns:p14="http://schemas.microsoft.com/office/powerpoint/2010/main" val="7133353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lide(fromBottom)">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81000" y="2060575"/>
            <a:ext cx="8458200" cy="3816350"/>
          </a:xfrm>
        </p:spPr>
        <p:txBody>
          <a:bodyPr/>
          <a:lstStyle/>
          <a:p>
            <a:pPr marL="457200" indent="-457200">
              <a:buFontTx/>
              <a:buAutoNum type="alphaLcParenR"/>
            </a:pPr>
            <a:r>
              <a:rPr lang="fr-FR" altLang="en-US" sz="2400"/>
              <a:t>Une Partie importatrice peut à tout moment, au vu de nouvelles informations scientifiques …… </a:t>
            </a:r>
            <a:r>
              <a:rPr lang="fr-FR" altLang="en-US" sz="2400" b="1"/>
              <a:t>reconsidérer et modifier </a:t>
            </a:r>
            <a:r>
              <a:rPr lang="fr-FR" altLang="en-US" sz="2400"/>
              <a:t>sa décision concernant un mouvement transfrontière intentionnel.  </a:t>
            </a:r>
          </a:p>
          <a:p>
            <a:pPr marL="457200" indent="-457200">
              <a:buFontTx/>
              <a:buAutoNum type="alphaLcParenR"/>
            </a:pPr>
            <a:endParaRPr lang="fr-FR" altLang="en-US" sz="2400"/>
          </a:p>
          <a:p>
            <a:pPr marL="457200" indent="-457200">
              <a:buFontTx/>
              <a:buAutoNum type="alphaLcParenR"/>
            </a:pPr>
            <a:r>
              <a:rPr lang="fr-FR" altLang="en-US" sz="2400"/>
              <a:t>Une Partie exportatrice ou </a:t>
            </a:r>
            <a:r>
              <a:rPr lang="fr-FR" altLang="en-US" sz="2400" b="1"/>
              <a:t>l'auteur d'une notification peut demander à une Partie importatrice de reconsidérer la décision qu'elle a prise la concernant</a:t>
            </a:r>
            <a:r>
              <a:rPr lang="fr-FR" altLang="en-US" sz="2400"/>
              <a:t>, s'il y a un changement de circonstances ou une nouvelle information devient disponibles.</a:t>
            </a:r>
          </a:p>
        </p:txBody>
      </p:sp>
      <p:sp>
        <p:nvSpPr>
          <p:cNvPr id="43011" name="Rectangle 2"/>
          <p:cNvSpPr>
            <a:spLocks noGrp="1" noChangeArrowheads="1"/>
          </p:cNvSpPr>
          <p:nvPr>
            <p:ph type="title"/>
          </p:nvPr>
        </p:nvSpPr>
        <p:spPr/>
        <p:txBody>
          <a:bodyPr/>
          <a:lstStyle/>
          <a:p>
            <a:r>
              <a:rPr lang="fr-FR" altLang="en-US"/>
              <a:t>Examen des Décisions (Art. 12)</a:t>
            </a:r>
          </a:p>
        </p:txBody>
      </p:sp>
      <p:sp>
        <p:nvSpPr>
          <p:cNvPr id="43014" name="Text Box 10"/>
          <p:cNvSpPr txBox="1">
            <a:spLocks noChangeArrowheads="1"/>
          </p:cNvSpPr>
          <p:nvPr/>
        </p:nvSpPr>
        <p:spPr bwMode="auto">
          <a:xfrm>
            <a:off x="539750" y="1484313"/>
            <a:ext cx="1871663" cy="461962"/>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12</a:t>
            </a:r>
          </a:p>
        </p:txBody>
      </p:sp>
    </p:spTree>
    <p:extLst>
      <p:ext uri="{BB962C8B-B14F-4D97-AF65-F5344CB8AC3E}">
        <p14:creationId xmlns:p14="http://schemas.microsoft.com/office/powerpoint/2010/main" val="411591811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lide(fromBottom)">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6 Título"/>
          <p:cNvSpPr>
            <a:spLocks noGrp="1"/>
          </p:cNvSpPr>
          <p:nvPr>
            <p:ph type="title"/>
          </p:nvPr>
        </p:nvSpPr>
        <p:spPr>
          <a:xfrm>
            <a:off x="323850" y="0"/>
            <a:ext cx="8569325" cy="1143000"/>
          </a:xfrm>
        </p:spPr>
        <p:txBody>
          <a:bodyPr/>
          <a:lstStyle/>
          <a:p>
            <a:r>
              <a:rPr lang="fr-FR" altLang="en-US"/>
              <a:t>Évaluation des Risques (Art. 15)</a:t>
            </a:r>
          </a:p>
        </p:txBody>
      </p:sp>
      <p:sp>
        <p:nvSpPr>
          <p:cNvPr id="8" name="Espace réservé du contenu 18"/>
          <p:cNvSpPr txBox="1">
            <a:spLocks/>
          </p:cNvSpPr>
          <p:nvPr/>
        </p:nvSpPr>
        <p:spPr>
          <a:xfrm>
            <a:off x="381000" y="1989138"/>
            <a:ext cx="4152900" cy="4106862"/>
          </a:xfrm>
          <a:prstGeom prst="rect">
            <a:avLst/>
          </a:prstGeom>
          <a:noFill/>
          <a:ln>
            <a:noFill/>
          </a:ln>
        </p:spPr>
        <p:txBody>
          <a:bodyPr vert="horz" lIns="91440" tIns="45720" rIns="91440" bIns="45720" rtlCol="0">
            <a:normAutofit/>
          </a:bodyPr>
          <a:lstStyle>
            <a:lvl1pPr marL="342900" marR="0" lvl="0" indent="-139700" algn="l" defTabSz="914400" rtl="0" eaLnBrk="1" latinLnBrk="0" hangingPunct="1">
              <a:lnSpc>
                <a:spcPct val="90000"/>
              </a:lnSpc>
              <a:spcBef>
                <a:spcPts val="640"/>
              </a:spcBef>
              <a:buClr>
                <a:srgbClr val="3F3F3F"/>
              </a:buClr>
              <a:buSzPct val="100000"/>
              <a:buFont typeface="Arial"/>
              <a:buChar char="•"/>
              <a:defRPr sz="3200" b="0" i="0" u="none" strike="noStrike" kern="1200" cap="none">
                <a:solidFill>
                  <a:srgbClr val="3F3F3F"/>
                </a:solidFill>
                <a:latin typeface="Calibri"/>
                <a:ea typeface="Calibri"/>
                <a:cs typeface="Calibri"/>
                <a:sym typeface="Calibri"/>
              </a:defRPr>
            </a:lvl1pPr>
            <a:lvl2pPr marL="742950" marR="0" lvl="1" indent="-107950" algn="l" defTabSz="914400" rtl="0" eaLnBrk="1" latinLnBrk="0" hangingPunct="1">
              <a:lnSpc>
                <a:spcPct val="90000"/>
              </a:lnSpc>
              <a:spcBef>
                <a:spcPts val="560"/>
              </a:spcBef>
              <a:buClr>
                <a:srgbClr val="3F3F3F"/>
              </a:buClr>
              <a:buSzPct val="100000"/>
              <a:buFont typeface="Arial"/>
              <a:buChar char="–"/>
              <a:defRPr sz="2800" b="0" i="0" u="none" strike="noStrike" kern="1200" cap="none">
                <a:solidFill>
                  <a:srgbClr val="3F3F3F"/>
                </a:solidFill>
                <a:latin typeface="Calibri"/>
                <a:ea typeface="Calibri"/>
                <a:cs typeface="Calibri"/>
                <a:sym typeface="Calibri"/>
              </a:defRPr>
            </a:lvl2pPr>
            <a:lvl3pPr marL="1143000" marR="0" lvl="2" indent="-76200" algn="l" defTabSz="914400" rtl="0" eaLnBrk="1" latinLnBrk="0" hangingPunct="1">
              <a:lnSpc>
                <a:spcPct val="90000"/>
              </a:lnSpc>
              <a:spcBef>
                <a:spcPts val="480"/>
              </a:spcBef>
              <a:buClr>
                <a:srgbClr val="3F3F3F"/>
              </a:buClr>
              <a:buSzPct val="100000"/>
              <a:buFont typeface="Arial"/>
              <a:buChar char="•"/>
              <a:defRPr sz="2400" b="0" i="0" u="none" strike="noStrike" kern="1200" cap="none">
                <a:solidFill>
                  <a:srgbClr val="3F3F3F"/>
                </a:solidFill>
                <a:latin typeface="Calibri"/>
                <a:ea typeface="Calibri"/>
                <a:cs typeface="Calibri"/>
                <a:sym typeface="Calibri"/>
              </a:defRPr>
            </a:lvl3pPr>
            <a:lvl4pPr marL="1600200" marR="0" lvl="3"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4pPr>
            <a:lvl5pPr marL="2057400" marR="0" lvl="4" indent="-101600" algn="l" defTabSz="914400" rtl="0" eaLnBrk="1" latinLnBrk="0" hangingPunct="1">
              <a:lnSpc>
                <a:spcPct val="90000"/>
              </a:lnSpc>
              <a:spcBef>
                <a:spcPts val="400"/>
              </a:spcBef>
              <a:buClr>
                <a:srgbClr val="3F3F3F"/>
              </a:buClr>
              <a:buSzPct val="100000"/>
              <a:buFont typeface="Arial"/>
              <a:buChar char="»"/>
              <a:defRPr sz="2000" b="0" i="0" u="none" strike="noStrike" kern="1200" cap="none">
                <a:solidFill>
                  <a:srgbClr val="3F3F3F"/>
                </a:solidFill>
                <a:latin typeface="Calibri"/>
                <a:ea typeface="Calibri"/>
                <a:cs typeface="Calibri"/>
                <a:sym typeface="Calibri"/>
              </a:defRPr>
            </a:lvl5pPr>
            <a:lvl6pPr marL="2514600" marR="0" lvl="5"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6pPr>
            <a:lvl7pPr marL="2971800" marR="0" lvl="6"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7pPr>
            <a:lvl8pPr marL="3429000" marR="0" lvl="7"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8pPr>
            <a:lvl9pPr marL="3886200" marR="0" lvl="8" indent="-101600" algn="l" defTabSz="914400" rtl="0" eaLnBrk="1" latinLnBrk="0" hangingPunct="1">
              <a:lnSpc>
                <a:spcPct val="90000"/>
              </a:lnSpc>
              <a:spcBef>
                <a:spcPts val="400"/>
              </a:spcBef>
              <a:buClr>
                <a:schemeClr val="dk1"/>
              </a:buClr>
              <a:buSzPct val="100000"/>
              <a:buFont typeface="Arial"/>
              <a:buChar char="•"/>
              <a:defRPr sz="2000" b="0" i="0" u="none" strike="noStrike" kern="1200" cap="none">
                <a:solidFill>
                  <a:schemeClr val="dk1"/>
                </a:solidFill>
                <a:latin typeface="Calibri"/>
                <a:ea typeface="Calibri"/>
                <a:cs typeface="Calibri"/>
                <a:sym typeface="Calibri"/>
              </a:defRPr>
            </a:lvl9pPr>
          </a:lstStyle>
          <a:p>
            <a:pPr fontAlgn="auto">
              <a:spcAft>
                <a:spcPts val="0"/>
              </a:spcAft>
              <a:defRPr/>
            </a:pPr>
            <a:r>
              <a:rPr lang="fr-FR" sz="2400">
                <a:solidFill>
                  <a:schemeClr val="accent6">
                    <a:lumMod val="75000"/>
                  </a:schemeClr>
                </a:solidFill>
              </a:rPr>
              <a:t>Les évaluations des risques entreprises en vertu du présent Protocole le sont selon des méthodes scientifiques éprouvées, conformément à l‘Annexe III ….</a:t>
            </a:r>
            <a:endParaRPr lang="fr-FR" sz="2400" dirty="0">
              <a:solidFill>
                <a:schemeClr val="accent6">
                  <a:lumMod val="75000"/>
                </a:schemeClr>
              </a:solidFill>
            </a:endParaRPr>
          </a:p>
        </p:txBody>
      </p:sp>
      <p:pic>
        <p:nvPicPr>
          <p:cNvPr id="9" name="Espace réservé du contenu 23" descr="Assessme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022850" y="1447800"/>
            <a:ext cx="3382963" cy="4518025"/>
          </a:xfrm>
          <a:prstGeom prst="rect">
            <a:avLst/>
          </a:prstGeom>
        </p:spPr>
      </p:pic>
      <p:sp>
        <p:nvSpPr>
          <p:cNvPr id="10" name="Text Box 10"/>
          <p:cNvSpPr txBox="1">
            <a:spLocks noChangeArrowheads="1"/>
          </p:cNvSpPr>
          <p:nvPr/>
        </p:nvSpPr>
        <p:spPr bwMode="auto">
          <a:xfrm>
            <a:off x="539750" y="1484313"/>
            <a:ext cx="1655763"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15</a:t>
            </a:r>
          </a:p>
        </p:txBody>
      </p:sp>
    </p:spTree>
    <p:extLst>
      <p:ext uri="{BB962C8B-B14F-4D97-AF65-F5344CB8AC3E}">
        <p14:creationId xmlns:p14="http://schemas.microsoft.com/office/powerpoint/2010/main" val="175986065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Diagram 2"/>
          <p:cNvGrpSpPr>
            <a:grpSpLocks noChangeAspect="1"/>
          </p:cNvGrpSpPr>
          <p:nvPr/>
        </p:nvGrpSpPr>
        <p:grpSpPr bwMode="auto">
          <a:xfrm>
            <a:off x="5767388" y="4075113"/>
            <a:ext cx="1712912" cy="865187"/>
            <a:chOff x="2361" y="1561"/>
            <a:chExt cx="1038" cy="899"/>
          </a:xfrm>
        </p:grpSpPr>
        <p:sp>
          <p:nvSpPr>
            <p:cNvPr id="45079" name="_s1028"/>
            <p:cNvSpPr>
              <a:spLocks noChangeShapeType="1"/>
            </p:cNvSpPr>
            <p:nvPr/>
          </p:nvSpPr>
          <p:spPr bwMode="auto">
            <a:xfrm flipH="1">
              <a:off x="2361" y="2310"/>
              <a:ext cx="259" cy="1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5080" name="_s1030"/>
            <p:cNvSpPr>
              <a:spLocks noChangeShapeType="1"/>
            </p:cNvSpPr>
            <p:nvPr/>
          </p:nvSpPr>
          <p:spPr bwMode="auto">
            <a:xfrm>
              <a:off x="3139" y="2311"/>
              <a:ext cx="260" cy="14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5081" name="_s1032"/>
            <p:cNvSpPr>
              <a:spLocks noChangeShapeType="1"/>
            </p:cNvSpPr>
            <p:nvPr/>
          </p:nvSpPr>
          <p:spPr bwMode="auto">
            <a:xfrm flipV="1">
              <a:off x="2880" y="1561"/>
              <a:ext cx="0" cy="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45059" name="Rectangle 12"/>
          <p:cNvSpPr>
            <a:spLocks noGrp="1" noChangeArrowheads="1"/>
          </p:cNvSpPr>
          <p:nvPr>
            <p:ph type="title"/>
          </p:nvPr>
        </p:nvSpPr>
        <p:spPr/>
        <p:txBody>
          <a:bodyPr/>
          <a:lstStyle/>
          <a:p>
            <a:r>
              <a:rPr lang="fr-FR" altLang="en-US"/>
              <a:t>Partage de l’Information</a:t>
            </a:r>
          </a:p>
        </p:txBody>
      </p:sp>
      <p:sp>
        <p:nvSpPr>
          <p:cNvPr id="199683" name="Rectangle 3"/>
          <p:cNvSpPr>
            <a:spLocks noGrp="1" noChangeArrowheads="1"/>
          </p:cNvSpPr>
          <p:nvPr>
            <p:ph type="body" sz="half" idx="4294967295"/>
          </p:nvPr>
        </p:nvSpPr>
        <p:spPr>
          <a:xfrm>
            <a:off x="539750" y="1773238"/>
            <a:ext cx="3810000" cy="4038600"/>
          </a:xfrm>
        </p:spPr>
        <p:txBody>
          <a:bodyPr/>
          <a:lstStyle/>
          <a:p>
            <a:r>
              <a:rPr lang="fr-FR" altLang="en-US" sz="2000"/>
              <a:t>Procédure APCC= </a:t>
            </a:r>
            <a:r>
              <a:rPr lang="fr-FR" altLang="en-US" sz="2000" b="1">
                <a:solidFill>
                  <a:srgbClr val="C00000"/>
                </a:solidFill>
              </a:rPr>
              <a:t>procédure</a:t>
            </a:r>
            <a:r>
              <a:rPr lang="fr-FR" altLang="en-US" sz="2000"/>
              <a:t> </a:t>
            </a:r>
            <a:r>
              <a:rPr lang="fr-FR" altLang="en-US" sz="2000" b="1">
                <a:solidFill>
                  <a:srgbClr val="C00000"/>
                </a:solidFill>
              </a:rPr>
              <a:t>bilatérale</a:t>
            </a:r>
            <a:r>
              <a:rPr lang="fr-FR" altLang="en-US" sz="2000"/>
              <a:t>, qui est basée sur la communication directe entre Deux parties</a:t>
            </a:r>
          </a:p>
          <a:p>
            <a:endParaRPr lang="fr-FR" altLang="en-US" sz="2000"/>
          </a:p>
          <a:p>
            <a:r>
              <a:rPr lang="fr-FR" altLang="en-US" sz="2000"/>
              <a:t>Procédure OVM-AHAT= et essentiellement un </a:t>
            </a:r>
            <a:r>
              <a:rPr lang="fr-FR" altLang="en-US" sz="2000" b="1">
                <a:solidFill>
                  <a:srgbClr val="C00000"/>
                </a:solidFill>
              </a:rPr>
              <a:t>mécanisme</a:t>
            </a:r>
            <a:r>
              <a:rPr lang="fr-FR" altLang="en-US" sz="2000"/>
              <a:t> </a:t>
            </a:r>
            <a:r>
              <a:rPr lang="fr-FR" altLang="en-US" sz="2000" b="1">
                <a:solidFill>
                  <a:srgbClr val="C00000"/>
                </a:solidFill>
              </a:rPr>
              <a:t>multilatéral</a:t>
            </a:r>
            <a:r>
              <a:rPr lang="fr-FR" altLang="en-US" sz="2000"/>
              <a:t> d’échange d’informations, centré sur le CEPRB (BCH)</a:t>
            </a:r>
          </a:p>
        </p:txBody>
      </p:sp>
      <p:grpSp>
        <p:nvGrpSpPr>
          <p:cNvPr id="3" name="Group 98"/>
          <p:cNvGrpSpPr>
            <a:grpSpLocks/>
          </p:cNvGrpSpPr>
          <p:nvPr/>
        </p:nvGrpSpPr>
        <p:grpSpPr bwMode="auto">
          <a:xfrm>
            <a:off x="5076825" y="3357563"/>
            <a:ext cx="3497263" cy="2349500"/>
            <a:chOff x="3198" y="2494"/>
            <a:chExt cx="2203" cy="1480"/>
          </a:xfrm>
        </p:grpSpPr>
        <p:pic>
          <p:nvPicPr>
            <p:cNvPr id="45074"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 y="3446"/>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9" y="3446"/>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6"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249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 y="2494"/>
              <a:ext cx="48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8" name="Line 89"/>
            <p:cNvSpPr>
              <a:spLocks noChangeShapeType="1"/>
            </p:cNvSpPr>
            <p:nvPr/>
          </p:nvSpPr>
          <p:spPr bwMode="auto">
            <a:xfrm flipH="1">
              <a:off x="4368" y="2976"/>
              <a:ext cx="528" cy="240"/>
            </a:xfrm>
            <a:prstGeom prst="line">
              <a:avLst/>
            </a:prstGeom>
            <a:noFill/>
            <a:ln w="73025">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grpSp>
      <p:grpSp>
        <p:nvGrpSpPr>
          <p:cNvPr id="45064" name="Groupe 20"/>
          <p:cNvGrpSpPr>
            <a:grpSpLocks/>
          </p:cNvGrpSpPr>
          <p:nvPr/>
        </p:nvGrpSpPr>
        <p:grpSpPr bwMode="auto">
          <a:xfrm>
            <a:off x="4648200" y="1916113"/>
            <a:ext cx="4191000" cy="798512"/>
            <a:chOff x="4648200" y="1917441"/>
            <a:chExt cx="4191000" cy="796491"/>
          </a:xfrm>
        </p:grpSpPr>
        <p:sp>
          <p:nvSpPr>
            <p:cNvPr id="45067" name="Line 96"/>
            <p:cNvSpPr>
              <a:spLocks noChangeShapeType="1"/>
            </p:cNvSpPr>
            <p:nvPr/>
          </p:nvSpPr>
          <p:spPr bwMode="auto">
            <a:xfrm>
              <a:off x="6948264" y="2348784"/>
              <a:ext cx="838200" cy="0"/>
            </a:xfrm>
            <a:prstGeom prst="line">
              <a:avLst/>
            </a:prstGeom>
            <a:noFill/>
            <a:ln w="73025">
              <a:solidFill>
                <a:srgbClr val="FF6600"/>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45068" name="AutoShape 65"/>
            <p:cNvSpPr>
              <a:spLocks noChangeArrowheads="1"/>
            </p:cNvSpPr>
            <p:nvPr/>
          </p:nvSpPr>
          <p:spPr bwMode="auto">
            <a:xfrm>
              <a:off x="5436096" y="2165052"/>
              <a:ext cx="936104" cy="341759"/>
            </a:xfrm>
            <a:prstGeom prst="leftRightArrow">
              <a:avLst>
                <a:gd name="adj1" fmla="val 50000"/>
                <a:gd name="adj2" fmla="val 50001"/>
              </a:avLst>
            </a:prstGeom>
            <a:solidFill>
              <a:schemeClr val="tx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pic>
          <p:nvPicPr>
            <p:cNvPr id="45069" name="Picture 9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957932"/>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4208" y="1917441"/>
              <a:ext cx="756000"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Oval 93"/>
            <p:cNvSpPr>
              <a:spLocks noChangeArrowheads="1"/>
            </p:cNvSpPr>
            <p:nvPr/>
          </p:nvSpPr>
          <p:spPr bwMode="auto">
            <a:xfrm>
              <a:off x="8229600" y="2031132"/>
              <a:ext cx="609600" cy="6096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45072" name="Oval 94"/>
            <p:cNvSpPr>
              <a:spLocks noChangeArrowheads="1"/>
            </p:cNvSpPr>
            <p:nvPr/>
          </p:nvSpPr>
          <p:spPr bwMode="auto">
            <a:xfrm>
              <a:off x="7821724" y="2031132"/>
              <a:ext cx="1008112"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45073" name="Text Box 95"/>
            <p:cNvSpPr txBox="1">
              <a:spLocks noChangeArrowheads="1"/>
            </p:cNvSpPr>
            <p:nvPr/>
          </p:nvSpPr>
          <p:spPr bwMode="auto">
            <a:xfrm>
              <a:off x="7848364" y="2151567"/>
              <a:ext cx="954832" cy="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en-US" sz="1800"/>
                <a:t>CEPRB</a:t>
              </a:r>
            </a:p>
          </p:txBody>
        </p:sp>
      </p:grpSp>
      <p:sp>
        <p:nvSpPr>
          <p:cNvPr id="45065" name="Oval 94"/>
          <p:cNvSpPr>
            <a:spLocks noChangeArrowheads="1"/>
          </p:cNvSpPr>
          <p:nvPr/>
        </p:nvSpPr>
        <p:spPr bwMode="auto">
          <a:xfrm>
            <a:off x="6084888" y="4365625"/>
            <a:ext cx="1008062" cy="6096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fr-FR" altLang="en-US"/>
          </a:p>
        </p:txBody>
      </p:sp>
      <p:sp>
        <p:nvSpPr>
          <p:cNvPr id="45066" name="Text Box 95"/>
          <p:cNvSpPr txBox="1">
            <a:spLocks noChangeArrowheads="1"/>
          </p:cNvSpPr>
          <p:nvPr/>
        </p:nvSpPr>
        <p:spPr bwMode="auto">
          <a:xfrm>
            <a:off x="6110288" y="4486275"/>
            <a:ext cx="955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fr-FR" altLang="en-US" sz="1800"/>
              <a:t>CEPRB</a:t>
            </a:r>
          </a:p>
        </p:txBody>
      </p:sp>
    </p:spTree>
    <p:extLst>
      <p:ext uri="{BB962C8B-B14F-4D97-AF65-F5344CB8AC3E}">
        <p14:creationId xmlns:p14="http://schemas.microsoft.com/office/powerpoint/2010/main" val="1981594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99683"/>
                                        </p:tgtEl>
                                        <p:attrNameLst>
                                          <p:attrName>style.visibility</p:attrName>
                                        </p:attrNameLst>
                                      </p:cBhvr>
                                      <p:to>
                                        <p:strVal val="visible"/>
                                      </p:to>
                                    </p:set>
                                    <p:animEffect transition="in" filter="slide(fromBottom)">
                                      <p:cBhvr>
                                        <p:cTn id="7" dur="500"/>
                                        <p:tgtEl>
                                          <p:spTgt spid="19968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80988"/>
            <a:ext cx="8534400" cy="400050"/>
          </a:xfrm>
        </p:spPr>
        <p:txBody>
          <a:bodyPr/>
          <a:lstStyle/>
          <a:p>
            <a:pPr eaLnBrk="1" hangingPunct="1"/>
            <a:r>
              <a:rPr lang="fr-FR" altLang="en-US" sz="2000"/>
              <a:t>Comment Fabriquer une Plante Transgénique (ou un OGM)</a:t>
            </a:r>
          </a:p>
        </p:txBody>
      </p:sp>
      <p:pic>
        <p:nvPicPr>
          <p:cNvPr id="17411" name="Picture 3" descr="a1219-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862013"/>
            <a:ext cx="7010400" cy="5897562"/>
          </a:xfrm>
          <a:noFill/>
        </p:spPr>
      </p:pic>
      <p:sp>
        <p:nvSpPr>
          <p:cNvPr id="254980" name="Rectangle 4"/>
          <p:cNvSpPr>
            <a:spLocks noChangeArrowheads="1"/>
          </p:cNvSpPr>
          <p:nvPr/>
        </p:nvSpPr>
        <p:spPr bwMode="auto">
          <a:xfrm>
            <a:off x="533400" y="1143000"/>
            <a:ext cx="3657600" cy="3886200"/>
          </a:xfrm>
          <a:prstGeom prst="rect">
            <a:avLst/>
          </a:prstGeom>
          <a:noFill/>
          <a:ln w="57150">
            <a:solidFill>
              <a:srgbClr val="FF0000"/>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54981" name="Rectangle 5"/>
          <p:cNvSpPr>
            <a:spLocks noChangeArrowheads="1"/>
          </p:cNvSpPr>
          <p:nvPr/>
        </p:nvSpPr>
        <p:spPr bwMode="auto">
          <a:xfrm>
            <a:off x="4648200" y="1143000"/>
            <a:ext cx="3657600" cy="3886200"/>
          </a:xfrm>
          <a:prstGeom prst="rect">
            <a:avLst/>
          </a:prstGeom>
          <a:noFill/>
          <a:ln w="57150">
            <a:solidFill>
              <a:srgbClr val="0000FF"/>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95459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4980"/>
                                        </p:tgtEl>
                                        <p:attrNameLst>
                                          <p:attrName>style.visibility</p:attrName>
                                        </p:attrNameLst>
                                      </p:cBhvr>
                                      <p:to>
                                        <p:strVal val="visible"/>
                                      </p:to>
                                    </p:set>
                                    <p:animEffect transition="in" filter="checkerboard(across)">
                                      <p:cBhvr>
                                        <p:cTn id="7" dur="500"/>
                                        <p:tgtEl>
                                          <p:spTgt spid="254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4981"/>
                                        </p:tgtEl>
                                        <p:attrNameLst>
                                          <p:attrName>style.visibility</p:attrName>
                                        </p:attrNameLst>
                                      </p:cBhvr>
                                      <p:to>
                                        <p:strVal val="visible"/>
                                      </p:to>
                                    </p:set>
                                    <p:animEffect transition="in" filter="checkerboard(across)">
                                      <p:cBhvr>
                                        <p:cTn id="12" dur="500"/>
                                        <p:tgtEl>
                                          <p:spTgt spid="254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2" descr="movinv.jpg">
            <a:extLst>
              <a:ext uri="{FF2B5EF4-FFF2-40B4-BE49-F238E27FC236}">
                <a16:creationId xmlns:a16="http://schemas.microsoft.com/office/drawing/2014/main" id="{4CF779C6-3A9E-4639-8AE9-14143D439F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854392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1 Título">
            <a:extLst>
              <a:ext uri="{FF2B5EF4-FFF2-40B4-BE49-F238E27FC236}">
                <a16:creationId xmlns:a16="http://schemas.microsoft.com/office/drawing/2014/main" id="{EEFF5520-20DF-4DF9-91E6-A7C8DCE9022D}"/>
              </a:ext>
            </a:extLst>
          </p:cNvPr>
          <p:cNvSpPr txBox="1">
            <a:spLocks noGrp="1" noChangeArrowheads="1"/>
          </p:cNvSpPr>
          <p:nvPr>
            <p:ph type="title"/>
          </p:nvPr>
        </p:nvSpPr>
        <p:spPr>
          <a:xfrm>
            <a:off x="457200" y="0"/>
            <a:ext cx="6491288" cy="1338942"/>
          </a:xfrm>
        </p:spPr>
        <p:txBody>
          <a:bodyPr/>
          <a:lstStyle/>
          <a:p>
            <a:pPr>
              <a:spcBef>
                <a:spcPct val="0"/>
              </a:spcBef>
              <a:buClr>
                <a:srgbClr val="1F497D"/>
              </a:buClr>
            </a:pPr>
            <a:r>
              <a:rPr lang="fr-FR" altLang="en-US" sz="3200" dirty="0"/>
              <a:t>Mouvements transfrontières non intentionnels</a:t>
            </a:r>
            <a:endParaRPr lang="es-CO" altLang="en-US" sz="3200" dirty="0">
              <a:solidFill>
                <a:srgbClr val="1F497D"/>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endParaRPr>
          </a:p>
        </p:txBody>
      </p:sp>
      <p:sp>
        <p:nvSpPr>
          <p:cNvPr id="63493" name="Rectangle 3">
            <a:extLst>
              <a:ext uri="{FF2B5EF4-FFF2-40B4-BE49-F238E27FC236}">
                <a16:creationId xmlns:a16="http://schemas.microsoft.com/office/drawing/2014/main" id="{F01C93A4-A190-41A1-BF71-B92197F8ADDE}"/>
              </a:ext>
            </a:extLst>
          </p:cNvPr>
          <p:cNvSpPr txBox="1">
            <a:spLocks noChangeArrowheads="1"/>
          </p:cNvSpPr>
          <p:nvPr/>
        </p:nvSpPr>
        <p:spPr bwMode="auto">
          <a:xfrm>
            <a:off x="381000" y="1447800"/>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0000"/>
              </a:lnSpc>
              <a:spcBef>
                <a:spcPct val="20000"/>
              </a:spcBef>
            </a:pPr>
            <a:r>
              <a:rPr lang="es-ES" altLang="en-US" sz="2400">
                <a:solidFill>
                  <a:srgbClr val="000066"/>
                </a:solidFill>
              </a:rPr>
              <a:t>	</a:t>
            </a:r>
            <a:endParaRPr lang="es-ES" altLang="en-US" sz="2800">
              <a:solidFill>
                <a:srgbClr val="000066"/>
              </a:solidFill>
            </a:endParaRPr>
          </a:p>
        </p:txBody>
      </p:sp>
      <p:sp>
        <p:nvSpPr>
          <p:cNvPr id="63494" name="Text Box 6">
            <a:extLst>
              <a:ext uri="{FF2B5EF4-FFF2-40B4-BE49-F238E27FC236}">
                <a16:creationId xmlns:a16="http://schemas.microsoft.com/office/drawing/2014/main" id="{ADE2741E-C7C9-4FE6-BC1C-628EE5245AC4}"/>
              </a:ext>
            </a:extLst>
          </p:cNvPr>
          <p:cNvSpPr txBox="1">
            <a:spLocks noChangeArrowheads="1"/>
          </p:cNvSpPr>
          <p:nvPr/>
        </p:nvSpPr>
        <p:spPr bwMode="auto">
          <a:xfrm>
            <a:off x="6877050" y="1268413"/>
            <a:ext cx="2087563"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400" i="1" dirty="0"/>
              <a:t>Article</a:t>
            </a:r>
            <a:r>
              <a:rPr lang="es-ES" altLang="en-US" sz="2400" i="1" dirty="0"/>
              <a:t> 17</a:t>
            </a:r>
          </a:p>
        </p:txBody>
      </p:sp>
      <p:sp>
        <p:nvSpPr>
          <p:cNvPr id="63495" name="Text Box 4">
            <a:extLst>
              <a:ext uri="{FF2B5EF4-FFF2-40B4-BE49-F238E27FC236}">
                <a16:creationId xmlns:a16="http://schemas.microsoft.com/office/drawing/2014/main" id="{DEC76F26-4F26-4CD2-A265-3ABFD9C65C05}"/>
              </a:ext>
            </a:extLst>
          </p:cNvPr>
          <p:cNvSpPr txBox="1">
            <a:spLocks noChangeArrowheads="1"/>
          </p:cNvSpPr>
          <p:nvPr/>
        </p:nvSpPr>
        <p:spPr bwMode="auto">
          <a:xfrm>
            <a:off x="1979612" y="3284984"/>
            <a:ext cx="1872307" cy="1015663"/>
          </a:xfrm>
          <a:prstGeom prst="rect">
            <a:avLst/>
          </a:prstGeom>
          <a:solidFill>
            <a:srgbClr val="FFFF00"/>
          </a:solidFill>
          <a:ln w="12700" cap="sq">
            <a:solidFill>
              <a:schemeClr val="tx1"/>
            </a:solidFill>
            <a:miter lim="800000"/>
            <a:headEnd type="none" w="sm" len="sm"/>
            <a:tailEnd type="none" w="sm" len="sm"/>
          </a:ln>
        </p:spPr>
        <p:txBody>
          <a:bodyPr wrap="squar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000" i="1" dirty="0"/>
              <a:t>Parties ayant disséminée l’OGM</a:t>
            </a:r>
          </a:p>
        </p:txBody>
      </p:sp>
      <p:sp>
        <p:nvSpPr>
          <p:cNvPr id="63496" name="Text Box 4">
            <a:extLst>
              <a:ext uri="{FF2B5EF4-FFF2-40B4-BE49-F238E27FC236}">
                <a16:creationId xmlns:a16="http://schemas.microsoft.com/office/drawing/2014/main" id="{314E4219-FFB6-4341-AEA3-EAEB546FA0FB}"/>
              </a:ext>
            </a:extLst>
          </p:cNvPr>
          <p:cNvSpPr txBox="1">
            <a:spLocks noChangeArrowheads="1"/>
          </p:cNvSpPr>
          <p:nvPr/>
        </p:nvSpPr>
        <p:spPr bwMode="auto">
          <a:xfrm>
            <a:off x="6227763" y="3356992"/>
            <a:ext cx="1944687" cy="1015663"/>
          </a:xfrm>
          <a:prstGeom prst="rect">
            <a:avLst/>
          </a:prstGeom>
          <a:solidFill>
            <a:srgbClr val="FFFF00"/>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fr-FR" altLang="en-US" sz="2000" i="1" dirty="0"/>
              <a:t>États potentiellement affectés</a:t>
            </a:r>
            <a:endParaRPr lang="es-ES" altLang="en-US" sz="2000" i="1" dirty="0"/>
          </a:p>
        </p:txBody>
      </p:sp>
      <p:sp>
        <p:nvSpPr>
          <p:cNvPr id="63498" name="AutoShape 19">
            <a:extLst>
              <a:ext uri="{FF2B5EF4-FFF2-40B4-BE49-F238E27FC236}">
                <a16:creationId xmlns:a16="http://schemas.microsoft.com/office/drawing/2014/main" id="{25DB8D1D-D7D0-488B-B648-85A353058C7D}"/>
              </a:ext>
            </a:extLst>
          </p:cNvPr>
          <p:cNvSpPr>
            <a:spLocks noChangeArrowheads="1"/>
          </p:cNvSpPr>
          <p:nvPr/>
        </p:nvSpPr>
        <p:spPr bwMode="auto">
          <a:xfrm rot="1042635">
            <a:off x="3845130" y="1308622"/>
            <a:ext cx="2429854" cy="2447925"/>
          </a:xfrm>
          <a:prstGeom prst="foldedCorner">
            <a:avLst>
              <a:gd name="adj" fmla="val 34009"/>
            </a:avLst>
          </a:prstGeom>
          <a:solidFill>
            <a:schemeClr val="bg1"/>
          </a:solidFill>
          <a:ln w="12700" cap="sq">
            <a:solidFill>
              <a:schemeClr val="tx1"/>
            </a:solidFill>
            <a:round/>
            <a:headEnd type="none" w="sm" len="sm"/>
            <a:tailEnd type="none" w="sm" len="sm"/>
          </a:ln>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eaLnBrk="1" hangingPunct="1">
              <a:buFontTx/>
              <a:buChar char="•"/>
            </a:pPr>
            <a:endParaRPr lang="fr-FR" altLang="en-US" sz="1600" b="1" dirty="0"/>
          </a:p>
          <a:p>
            <a:pPr eaLnBrk="1" hangingPunct="1">
              <a:buFontTx/>
              <a:buChar char="•"/>
            </a:pPr>
            <a:endParaRPr lang="fr-FR" altLang="en-US" sz="1600" b="1" dirty="0"/>
          </a:p>
          <a:p>
            <a:pPr algn="ctr" eaLnBrk="1" hangingPunct="1"/>
            <a:r>
              <a:rPr lang="fr-FR" altLang="en-US" sz="1600" b="1" dirty="0"/>
              <a:t>     *NOTIFICATION</a:t>
            </a:r>
          </a:p>
          <a:p>
            <a:pPr algn="ctr" eaLnBrk="1" hangingPunct="1"/>
            <a:r>
              <a:rPr lang="fr-FR" altLang="en-US" sz="1600" b="1" dirty="0"/>
              <a:t>SUR  L’OGM</a:t>
            </a:r>
          </a:p>
          <a:p>
            <a:pPr eaLnBrk="1" hangingPunct="1"/>
            <a:r>
              <a:rPr lang="fr-FR" altLang="en-US" sz="1600" b="1" dirty="0"/>
              <a:t>	</a:t>
            </a:r>
          </a:p>
          <a:p>
            <a:pPr eaLnBrk="1" hangingPunct="1"/>
            <a:r>
              <a:rPr lang="fr-FR" altLang="en-US" sz="1600" b="1" dirty="0"/>
              <a:t> - Quantités</a:t>
            </a:r>
          </a:p>
          <a:p>
            <a:pPr eaLnBrk="1" hangingPunct="1"/>
            <a:r>
              <a:rPr lang="fr-FR" altLang="en-US" sz="1600" b="1" dirty="0"/>
              <a:t> - Caractéristiques</a:t>
            </a:r>
          </a:p>
          <a:p>
            <a:pPr eaLnBrk="1" hangingPunct="1"/>
            <a:r>
              <a:rPr lang="fr-FR" altLang="en-US" sz="1600" b="1" dirty="0"/>
              <a:t> - Date de dissémination </a:t>
            </a:r>
          </a:p>
          <a:p>
            <a:pPr eaLnBrk="1" hangingPunct="1"/>
            <a:r>
              <a:rPr lang="fr-FR" altLang="en-US" sz="1600" b="1" dirty="0"/>
              <a:t> - Circonstances</a:t>
            </a:r>
          </a:p>
          <a:p>
            <a:pPr eaLnBrk="1" hangingPunct="1"/>
            <a:r>
              <a:rPr lang="fr-FR" altLang="en-US" sz="1600" b="1" dirty="0"/>
              <a:t> - Risques possibles</a:t>
            </a:r>
          </a:p>
        </p:txBody>
      </p:sp>
      <p:sp>
        <p:nvSpPr>
          <p:cNvPr id="63500" name="Text Box 4">
            <a:extLst>
              <a:ext uri="{FF2B5EF4-FFF2-40B4-BE49-F238E27FC236}">
                <a16:creationId xmlns:a16="http://schemas.microsoft.com/office/drawing/2014/main" id="{9BFD5BCB-81B2-49DD-945D-403612727D31}"/>
              </a:ext>
            </a:extLst>
          </p:cNvPr>
          <p:cNvSpPr txBox="1">
            <a:spLocks noChangeArrowheads="1"/>
          </p:cNvSpPr>
          <p:nvPr/>
        </p:nvSpPr>
        <p:spPr bwMode="auto">
          <a:xfrm>
            <a:off x="1609725" y="5256772"/>
            <a:ext cx="6643688" cy="1405513"/>
          </a:xfrm>
          <a:prstGeom prst="rect">
            <a:avLst/>
          </a:prstGeom>
          <a:solidFill>
            <a:schemeClr val="bg1"/>
          </a:solidFill>
          <a:ln w="12700" cap="sq">
            <a:solidFill>
              <a:schemeClr val="tx1"/>
            </a:solidFill>
            <a:miter lim="800000"/>
            <a:headEnd type="none" w="sm" len="sm"/>
            <a:tailEnd type="none" w="sm" len="sm"/>
          </a:ln>
        </p:spPr>
        <p:txBody>
          <a:bodyPr>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r>
              <a:rPr lang="es-MX" altLang="en-US" b="1" baseline="-25000" dirty="0"/>
              <a:t>*</a:t>
            </a:r>
            <a:r>
              <a:rPr lang="es-MX" altLang="en-US" sz="1600" b="1" dirty="0"/>
              <a:t>CONSULTATION</a:t>
            </a:r>
            <a:endParaRPr lang="es-ES" altLang="en-US" sz="1600" b="1" dirty="0"/>
          </a:p>
          <a:p>
            <a:pPr marL="285750" indent="-285750" eaLnBrk="1" hangingPunct="1">
              <a:buFont typeface="Arial" panose="020B0604020202020204" pitchFamily="34" charset="0"/>
              <a:buChar char="•"/>
            </a:pPr>
            <a:r>
              <a:rPr lang="fr-FR" altLang="en-US" sz="1600" b="1" dirty="0"/>
              <a:t>Déterminer les réponses appropriées, y compris les mesures d'urgence. </a:t>
            </a:r>
          </a:p>
          <a:p>
            <a:pPr marL="285750" indent="-285750" eaLnBrk="1" hangingPunct="1">
              <a:buFont typeface="Arial" panose="020B0604020202020204" pitchFamily="34" charset="0"/>
              <a:buChar char="•"/>
            </a:pPr>
            <a:r>
              <a:rPr lang="fr-FR" altLang="en-US" sz="1600" b="1" dirty="0"/>
              <a:t>Engager les actions nécessaires </a:t>
            </a:r>
          </a:p>
          <a:p>
            <a:pPr marL="285750" indent="-285750" eaLnBrk="1" hangingPunct="1">
              <a:buFont typeface="Arial" panose="020B0604020202020204" pitchFamily="34" charset="0"/>
              <a:buChar char="•"/>
            </a:pPr>
            <a:r>
              <a:rPr lang="fr-FR" altLang="en-US" sz="1600" b="1" dirty="0"/>
              <a:t>Développer des plans d’actions conjoints</a:t>
            </a:r>
          </a:p>
        </p:txBody>
      </p:sp>
      <p:sp>
        <p:nvSpPr>
          <p:cNvPr id="63499" name="AutoShape 24">
            <a:extLst>
              <a:ext uri="{FF2B5EF4-FFF2-40B4-BE49-F238E27FC236}">
                <a16:creationId xmlns:a16="http://schemas.microsoft.com/office/drawing/2014/main" id="{FB519904-4DFB-40C1-9968-468E77B31604}"/>
              </a:ext>
            </a:extLst>
          </p:cNvPr>
          <p:cNvSpPr>
            <a:spLocks noChangeArrowheads="1"/>
          </p:cNvSpPr>
          <p:nvPr/>
        </p:nvSpPr>
        <p:spPr bwMode="auto">
          <a:xfrm flipV="1">
            <a:off x="3132138" y="3429000"/>
            <a:ext cx="3671887" cy="256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70" y="10479"/>
                </a:moveTo>
                <a:cubicBezTo>
                  <a:pt x="19997" y="5428"/>
                  <a:pt x="15853" y="1424"/>
                  <a:pt x="10800" y="1424"/>
                </a:cubicBezTo>
                <a:cubicBezTo>
                  <a:pt x="5621" y="1424"/>
                  <a:pt x="1424" y="5621"/>
                  <a:pt x="1424" y="10800"/>
                </a:cubicBezTo>
                <a:cubicBezTo>
                  <a:pt x="1423" y="11466"/>
                  <a:pt x="1495" y="12131"/>
                  <a:pt x="1635" y="12782"/>
                </a:cubicBezTo>
                <a:lnTo>
                  <a:pt x="244" y="13083"/>
                </a:lnTo>
                <a:cubicBezTo>
                  <a:pt x="81" y="12333"/>
                  <a:pt x="0" y="11567"/>
                  <a:pt x="0" y="10800"/>
                </a:cubicBezTo>
                <a:cubicBezTo>
                  <a:pt x="0" y="4835"/>
                  <a:pt x="4835" y="0"/>
                  <a:pt x="10800" y="0"/>
                </a:cubicBezTo>
                <a:cubicBezTo>
                  <a:pt x="16620" y="-1"/>
                  <a:pt x="21394" y="4612"/>
                  <a:pt x="21593" y="10430"/>
                </a:cubicBezTo>
                <a:lnTo>
                  <a:pt x="24292" y="10337"/>
                </a:lnTo>
                <a:lnTo>
                  <a:pt x="20999" y="13864"/>
                </a:lnTo>
                <a:lnTo>
                  <a:pt x="17472" y="10571"/>
                </a:lnTo>
                <a:lnTo>
                  <a:pt x="20170" y="10479"/>
                </a:lnTo>
                <a:close/>
              </a:path>
            </a:pathLst>
          </a:custGeom>
          <a:solidFill>
            <a:srgbClr val="CC3300">
              <a:alpha val="58000"/>
            </a:srgbClr>
          </a:solidFill>
          <a:ln w="12700" cap="sq">
            <a:solidFill>
              <a:schemeClr val="tx1"/>
            </a:solidFill>
            <a:miter lim="800000"/>
            <a:headEnd type="none" w="sm" len="sm"/>
            <a:tailEnd type="none" w="sm" len="sm"/>
          </a:ln>
        </p:spPr>
        <p:txBody>
          <a:bodyPr wrap="none" anchor="ctr"/>
          <a:lstStyle/>
          <a:p>
            <a:endParaRPr lang="en-US" dirty="0"/>
          </a:p>
        </p:txBody>
      </p:sp>
      <p:sp>
        <p:nvSpPr>
          <p:cNvPr id="63497" name="AutoShape 23">
            <a:extLst>
              <a:ext uri="{FF2B5EF4-FFF2-40B4-BE49-F238E27FC236}">
                <a16:creationId xmlns:a16="http://schemas.microsoft.com/office/drawing/2014/main" id="{65258B1B-ABA7-4FFB-825B-964FAC5A9392}"/>
              </a:ext>
            </a:extLst>
          </p:cNvPr>
          <p:cNvSpPr>
            <a:spLocks noChangeArrowheads="1"/>
          </p:cNvSpPr>
          <p:nvPr/>
        </p:nvSpPr>
        <p:spPr bwMode="auto">
          <a:xfrm>
            <a:off x="3132138" y="1916113"/>
            <a:ext cx="3671887" cy="25654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31" y="8234"/>
                </a:moveTo>
                <a:cubicBezTo>
                  <a:pt x="18587" y="4251"/>
                  <a:pt x="14944" y="1507"/>
                  <a:pt x="10800" y="1507"/>
                </a:cubicBezTo>
                <a:cubicBezTo>
                  <a:pt x="5667" y="1507"/>
                  <a:pt x="1507" y="5667"/>
                  <a:pt x="1507" y="10800"/>
                </a:cubicBezTo>
                <a:cubicBezTo>
                  <a:pt x="1506" y="11201"/>
                  <a:pt x="1533" y="11602"/>
                  <a:pt x="1584" y="12000"/>
                </a:cubicBezTo>
                <a:lnTo>
                  <a:pt x="90" y="12195"/>
                </a:lnTo>
                <a:cubicBezTo>
                  <a:pt x="30" y="11732"/>
                  <a:pt x="0" y="11266"/>
                  <a:pt x="0" y="10800"/>
                </a:cubicBezTo>
                <a:cubicBezTo>
                  <a:pt x="0" y="4835"/>
                  <a:pt x="4835" y="0"/>
                  <a:pt x="10800" y="0"/>
                </a:cubicBezTo>
                <a:cubicBezTo>
                  <a:pt x="15616" y="-1"/>
                  <a:pt x="19850" y="3189"/>
                  <a:pt x="21180" y="7817"/>
                </a:cubicBezTo>
                <a:lnTo>
                  <a:pt x="23775" y="7072"/>
                </a:lnTo>
                <a:lnTo>
                  <a:pt x="21410" y="11345"/>
                </a:lnTo>
                <a:lnTo>
                  <a:pt x="17136" y="8979"/>
                </a:lnTo>
                <a:lnTo>
                  <a:pt x="19731" y="8234"/>
                </a:lnTo>
                <a:close/>
              </a:path>
            </a:pathLst>
          </a:custGeom>
          <a:solidFill>
            <a:srgbClr val="CC3300">
              <a:alpha val="58000"/>
            </a:srgbClr>
          </a:solidFill>
          <a:ln w="12700" cap="sq">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364840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u contenu 20"/>
          <p:cNvSpPr>
            <a:spLocks noGrp="1"/>
          </p:cNvSpPr>
          <p:nvPr>
            <p:ph idx="1"/>
          </p:nvPr>
        </p:nvSpPr>
        <p:spPr>
          <a:xfrm>
            <a:off x="179512" y="1256965"/>
            <a:ext cx="7560840" cy="4404283"/>
          </a:xfrm>
        </p:spPr>
        <p:txBody>
          <a:bodyPr wrap="square">
            <a:spAutoFit/>
          </a:bodyPr>
          <a:lstStyle/>
          <a:p>
            <a:endParaRPr lang="fr-FR" altLang="en-US" sz="1800" dirty="0"/>
          </a:p>
          <a:p>
            <a:r>
              <a:rPr lang="fr-FR" altLang="en-US" sz="1800" dirty="0"/>
              <a:t>Après ratification et dès l’entrée en vigueur du Protocole pour une Partie, chaque Partie doit:</a:t>
            </a:r>
          </a:p>
          <a:p>
            <a:pPr marL="800100" lvl="1" indent="-342900">
              <a:buFontTx/>
              <a:buAutoNum type="alphaLcParenR"/>
            </a:pPr>
            <a:r>
              <a:rPr lang="fr-FR" altLang="en-US" sz="1600" dirty="0">
                <a:solidFill>
                  <a:srgbClr val="22228B"/>
                </a:solidFill>
              </a:rPr>
              <a:t>Désigner un </a:t>
            </a:r>
            <a:r>
              <a:rPr lang="fr-FR" altLang="en-US" sz="1600" b="1" dirty="0">
                <a:solidFill>
                  <a:srgbClr val="22228B"/>
                </a:solidFill>
              </a:rPr>
              <a:t>Correspondant National chargé d'assurer en son nom la liaison avec le Secrétariat du Protocole (CN-PCB ou CPB-NFP)</a:t>
            </a:r>
          </a:p>
          <a:p>
            <a:pPr marL="800100" lvl="1" indent="-342900">
              <a:buFontTx/>
              <a:buAutoNum type="alphaLcParenR"/>
            </a:pPr>
            <a:r>
              <a:rPr lang="fr-FR" altLang="en-US" sz="1600" dirty="0">
                <a:solidFill>
                  <a:srgbClr val="22228B"/>
                </a:solidFill>
              </a:rPr>
              <a:t>Désigner un </a:t>
            </a:r>
            <a:r>
              <a:rPr lang="fr-FR" altLang="en-US" sz="1600" b="1" dirty="0">
                <a:solidFill>
                  <a:srgbClr val="22228B"/>
                </a:solidFill>
              </a:rPr>
              <a:t>Correspondant National pour le CEPRB (CN-CEPRB ou BCH-NFP) pour assurer la liaison avec le Secrétariat </a:t>
            </a:r>
            <a:r>
              <a:rPr lang="fr-FR" altLang="en-US" sz="1600" dirty="0">
                <a:solidFill>
                  <a:srgbClr val="22228B"/>
                </a:solidFill>
              </a:rPr>
              <a:t>concernant les questions relatives au développement et à la mise en œuvre du Centre d’Échanges pour la Biosécurité (CEPRB)</a:t>
            </a:r>
          </a:p>
          <a:p>
            <a:pPr marL="800100" lvl="1" indent="-342900">
              <a:buFontTx/>
              <a:buAutoNum type="alphaLcParenR"/>
            </a:pPr>
            <a:r>
              <a:rPr lang="fr-FR" altLang="en-US" sz="1600" dirty="0">
                <a:solidFill>
                  <a:srgbClr val="22228B"/>
                </a:solidFill>
              </a:rPr>
              <a:t>Désigner </a:t>
            </a:r>
            <a:r>
              <a:rPr lang="fr-FR" altLang="en-US" sz="1600" b="1" dirty="0">
                <a:solidFill>
                  <a:srgbClr val="22228B"/>
                </a:solidFill>
              </a:rPr>
              <a:t>Une ou Plusieurs Autorités Nationales Compétentes (ANC ou CNA), </a:t>
            </a:r>
            <a:r>
              <a:rPr lang="fr-FR" altLang="en-US" sz="1600" dirty="0">
                <a:solidFill>
                  <a:srgbClr val="22228B"/>
                </a:solidFill>
              </a:rPr>
              <a:t>chargées de s'acquitter des fonctions administratives qu'appelle le Protocole et autorisées à agir en son nom dans l'exécution de ces fonctions.</a:t>
            </a:r>
          </a:p>
          <a:p>
            <a:pPr marL="800100" lvl="1" indent="-342900">
              <a:buFontTx/>
              <a:buAutoNum type="alphaLcParenR"/>
            </a:pPr>
            <a:r>
              <a:rPr lang="fr-FR" altLang="en-US" sz="1600" dirty="0">
                <a:solidFill>
                  <a:srgbClr val="22228B"/>
                </a:solidFill>
              </a:rPr>
              <a:t>Communique au CEPRB, les coordonnées de la personne habilitée à recevoir les notifications provenant des autres Parties de </a:t>
            </a:r>
            <a:r>
              <a:rPr lang="fr-FR" altLang="en-US" sz="1600" b="1" dirty="0">
                <a:solidFill>
                  <a:srgbClr val="22228B"/>
                </a:solidFill>
              </a:rPr>
              <a:t>mouvements transfrontaliers non-intentionnels d’</a:t>
            </a:r>
            <a:r>
              <a:rPr lang="fr-FR" altLang="en-US" sz="1600" b="1" dirty="0" err="1">
                <a:solidFill>
                  <a:srgbClr val="22228B"/>
                </a:solidFill>
              </a:rPr>
              <a:t>OVMs</a:t>
            </a:r>
            <a:r>
              <a:rPr lang="fr-FR" altLang="en-US" sz="1600" b="1" dirty="0">
                <a:solidFill>
                  <a:srgbClr val="22228B"/>
                </a:solidFill>
              </a:rPr>
              <a:t>.</a:t>
            </a:r>
          </a:p>
          <a:p>
            <a:pPr marL="800100" lvl="1" indent="-342900">
              <a:buFontTx/>
              <a:buAutoNum type="alphaLcParenR"/>
            </a:pPr>
            <a:r>
              <a:rPr lang="fr-FR" altLang="en-US" sz="1600" dirty="0">
                <a:solidFill>
                  <a:srgbClr val="22228B"/>
                </a:solidFill>
              </a:rPr>
              <a:t>Notifier au Secrétariat les </a:t>
            </a:r>
            <a:r>
              <a:rPr lang="fr-FR" altLang="en-US" sz="1600" b="1" dirty="0">
                <a:solidFill>
                  <a:srgbClr val="22228B"/>
                </a:solidFill>
              </a:rPr>
              <a:t>Noms et Adresses</a:t>
            </a:r>
            <a:r>
              <a:rPr lang="fr-FR" altLang="en-US" sz="1600" dirty="0">
                <a:solidFill>
                  <a:srgbClr val="22228B"/>
                </a:solidFill>
              </a:rPr>
              <a:t> de ses Correspondants Nationaux et de ses Autorités Nationales Compétentes.</a:t>
            </a:r>
          </a:p>
        </p:txBody>
      </p:sp>
      <p:sp>
        <p:nvSpPr>
          <p:cNvPr id="46083" name="4 Título"/>
          <p:cNvSpPr>
            <a:spLocks noGrp="1"/>
          </p:cNvSpPr>
          <p:nvPr>
            <p:ph type="title"/>
          </p:nvPr>
        </p:nvSpPr>
        <p:spPr/>
        <p:txBody>
          <a:bodyPr>
            <a:normAutofit fontScale="90000"/>
          </a:bodyPr>
          <a:lstStyle/>
          <a:p>
            <a:r>
              <a:rPr lang="fr-FR" altLang="en-US" sz="3600"/>
              <a:t>Autorités Nationales Compétentes et Correspondants Nationaux (Art. 19)</a:t>
            </a:r>
          </a:p>
        </p:txBody>
      </p:sp>
      <p:pic>
        <p:nvPicPr>
          <p:cNvPr id="4" name="Picture 4">
            <a:extLst>
              <a:ext uri="{FF2B5EF4-FFF2-40B4-BE49-F238E27FC236}">
                <a16:creationId xmlns:a16="http://schemas.microsoft.com/office/drawing/2014/main" id="{E3C0E1B0-5CD2-4740-B59E-9F2082701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772816"/>
            <a:ext cx="111157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187260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u contenu 2"/>
          <p:cNvSpPr>
            <a:spLocks noGrp="1"/>
          </p:cNvSpPr>
          <p:nvPr>
            <p:ph idx="1"/>
          </p:nvPr>
        </p:nvSpPr>
        <p:spPr>
          <a:xfrm>
            <a:off x="381000" y="2060575"/>
            <a:ext cx="8458200" cy="3816350"/>
          </a:xfrm>
        </p:spPr>
        <p:txBody>
          <a:bodyPr/>
          <a:lstStyle/>
          <a:p>
            <a:pPr indent="-68263">
              <a:buFontTx/>
              <a:buNone/>
            </a:pPr>
            <a:r>
              <a:rPr lang="fr-FR" altLang="en-US" sz="2400"/>
              <a:t>Un Centre d'échange pour la prévention des risques biotechnologiques est créé dans le cadre du mécanisme d'échange prévu au paragraphe 3 de l'article 18 de la Convention, pour :</a:t>
            </a:r>
          </a:p>
          <a:p>
            <a:pPr lvl="1"/>
            <a:r>
              <a:rPr lang="fr-FR" altLang="en-US" sz="1800"/>
              <a:t>a) </a:t>
            </a:r>
            <a:r>
              <a:rPr lang="fr-FR" altLang="en-US" sz="1800" b="1">
                <a:solidFill>
                  <a:srgbClr val="C00000"/>
                </a:solidFill>
              </a:rPr>
              <a:t>Faciliter l'échange d'informations </a:t>
            </a:r>
            <a:r>
              <a:rPr lang="fr-FR" altLang="en-US" sz="1800"/>
              <a:t>scientifiques, techniques, écologiques et juridiques, ainsi que de données d'expérience, relatives aux organismes vivants modifiés;</a:t>
            </a:r>
          </a:p>
          <a:p>
            <a:pPr lvl="1"/>
            <a:r>
              <a:rPr lang="fr-FR" altLang="en-US" sz="1800"/>
              <a:t>b) </a:t>
            </a:r>
            <a:r>
              <a:rPr lang="fr-FR" altLang="en-US" sz="1800" b="1">
                <a:solidFill>
                  <a:srgbClr val="C00000"/>
                </a:solidFill>
              </a:rPr>
              <a:t>Aider les Parties à appliquer le Protocole</a:t>
            </a:r>
            <a:r>
              <a:rPr lang="fr-FR" altLang="en-US" sz="1800"/>
              <a:t>, en tenant compte des besoins spécifiques des pays en développement, notamment les moins avancés d'entre eux et les petits États insulaires en développement, et des pays à économie en transition, ainsi que des pays qui sont des centres d'origine et des centres de diversité génétique.</a:t>
            </a:r>
          </a:p>
        </p:txBody>
      </p:sp>
      <p:sp>
        <p:nvSpPr>
          <p:cNvPr id="47107" name="Titre 1"/>
          <p:cNvSpPr>
            <a:spLocks noGrp="1"/>
          </p:cNvSpPr>
          <p:nvPr>
            <p:ph type="title"/>
          </p:nvPr>
        </p:nvSpPr>
        <p:spPr/>
        <p:txBody>
          <a:bodyPr/>
          <a:lstStyle/>
          <a:p>
            <a:r>
              <a:rPr lang="fr-FR" altLang="en-US" sz="3200"/>
              <a:t>Le Centre d’échanges pour la Prévention des Risques Biotechnologiques (Art. 20)</a:t>
            </a:r>
          </a:p>
        </p:txBody>
      </p:sp>
      <p:sp>
        <p:nvSpPr>
          <p:cNvPr id="47110" name="Text Box 5"/>
          <p:cNvSpPr txBox="1">
            <a:spLocks noChangeArrowheads="1"/>
          </p:cNvSpPr>
          <p:nvPr/>
        </p:nvSpPr>
        <p:spPr bwMode="auto">
          <a:xfrm>
            <a:off x="611188" y="1484313"/>
            <a:ext cx="1655762" cy="469900"/>
          </a:xfrm>
          <a:prstGeom prst="rect">
            <a:avLst/>
          </a:prstGeom>
          <a:solidFill>
            <a:srgbClr val="FFCC99"/>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i="1"/>
              <a:t>Article 20</a:t>
            </a:r>
          </a:p>
        </p:txBody>
      </p:sp>
    </p:spTree>
    <p:extLst>
      <p:ext uri="{BB962C8B-B14F-4D97-AF65-F5344CB8AC3E}">
        <p14:creationId xmlns:p14="http://schemas.microsoft.com/office/powerpoint/2010/main" val="3999581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contenu 2"/>
          <p:cNvSpPr>
            <a:spLocks noGrp="1"/>
          </p:cNvSpPr>
          <p:nvPr>
            <p:ph idx="1"/>
          </p:nvPr>
        </p:nvSpPr>
        <p:spPr>
          <a:xfrm>
            <a:off x="381000" y="1447800"/>
            <a:ext cx="8458200" cy="4573588"/>
          </a:xfrm>
        </p:spPr>
        <p:txBody>
          <a:bodyPr/>
          <a:lstStyle/>
          <a:p>
            <a:pPr>
              <a:defRPr/>
            </a:pPr>
            <a:r>
              <a:rPr lang="fr-FR" sz="2400" dirty="0">
                <a:solidFill>
                  <a:schemeClr val="accent6">
                    <a:lumMod val="75000"/>
                  </a:schemeClr>
                </a:solidFill>
              </a:rPr>
              <a:t>Afin de mettre en œuvre le Protocole, les Parties, et autres entités (tel que les exportateurs, les importateurs, etc.) concernés par les OVMs, ont besoin d’accéder aux informations relatives aux Lois et Réglementations en vigueur touchant les OVMs, et sur les OVMs eux-mêmes. </a:t>
            </a:r>
          </a:p>
          <a:p>
            <a:pPr>
              <a:defRPr/>
            </a:pPr>
            <a:endParaRPr lang="fr-FR" sz="2400" dirty="0">
              <a:solidFill>
                <a:schemeClr val="accent6">
                  <a:lumMod val="75000"/>
                </a:schemeClr>
              </a:solidFill>
            </a:endParaRPr>
          </a:p>
          <a:p>
            <a:pPr>
              <a:defRPr/>
            </a:pPr>
            <a:r>
              <a:rPr lang="fr-FR" sz="2400" dirty="0">
                <a:solidFill>
                  <a:schemeClr val="accent6">
                    <a:lumMod val="75000"/>
                  </a:schemeClr>
                </a:solidFill>
              </a:rPr>
              <a:t>Le CEPRB (BCH) est le mécanisme principal par lequel ces informations seront rendues disponibles, et est par conséquent la pierre angulaire du régime de biosécurité du Protocole. Le CEPRB (BCH) sera particulièrement important en ce qui concerne les mouvements transfrontières des OVMs-AHAT.</a:t>
            </a:r>
          </a:p>
        </p:txBody>
      </p:sp>
      <p:sp>
        <p:nvSpPr>
          <p:cNvPr id="48131" name="Titre 8"/>
          <p:cNvSpPr>
            <a:spLocks noGrp="1"/>
          </p:cNvSpPr>
          <p:nvPr>
            <p:ph type="title"/>
          </p:nvPr>
        </p:nvSpPr>
        <p:spPr/>
        <p:txBody>
          <a:bodyPr/>
          <a:lstStyle/>
          <a:p>
            <a:r>
              <a:rPr lang="fr-FR" altLang="en-US"/>
              <a:t>Importance du CEPRB (BCH)</a:t>
            </a:r>
          </a:p>
        </p:txBody>
      </p:sp>
    </p:spTree>
    <p:extLst>
      <p:ext uri="{BB962C8B-B14F-4D97-AF65-F5344CB8AC3E}">
        <p14:creationId xmlns:p14="http://schemas.microsoft.com/office/powerpoint/2010/main" val="345680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u contenu 2"/>
          <p:cNvSpPr>
            <a:spLocks noGrp="1"/>
          </p:cNvSpPr>
          <p:nvPr>
            <p:ph idx="1"/>
          </p:nvPr>
        </p:nvSpPr>
        <p:spPr/>
        <p:txBody>
          <a:bodyPr/>
          <a:lstStyle/>
          <a:p>
            <a:r>
              <a:rPr lang="fr-FR" altLang="en-US" sz="2800"/>
              <a:t>Les Parties au Protocole sont  obligées de rendre certaines informations disponibles sur le CEPRB (BCH). Mais le CEPRB donne aussi aux Parties accès à d’importantes informations fournies par les autres: par exemple, sur les Lois et Réglementations Nationales importantes, sur les Décisions que d’autres pays ont prises concernant des OVMs particuliers et sur les initiatives de création de capacités et sur l’assistance relatives à la biosécurité.</a:t>
            </a:r>
          </a:p>
        </p:txBody>
      </p:sp>
      <p:sp>
        <p:nvSpPr>
          <p:cNvPr id="49155" name="Titre 8"/>
          <p:cNvSpPr>
            <a:spLocks noGrp="1"/>
          </p:cNvSpPr>
          <p:nvPr>
            <p:ph type="title"/>
          </p:nvPr>
        </p:nvSpPr>
        <p:spPr/>
        <p:txBody>
          <a:bodyPr/>
          <a:lstStyle/>
          <a:p>
            <a:r>
              <a:rPr lang="fr-FR" altLang="en-US"/>
              <a:t>Importance du CEPRB (BCH) (2)</a:t>
            </a:r>
          </a:p>
        </p:txBody>
      </p:sp>
    </p:spTree>
    <p:extLst>
      <p:ext uri="{BB962C8B-B14F-4D97-AF65-F5344CB8AC3E}">
        <p14:creationId xmlns:p14="http://schemas.microsoft.com/office/powerpoint/2010/main" val="372267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2"/>
          <p:cNvSpPr>
            <a:spLocks noGrp="1"/>
          </p:cNvSpPr>
          <p:nvPr>
            <p:ph idx="1"/>
          </p:nvPr>
        </p:nvSpPr>
        <p:spPr/>
        <p:txBody>
          <a:bodyPr/>
          <a:lstStyle/>
          <a:p>
            <a:r>
              <a:rPr lang="fr-FR" altLang="en-US" sz="2400"/>
              <a:t>Le Protocole établit certains critères spécifiques concernant les catégories d’informations à rendre disponibles sur le CEPRB (BCH). Des critères spécifiques ultérieurs peuvent aussi être établis à l’avenir par la COP-MOP.</a:t>
            </a:r>
          </a:p>
          <a:p>
            <a:r>
              <a:rPr lang="fr-FR" altLang="en-US" sz="2400"/>
              <a:t>Le CEPRB donne accès à d’autres mécanismes d’échanges d’informations internationaux sur la biosécurité</a:t>
            </a:r>
          </a:p>
          <a:p>
            <a:r>
              <a:rPr lang="fr-FR" altLang="en-US" sz="2400"/>
              <a:t>Il aide les Gouvernements à prendre des décisions en connaissance de cause concernant l’importation ou la libération d’OVM.</a:t>
            </a:r>
          </a:p>
        </p:txBody>
      </p:sp>
      <p:sp>
        <p:nvSpPr>
          <p:cNvPr id="50179" name="Titre 8"/>
          <p:cNvSpPr>
            <a:spLocks noGrp="1"/>
          </p:cNvSpPr>
          <p:nvPr>
            <p:ph type="title"/>
          </p:nvPr>
        </p:nvSpPr>
        <p:spPr/>
        <p:txBody>
          <a:bodyPr/>
          <a:lstStyle/>
          <a:p>
            <a:r>
              <a:rPr lang="fr-FR" altLang="en-US"/>
              <a:t>Importance du CEPRB (BCH) (3)</a:t>
            </a:r>
          </a:p>
        </p:txBody>
      </p:sp>
    </p:spTree>
    <p:extLst>
      <p:ext uri="{BB962C8B-B14F-4D97-AF65-F5344CB8AC3E}">
        <p14:creationId xmlns:p14="http://schemas.microsoft.com/office/powerpoint/2010/main" val="2714016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2EFE6B4A-D090-46F5-BDF5-F561C3F9DFC0}"/>
              </a:ext>
            </a:extLst>
          </p:cNvPr>
          <p:cNvSpPr>
            <a:spLocks noGrp="1" noChangeArrowheads="1"/>
          </p:cNvSpPr>
          <p:nvPr>
            <p:ph type="body" idx="1"/>
          </p:nvPr>
        </p:nvSpPr>
        <p:spPr>
          <a:xfrm>
            <a:off x="461963" y="1582738"/>
            <a:ext cx="8229600" cy="4870450"/>
          </a:xfrm>
        </p:spPr>
        <p:txBody>
          <a:bodyPr>
            <a:normAutofit/>
          </a:bodyPr>
          <a:lstStyle/>
          <a:p>
            <a:pPr>
              <a:defRPr/>
            </a:pPr>
            <a:r>
              <a:rPr lang="fr-FR" sz="2800" dirty="0">
                <a:cs typeface="+mn-cs"/>
              </a:rPr>
              <a:t>Procédure </a:t>
            </a:r>
            <a:r>
              <a:rPr lang="fr-FR" sz="2800" dirty="0"/>
              <a:t>Simplifiée</a:t>
            </a:r>
            <a:endParaRPr lang="fr-FR" sz="2800" i="1" dirty="0">
              <a:solidFill>
                <a:srgbClr val="00B050"/>
              </a:solidFill>
              <a:cs typeface="+mn-cs"/>
            </a:endParaRPr>
          </a:p>
          <a:p>
            <a:pPr eaLnBrk="1" fontAlgn="auto" hangingPunct="1">
              <a:spcAft>
                <a:spcPts val="0"/>
              </a:spcAft>
              <a:buFontTx/>
              <a:buNone/>
              <a:defRPr/>
            </a:pPr>
            <a:endParaRPr lang="fr-FR" sz="2800" dirty="0">
              <a:cs typeface="+mn-cs"/>
            </a:endParaRPr>
          </a:p>
          <a:p>
            <a:pPr eaLnBrk="1" fontAlgn="auto" hangingPunct="1">
              <a:spcAft>
                <a:spcPts val="0"/>
              </a:spcAft>
              <a:buFontTx/>
              <a:buNone/>
              <a:defRPr/>
            </a:pPr>
            <a:endParaRPr lang="fr-FR" sz="2800" dirty="0">
              <a:cs typeface="+mn-cs"/>
            </a:endParaRPr>
          </a:p>
          <a:p>
            <a:pPr eaLnBrk="1" fontAlgn="auto" hangingPunct="1">
              <a:spcAft>
                <a:spcPts val="0"/>
              </a:spcAft>
              <a:defRPr/>
            </a:pPr>
            <a:r>
              <a:rPr lang="fr-FR" altLang="en-US" sz="2800" dirty="0"/>
              <a:t>Manutention, transport, </a:t>
            </a:r>
          </a:p>
          <a:p>
            <a:pPr marL="203200" indent="0" eaLnBrk="1" fontAlgn="auto" hangingPunct="1">
              <a:spcAft>
                <a:spcPts val="0"/>
              </a:spcAft>
              <a:buNone/>
              <a:defRPr/>
            </a:pPr>
            <a:r>
              <a:rPr lang="fr-FR" altLang="en-US" sz="2800" dirty="0"/>
              <a:t>emballage et identification </a:t>
            </a:r>
            <a:endParaRPr lang="fr-FR" sz="2800" dirty="0">
              <a:cs typeface="+mn-cs"/>
            </a:endParaRPr>
          </a:p>
          <a:p>
            <a:pPr eaLnBrk="1" fontAlgn="auto" hangingPunct="1">
              <a:spcAft>
                <a:spcPts val="0"/>
              </a:spcAft>
              <a:buFontTx/>
              <a:buNone/>
              <a:defRPr/>
            </a:pPr>
            <a:r>
              <a:rPr lang="fr-FR" sz="2800" dirty="0">
                <a:cs typeface="+mn-cs"/>
              </a:rPr>
              <a:t>                                                       </a:t>
            </a:r>
            <a:endParaRPr lang="fr-FR" sz="2800" i="1" dirty="0">
              <a:solidFill>
                <a:srgbClr val="00B050"/>
              </a:solidFill>
              <a:cs typeface="+mn-cs"/>
            </a:endParaRPr>
          </a:p>
          <a:p>
            <a:pPr eaLnBrk="1" fontAlgn="auto" hangingPunct="1">
              <a:spcAft>
                <a:spcPts val="0"/>
              </a:spcAft>
              <a:defRPr/>
            </a:pPr>
            <a:endParaRPr lang="fr-FR" sz="2800" dirty="0">
              <a:cs typeface="+mn-cs"/>
            </a:endParaRPr>
          </a:p>
          <a:p>
            <a:pPr>
              <a:defRPr/>
            </a:pPr>
            <a:r>
              <a:rPr lang="fr-FR" altLang="en-US" sz="2800" dirty="0"/>
              <a:t>Responsabilité et la réparation</a:t>
            </a:r>
            <a:endParaRPr lang="fr-FR" sz="2800" dirty="0">
              <a:cs typeface="+mn-cs"/>
            </a:endParaRPr>
          </a:p>
          <a:p>
            <a:pPr eaLnBrk="1" fontAlgn="auto" hangingPunct="1">
              <a:spcAft>
                <a:spcPts val="0"/>
              </a:spcAft>
              <a:buFontTx/>
              <a:buNone/>
              <a:defRPr/>
            </a:pPr>
            <a:r>
              <a:rPr lang="fr-FR" sz="2800" dirty="0">
                <a:cs typeface="+mn-cs"/>
              </a:rPr>
              <a:t>                                         </a:t>
            </a:r>
          </a:p>
        </p:txBody>
      </p:sp>
      <p:sp>
        <p:nvSpPr>
          <p:cNvPr id="67587" name="Titre 8">
            <a:extLst>
              <a:ext uri="{FF2B5EF4-FFF2-40B4-BE49-F238E27FC236}">
                <a16:creationId xmlns:a16="http://schemas.microsoft.com/office/drawing/2014/main" id="{B824EF0A-370A-4CB8-B7E9-3575159FBF42}"/>
              </a:ext>
            </a:extLst>
          </p:cNvPr>
          <p:cNvSpPr txBox="1">
            <a:spLocks noGrp="1" noChangeArrowheads="1"/>
          </p:cNvSpPr>
          <p:nvPr>
            <p:ph type="title"/>
          </p:nvPr>
        </p:nvSpPr>
        <p:spPr>
          <a:xfrm>
            <a:off x="457200" y="0"/>
            <a:ext cx="6491288" cy="1417638"/>
          </a:xfrm>
        </p:spPr>
        <p:txBody>
          <a:bodyPr/>
          <a:lstStyle/>
          <a:p>
            <a:pPr eaLnBrk="1" hangingPunct="1">
              <a:spcBef>
                <a:spcPct val="0"/>
              </a:spcBef>
              <a:buClr>
                <a:srgbClr val="1F497D"/>
              </a:buClr>
              <a:buFont typeface="Calibri" panose="020F0502020204030204" pitchFamily="34" charset="0"/>
              <a:buNone/>
            </a:pPr>
            <a:r>
              <a:rPr lang="fr-FR" altLang="en-US" dirty="0">
                <a:solidFill>
                  <a:srgbClr val="1F497D"/>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rPr>
              <a:t>Autres articles</a:t>
            </a:r>
          </a:p>
        </p:txBody>
      </p:sp>
      <p:sp>
        <p:nvSpPr>
          <p:cNvPr id="2" name="1 CuadroTexto">
            <a:extLst>
              <a:ext uri="{FF2B5EF4-FFF2-40B4-BE49-F238E27FC236}">
                <a16:creationId xmlns:a16="http://schemas.microsoft.com/office/drawing/2014/main" id="{3FE538EF-6EB5-4FCB-922F-D43A3197EED0}"/>
              </a:ext>
            </a:extLst>
          </p:cNvPr>
          <p:cNvSpPr txBox="1"/>
          <p:nvPr/>
        </p:nvSpPr>
        <p:spPr>
          <a:xfrm>
            <a:off x="5508625" y="1582738"/>
            <a:ext cx="2376488" cy="584200"/>
          </a:xfrm>
          <a:prstGeom prst="rect">
            <a:avLst/>
          </a:prstGeom>
          <a:solidFill>
            <a:schemeClr val="accent1">
              <a:lumMod val="20000"/>
              <a:lumOff val="80000"/>
            </a:schemeClr>
          </a:solidFill>
          <a:ln>
            <a:solidFill>
              <a:schemeClr val="accent6"/>
            </a:solidFill>
          </a:ln>
        </p:spPr>
        <p:txBody>
          <a:bodyPr>
            <a:spAutoFit/>
          </a:bodyPr>
          <a:lstStyle/>
          <a:p>
            <a:pPr algn="ctr" eaLnBrk="1" hangingPunct="1">
              <a:defRPr/>
            </a:pPr>
            <a:r>
              <a:rPr lang="en-US" i="1" dirty="0">
                <a:solidFill>
                  <a:schemeClr val="accent1">
                    <a:lumMod val="75000"/>
                  </a:schemeClr>
                </a:solidFill>
                <a:latin typeface="Arial" charset="0"/>
                <a:cs typeface="Arial" charset="0"/>
              </a:rPr>
              <a:t>Article 13</a:t>
            </a:r>
          </a:p>
        </p:txBody>
      </p:sp>
      <p:sp>
        <p:nvSpPr>
          <p:cNvPr id="9" name="8 CuadroTexto">
            <a:extLst>
              <a:ext uri="{FF2B5EF4-FFF2-40B4-BE49-F238E27FC236}">
                <a16:creationId xmlns:a16="http://schemas.microsoft.com/office/drawing/2014/main" id="{D227256E-40EE-437D-B81C-EA7D223FBC7C}"/>
              </a:ext>
            </a:extLst>
          </p:cNvPr>
          <p:cNvSpPr txBox="1"/>
          <p:nvPr/>
        </p:nvSpPr>
        <p:spPr>
          <a:xfrm>
            <a:off x="5505450" y="3248025"/>
            <a:ext cx="2376488" cy="584200"/>
          </a:xfrm>
          <a:prstGeom prst="rect">
            <a:avLst/>
          </a:prstGeom>
          <a:solidFill>
            <a:schemeClr val="accent1">
              <a:lumMod val="20000"/>
              <a:lumOff val="80000"/>
            </a:schemeClr>
          </a:solidFill>
          <a:ln>
            <a:solidFill>
              <a:schemeClr val="accent6"/>
            </a:solidFill>
          </a:ln>
        </p:spPr>
        <p:txBody>
          <a:bodyPr>
            <a:spAutoFit/>
          </a:bodyPr>
          <a:lstStyle/>
          <a:p>
            <a:pPr algn="ctr" eaLnBrk="1" hangingPunct="1">
              <a:defRPr/>
            </a:pPr>
            <a:r>
              <a:rPr lang="en-US" i="1" dirty="0">
                <a:solidFill>
                  <a:schemeClr val="accent1">
                    <a:lumMod val="75000"/>
                  </a:schemeClr>
                </a:solidFill>
                <a:latin typeface="Arial" charset="0"/>
                <a:cs typeface="Arial" charset="0"/>
              </a:rPr>
              <a:t>Article 18</a:t>
            </a:r>
          </a:p>
        </p:txBody>
      </p:sp>
      <p:sp>
        <p:nvSpPr>
          <p:cNvPr id="10" name="9 CuadroTexto">
            <a:extLst>
              <a:ext uri="{FF2B5EF4-FFF2-40B4-BE49-F238E27FC236}">
                <a16:creationId xmlns:a16="http://schemas.microsoft.com/office/drawing/2014/main" id="{A69D551F-9974-49EC-9F95-D1F5355D638E}"/>
              </a:ext>
            </a:extLst>
          </p:cNvPr>
          <p:cNvSpPr txBox="1"/>
          <p:nvPr/>
        </p:nvSpPr>
        <p:spPr>
          <a:xfrm>
            <a:off x="5491163" y="5203825"/>
            <a:ext cx="2376487" cy="584200"/>
          </a:xfrm>
          <a:prstGeom prst="rect">
            <a:avLst/>
          </a:prstGeom>
          <a:solidFill>
            <a:schemeClr val="accent1">
              <a:lumMod val="20000"/>
              <a:lumOff val="80000"/>
            </a:schemeClr>
          </a:solidFill>
          <a:ln>
            <a:solidFill>
              <a:schemeClr val="accent6"/>
            </a:solidFill>
          </a:ln>
        </p:spPr>
        <p:txBody>
          <a:bodyPr>
            <a:spAutoFit/>
          </a:bodyPr>
          <a:lstStyle/>
          <a:p>
            <a:pPr algn="ctr" eaLnBrk="1" hangingPunct="1">
              <a:defRPr/>
            </a:pPr>
            <a:r>
              <a:rPr lang="en-US" i="1" dirty="0">
                <a:solidFill>
                  <a:schemeClr val="accent1">
                    <a:lumMod val="75000"/>
                  </a:schemeClr>
                </a:solidFill>
                <a:latin typeface="Arial" charset="0"/>
                <a:cs typeface="Arial" charset="0"/>
              </a:rPr>
              <a:t>Article 27</a:t>
            </a:r>
          </a:p>
        </p:txBody>
      </p:sp>
    </p:spTree>
    <p:extLst>
      <p:ext uri="{BB962C8B-B14F-4D97-AF65-F5344CB8AC3E}">
        <p14:creationId xmlns:p14="http://schemas.microsoft.com/office/powerpoint/2010/main" val="240308624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10"/>
          <p:cNvSpPr txBox="1"/>
          <p:nvPr/>
        </p:nvSpPr>
        <p:spPr>
          <a:xfrm>
            <a:off x="2987824" y="2492375"/>
            <a:ext cx="2414439" cy="769938"/>
          </a:xfrm>
          <a:prstGeom prst="rect">
            <a:avLst/>
          </a:prstGeom>
          <a:noFill/>
        </p:spPr>
        <p:txBody>
          <a:bodyPr wrap="square">
            <a:spAutoFit/>
          </a:bodyPr>
          <a:lstStyle/>
          <a:p>
            <a:pPr>
              <a:defRPr/>
            </a:pPr>
            <a:r>
              <a:rPr lang="fr-FR" sz="4400" b="1" i="1" dirty="0">
                <a:solidFill>
                  <a:srgbClr val="0A3C64"/>
                </a:solidFill>
                <a:latin typeface="+mn-lt"/>
              </a:rPr>
              <a:t>Merci</a:t>
            </a:r>
          </a:p>
        </p:txBody>
      </p:sp>
    </p:spTree>
    <p:extLst>
      <p:ext uri="{BB962C8B-B14F-4D97-AF65-F5344CB8AC3E}">
        <p14:creationId xmlns:p14="http://schemas.microsoft.com/office/powerpoint/2010/main" val="3391473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0"/>
          <p:cNvSpPr txBox="1"/>
          <p:nvPr/>
        </p:nvSpPr>
        <p:spPr>
          <a:xfrm>
            <a:off x="1907704" y="2564904"/>
            <a:ext cx="2510431" cy="769441"/>
          </a:xfrm>
          <a:prstGeom prst="rect">
            <a:avLst/>
          </a:prstGeom>
          <a:noFill/>
        </p:spPr>
        <p:txBody>
          <a:bodyPr wrap="none">
            <a:spAutoFit/>
          </a:bodyPr>
          <a:lstStyle/>
          <a:p>
            <a:pPr>
              <a:defRPr/>
            </a:pPr>
            <a:r>
              <a:rPr lang="fr-FR" sz="4400" b="1" i="1" dirty="0">
                <a:solidFill>
                  <a:srgbClr val="0A3C64"/>
                </a:solidFill>
                <a:latin typeface="+mn-lt"/>
              </a:rPr>
              <a:t>Questions</a:t>
            </a:r>
          </a:p>
        </p:txBody>
      </p:sp>
    </p:spTree>
    <p:extLst>
      <p:ext uri="{BB962C8B-B14F-4D97-AF65-F5344CB8AC3E}">
        <p14:creationId xmlns:p14="http://schemas.microsoft.com/office/powerpoint/2010/main" val="277558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izeli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3733800"/>
            <a:ext cx="2895600" cy="2095500"/>
          </a:xfrm>
          <a:prstGeom prst="rect">
            <a:avLst/>
          </a:prstGeom>
          <a:noFill/>
        </p:spPr>
      </p:pic>
      <p:sp>
        <p:nvSpPr>
          <p:cNvPr id="3" name="Rectangle 3"/>
          <p:cNvSpPr>
            <a:spLocks noGrp="1" noChangeArrowheads="1"/>
          </p:cNvSpPr>
          <p:nvPr>
            <p:ph type="title"/>
          </p:nvPr>
        </p:nvSpPr>
        <p:spPr>
          <a:xfrm>
            <a:off x="304800" y="282575"/>
            <a:ext cx="8534400" cy="457200"/>
          </a:xfrm>
        </p:spPr>
        <p:txBody>
          <a:bodyPr/>
          <a:lstStyle/>
          <a:p>
            <a:pPr eaLnBrk="1" hangingPunct="1"/>
            <a:r>
              <a:rPr lang="fr-FR" altLang="en-US" sz="2400" dirty="0"/>
              <a:t>Exemple d’OVM: </a:t>
            </a:r>
            <a:r>
              <a:rPr lang="fr-FR" altLang="en-US" sz="2400" dirty="0">
                <a:solidFill>
                  <a:srgbClr val="FF3300"/>
                </a:solidFill>
              </a:rPr>
              <a:t>Cultures Résistantes aux Insectes</a:t>
            </a:r>
          </a:p>
        </p:txBody>
      </p:sp>
      <p:pic>
        <p:nvPicPr>
          <p:cNvPr id="4" name="Picture 4" descr="ecb-larva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33400" y="1066800"/>
            <a:ext cx="3619500" cy="2439988"/>
          </a:xfrm>
          <a:prstGeom prst="rect">
            <a:avLst/>
          </a:prstGeom>
          <a:noFill/>
          <a:ln>
            <a:noFill/>
          </a:ln>
        </p:spPr>
      </p:pic>
      <p:sp>
        <p:nvSpPr>
          <p:cNvPr id="5" name="AutoShape 5"/>
          <p:cNvSpPr>
            <a:spLocks noGrp="1" noChangeArrowheads="1"/>
          </p:cNvSpPr>
          <p:nvPr>
            <p:ph type="body" sz="half" idx="4294967295"/>
          </p:nvPr>
        </p:nvSpPr>
        <p:spPr>
          <a:xfrm>
            <a:off x="4195763" y="1071563"/>
            <a:ext cx="4945062" cy="3160712"/>
          </a:xfrm>
          <a:prstGeom prst="rect">
            <a:avLst/>
          </a:prstGeom>
        </p:spPr>
        <p:txBody>
          <a:bodyPr/>
          <a:lstStyle/>
          <a:p>
            <a:pPr eaLnBrk="1" hangingPunct="1"/>
            <a:r>
              <a:rPr lang="fr-FR" altLang="en-US" sz="2200"/>
              <a:t>Expression des </a:t>
            </a:r>
            <a:r>
              <a:rPr lang="fr-FR" altLang="en-US" sz="2200">
                <a:solidFill>
                  <a:srgbClr val="FF0000"/>
                </a:solidFill>
              </a:rPr>
              <a:t>Toxines</a:t>
            </a:r>
            <a:r>
              <a:rPr lang="fr-FR" altLang="en-US" sz="2200"/>
              <a:t>  </a:t>
            </a:r>
            <a:r>
              <a:rPr lang="fr-FR" altLang="en-US" sz="2200">
                <a:solidFill>
                  <a:srgbClr val="FF3300"/>
                </a:solidFill>
              </a:rPr>
              <a:t>Bt </a:t>
            </a:r>
            <a:r>
              <a:rPr lang="fr-FR" altLang="en-US" sz="2200"/>
              <a:t>dans certaines cultures transgéniques: Maïs, Coton, Pomme de terre, etc.</a:t>
            </a:r>
          </a:p>
          <a:p>
            <a:pPr eaLnBrk="1" hangingPunct="1"/>
            <a:endParaRPr lang="fr-FR" altLang="en-US" sz="2200"/>
          </a:p>
          <a:p>
            <a:pPr eaLnBrk="1" hangingPunct="1"/>
            <a:r>
              <a:rPr lang="fr-FR" altLang="en-US" sz="2200"/>
              <a:t>Cela permet le </a:t>
            </a:r>
            <a:r>
              <a:rPr lang="fr-FR" altLang="en-US" sz="2200">
                <a:solidFill>
                  <a:srgbClr val="FF0000"/>
                </a:solidFill>
              </a:rPr>
              <a:t>contrôle de parasites</a:t>
            </a:r>
            <a:r>
              <a:rPr lang="fr-FR" altLang="en-US" sz="2200"/>
              <a:t> tels que:</a:t>
            </a:r>
          </a:p>
          <a:p>
            <a:pPr lvl="1" eaLnBrk="1" hangingPunct="1"/>
            <a:r>
              <a:rPr lang="fr-FR" altLang="en-US" sz="2000"/>
              <a:t>la Pyrale du Maïs</a:t>
            </a:r>
          </a:p>
        </p:txBody>
      </p:sp>
      <p:sp>
        <p:nvSpPr>
          <p:cNvPr id="6" name="Text Box 6"/>
          <p:cNvSpPr txBox="1">
            <a:spLocks noChangeArrowheads="1"/>
          </p:cNvSpPr>
          <p:nvPr/>
        </p:nvSpPr>
        <p:spPr bwMode="auto">
          <a:xfrm>
            <a:off x="446088" y="5867400"/>
            <a:ext cx="2982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600" b="1">
                <a:latin typeface="Arial" panose="020B0604020202020204" pitchFamily="34" charset="0"/>
              </a:rPr>
              <a:t>Bacillus thuringiensis (Bt)</a:t>
            </a:r>
          </a:p>
        </p:txBody>
      </p:sp>
      <p:pic>
        <p:nvPicPr>
          <p:cNvPr id="7" name="Picture 7" descr="a121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648200"/>
            <a:ext cx="48434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ryst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572000"/>
            <a:ext cx="1752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82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384175" y="115888"/>
            <a:ext cx="8450263" cy="565150"/>
          </a:xfrm>
        </p:spPr>
        <p:txBody>
          <a:bodyPr/>
          <a:lstStyle/>
          <a:p>
            <a:r>
              <a:rPr lang="fr-FR" altLang="en-US" sz="2800"/>
              <a:t>OVM ou OGM ? En pratique: C’est « pareil »!</a:t>
            </a:r>
          </a:p>
        </p:txBody>
      </p:sp>
      <p:sp>
        <p:nvSpPr>
          <p:cNvPr id="19459" name="Rectangle 6"/>
          <p:cNvSpPr>
            <a:spLocks noGrp="1" noChangeArrowheads="1"/>
          </p:cNvSpPr>
          <p:nvPr>
            <p:ph idx="1"/>
          </p:nvPr>
        </p:nvSpPr>
        <p:spPr>
          <a:xfrm>
            <a:off x="358775" y="1501775"/>
            <a:ext cx="8501063" cy="4071938"/>
          </a:xfrm>
        </p:spPr>
        <p:txBody>
          <a:bodyPr/>
          <a:lstStyle/>
          <a:p>
            <a:r>
              <a:rPr lang="fr-FR" altLang="en-US" sz="2800"/>
              <a:t>Définitions:</a:t>
            </a:r>
          </a:p>
          <a:p>
            <a:pPr lvl="1"/>
            <a:r>
              <a:rPr lang="fr-FR" altLang="en-US"/>
              <a:t>Désignation officielle (Protocole, CBD)</a:t>
            </a:r>
          </a:p>
          <a:p>
            <a:pPr lvl="2"/>
            <a:r>
              <a:rPr lang="fr-FR" altLang="en-US" sz="2800"/>
              <a:t>OVM: Organismes Vivants Modifiés</a:t>
            </a:r>
          </a:p>
          <a:p>
            <a:pPr lvl="1"/>
            <a:r>
              <a:rPr lang="fr-FR" altLang="en-US"/>
              <a:t>Désignation commune</a:t>
            </a:r>
          </a:p>
          <a:p>
            <a:pPr lvl="2"/>
            <a:r>
              <a:rPr lang="fr-FR" altLang="en-US" sz="2800"/>
              <a:t>OGM: Organismes Génétiquement Modifiés</a:t>
            </a:r>
          </a:p>
        </p:txBody>
      </p:sp>
    </p:spTree>
    <p:extLst>
      <p:ext uri="{BB962C8B-B14F-4D97-AF65-F5344CB8AC3E}">
        <p14:creationId xmlns:p14="http://schemas.microsoft.com/office/powerpoint/2010/main" val="9902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title"/>
          </p:nvPr>
        </p:nvSpPr>
        <p:spPr>
          <a:xfrm>
            <a:off x="611560" y="2420888"/>
            <a:ext cx="8208912" cy="1143000"/>
          </a:xfrm>
        </p:spPr>
        <p:txBody>
          <a:bodyPr>
            <a:normAutofit/>
          </a:bodyPr>
          <a:lstStyle/>
          <a:p>
            <a:pPr algn="ctr"/>
            <a:r>
              <a:rPr lang="fr-FR" altLang="en-US" b="1" dirty="0"/>
              <a:t>Le Protocole de Cartagena pour la Biosécurité</a:t>
            </a:r>
          </a:p>
        </p:txBody>
      </p:sp>
    </p:spTree>
    <p:extLst>
      <p:ext uri="{BB962C8B-B14F-4D97-AF65-F5344CB8AC3E}">
        <p14:creationId xmlns:p14="http://schemas.microsoft.com/office/powerpoint/2010/main" val="157174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contenu 2"/>
          <p:cNvSpPr>
            <a:spLocks noGrp="1"/>
          </p:cNvSpPr>
          <p:nvPr>
            <p:ph idx="1"/>
          </p:nvPr>
        </p:nvSpPr>
        <p:spPr/>
        <p:txBody>
          <a:bodyPr>
            <a:normAutofit fontScale="92500" lnSpcReduction="20000"/>
          </a:bodyPr>
          <a:lstStyle/>
          <a:p>
            <a:r>
              <a:rPr lang="fr-FR" altLang="en-US" sz="2400" dirty="0"/>
              <a:t>Historique</a:t>
            </a:r>
          </a:p>
          <a:p>
            <a:pPr lvl="1"/>
            <a:r>
              <a:rPr lang="fr-FR" altLang="en-US" sz="2000" dirty="0"/>
              <a:t>CBD, Protocole</a:t>
            </a:r>
          </a:p>
          <a:p>
            <a:r>
              <a:rPr lang="fr-FR" altLang="en-US" sz="2400" dirty="0"/>
              <a:t>Qu’est-ce que le Protocole de Cartagena pour la Biosécurité?</a:t>
            </a:r>
          </a:p>
          <a:p>
            <a:pPr lvl="1"/>
            <a:r>
              <a:rPr lang="fr-FR" altLang="en-US" sz="2000" dirty="0"/>
              <a:t>Quel est l’objectif du Protocole de Cartagena pour la Biosécurité?</a:t>
            </a:r>
          </a:p>
          <a:p>
            <a:pPr lvl="1"/>
            <a:r>
              <a:rPr lang="fr-FR" altLang="en-US" sz="2000" dirty="0"/>
              <a:t>Comment fonctionne le Protocole de Cartagena pour la Biosécurité?</a:t>
            </a:r>
          </a:p>
          <a:p>
            <a:r>
              <a:rPr lang="fr-FR" altLang="en-US" sz="2400" dirty="0"/>
              <a:t>Quelques éléments clés du Protocole:</a:t>
            </a:r>
          </a:p>
          <a:p>
            <a:pPr lvl="1"/>
            <a:r>
              <a:rPr lang="fr-FR" altLang="en-US" sz="2000" dirty="0"/>
              <a:t>Procédure d’Accord Préalable en Connaissance de Cause (APCC ou AIA): pour une Introduction Intentionnelle d’Organismes Vivants Modifiés (</a:t>
            </a:r>
            <a:r>
              <a:rPr lang="fr-FR" altLang="en-US" sz="2000" dirty="0" err="1"/>
              <a:t>OVMs</a:t>
            </a:r>
            <a:r>
              <a:rPr lang="fr-FR" altLang="en-US" sz="2000" dirty="0"/>
              <a:t>) dans l’environnement;</a:t>
            </a:r>
          </a:p>
          <a:p>
            <a:pPr lvl="1"/>
            <a:r>
              <a:rPr lang="fr-FR" altLang="en-US" sz="2000" dirty="0"/>
              <a:t>Procédure à suivre pour les </a:t>
            </a:r>
            <a:r>
              <a:rPr lang="fr-FR" altLang="en-US" sz="2000" dirty="0" err="1"/>
              <a:t>OVMs</a:t>
            </a:r>
            <a:r>
              <a:rPr lang="fr-FR" altLang="en-US" sz="2000" dirty="0"/>
              <a:t> destinés à être utilisés directement pour l‘Alimentation Humaine, ou Animale, ou à être Transformés (</a:t>
            </a:r>
            <a:r>
              <a:rPr lang="fr-FR" altLang="en-US" sz="2000" dirty="0" err="1"/>
              <a:t>OVMs</a:t>
            </a:r>
            <a:r>
              <a:rPr lang="fr-FR" altLang="en-US" sz="2000" dirty="0"/>
              <a:t>-AHAT)</a:t>
            </a:r>
          </a:p>
          <a:p>
            <a:pPr lvl="1"/>
            <a:r>
              <a:rPr lang="fr-FR" altLang="en-US" sz="2000" dirty="0"/>
              <a:t>Mouvements Transfrontières Non Intentionnels des </a:t>
            </a:r>
            <a:r>
              <a:rPr lang="fr-FR" altLang="en-US" sz="2000" dirty="0" err="1"/>
              <a:t>OVMs</a:t>
            </a:r>
            <a:endParaRPr lang="fr-FR" altLang="en-US" sz="2000" dirty="0"/>
          </a:p>
          <a:p>
            <a:pPr lvl="1"/>
            <a:r>
              <a:rPr lang="fr-FR" altLang="en-US" sz="2000" dirty="0"/>
              <a:t>Les Conditions de Manipulation, Transport, Emballage et Identification des </a:t>
            </a:r>
            <a:r>
              <a:rPr lang="fr-FR" altLang="en-US" sz="2000" dirty="0" err="1"/>
              <a:t>OVMs</a:t>
            </a:r>
            <a:endParaRPr lang="fr-FR" altLang="en-US" sz="2000" dirty="0"/>
          </a:p>
          <a:p>
            <a:pPr lvl="1"/>
            <a:r>
              <a:rPr lang="fr-FR" altLang="en-US" sz="2000" dirty="0"/>
              <a:t>Le partage de l’information et le Centre d’Échange pour la Biosécurité (CEPRB ou BCH), les types de données, l’utilisation des données</a:t>
            </a:r>
          </a:p>
          <a:p>
            <a:pPr lvl="1"/>
            <a:r>
              <a:rPr lang="fr-FR" altLang="en-US" sz="2000" dirty="0"/>
              <a:t>Les Arrangements Institutionnels établis par le Protocole</a:t>
            </a:r>
          </a:p>
          <a:p>
            <a:pPr marL="635000" lvl="1" indent="0">
              <a:buNone/>
            </a:pPr>
            <a:endParaRPr lang="fr-FR" altLang="en-US" sz="2000" dirty="0"/>
          </a:p>
        </p:txBody>
      </p:sp>
      <p:sp>
        <p:nvSpPr>
          <p:cNvPr id="21507" name="Titre 1"/>
          <p:cNvSpPr>
            <a:spLocks noGrp="1"/>
          </p:cNvSpPr>
          <p:nvPr>
            <p:ph type="title"/>
          </p:nvPr>
        </p:nvSpPr>
        <p:spPr>
          <a:xfrm>
            <a:off x="971600" y="194746"/>
            <a:ext cx="6491063" cy="1417638"/>
          </a:xfrm>
        </p:spPr>
        <p:txBody>
          <a:bodyPr/>
          <a:lstStyle/>
          <a:p>
            <a:r>
              <a:rPr lang="fr-FR" altLang="en-US" dirty="0"/>
              <a:t>Sommaire </a:t>
            </a:r>
          </a:p>
        </p:txBody>
      </p:sp>
    </p:spTree>
    <p:extLst>
      <p:ext uri="{BB962C8B-B14F-4D97-AF65-F5344CB8AC3E}">
        <p14:creationId xmlns:p14="http://schemas.microsoft.com/office/powerpoint/2010/main" val="254536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p:txBody>
          <a:bodyPr/>
          <a:lstStyle/>
          <a:p>
            <a:r>
              <a:rPr lang="fr-FR" altLang="en-US" sz="2800" dirty="0"/>
              <a:t>Article 8 (g) of the CBD</a:t>
            </a:r>
          </a:p>
          <a:p>
            <a:pPr lvl="1"/>
            <a:r>
              <a:rPr lang="fr-FR" altLang="en-US" sz="2400" dirty="0"/>
              <a:t>« Met en place ou maintient des moyens pour </a:t>
            </a:r>
            <a:r>
              <a:rPr lang="fr-FR" altLang="en-US" sz="2400" u="sng" dirty="0"/>
              <a:t>réglementer, gérer ou maîtriser les risques associés à l'utilisation et à la libération d'organismes vivants et modifiés</a:t>
            </a:r>
            <a:r>
              <a:rPr lang="fr-FR" altLang="en-US" sz="2400" dirty="0"/>
              <a:t> résultant de la biotechnologie qui risquent d'avoir sur l'environnement des impacts défavorables qui pourraient influer sur la conservation et l'utilisation durable de la diversité biologique, compte tenu également des risques pour la santé humaine. »</a:t>
            </a:r>
          </a:p>
        </p:txBody>
      </p:sp>
      <p:sp>
        <p:nvSpPr>
          <p:cNvPr id="23555" name="Titre 1"/>
          <p:cNvSpPr>
            <a:spLocks noGrp="1"/>
          </p:cNvSpPr>
          <p:nvPr>
            <p:ph type="title"/>
          </p:nvPr>
        </p:nvSpPr>
        <p:spPr>
          <a:xfrm>
            <a:off x="611560" y="165794"/>
            <a:ext cx="6491063" cy="1417638"/>
          </a:xfrm>
        </p:spPr>
        <p:txBody>
          <a:bodyPr/>
          <a:lstStyle/>
          <a:p>
            <a:r>
              <a:rPr lang="fr-FR" altLang="en-US" dirty="0"/>
              <a:t>Origine du Protocole</a:t>
            </a:r>
          </a:p>
        </p:txBody>
      </p:sp>
    </p:spTree>
    <p:extLst>
      <p:ext uri="{BB962C8B-B14F-4D97-AF65-F5344CB8AC3E}">
        <p14:creationId xmlns:p14="http://schemas.microsoft.com/office/powerpoint/2010/main" val="625953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contenu 2"/>
          <p:cNvSpPr>
            <a:spLocks noGrp="1"/>
          </p:cNvSpPr>
          <p:nvPr>
            <p:ph idx="1"/>
          </p:nvPr>
        </p:nvSpPr>
        <p:spPr/>
        <p:txBody>
          <a:bodyPr/>
          <a:lstStyle/>
          <a:p>
            <a:r>
              <a:rPr lang="fr-FR" altLang="en-US" sz="2800" dirty="0"/>
              <a:t>Article 19.3 de la CBD</a:t>
            </a:r>
          </a:p>
          <a:p>
            <a:pPr lvl="1"/>
            <a:r>
              <a:rPr lang="fr-FR" altLang="en-US" sz="2400" dirty="0"/>
              <a:t>«Les Parties examinent s'il convient de prendre des mesures et d'en fixer les modalités, éventuellement sous forme d'un protocole, comprenant notamment un accord préalable donné en connaissance de cause définissant les procédures appropriées dans le domaine du transfert, de la manutention et de l'utilisation en toute sécurité de tout organisme vivant modifié résultant de la biotechnologie qui risquerait d'avoir des effets défavorables sur la conservation et l'utilisation durable de la diversité biologique »</a:t>
            </a:r>
          </a:p>
        </p:txBody>
      </p:sp>
      <p:sp>
        <p:nvSpPr>
          <p:cNvPr id="24579" name="Titre 1"/>
          <p:cNvSpPr>
            <a:spLocks noGrp="1"/>
          </p:cNvSpPr>
          <p:nvPr>
            <p:ph type="title"/>
          </p:nvPr>
        </p:nvSpPr>
        <p:spPr>
          <a:xfrm>
            <a:off x="611560" y="165794"/>
            <a:ext cx="6491063" cy="1417638"/>
          </a:xfrm>
        </p:spPr>
        <p:txBody>
          <a:bodyPr/>
          <a:lstStyle/>
          <a:p>
            <a:r>
              <a:rPr lang="fr-FR" altLang="en-US" dirty="0"/>
              <a:t>Origine du Protocole</a:t>
            </a:r>
          </a:p>
        </p:txBody>
      </p:sp>
    </p:spTree>
    <p:extLst>
      <p:ext uri="{BB962C8B-B14F-4D97-AF65-F5344CB8AC3E}">
        <p14:creationId xmlns:p14="http://schemas.microsoft.com/office/powerpoint/2010/main" val="24677247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5437</TotalTime>
  <Words>3949</Words>
  <Application>Microsoft Office PowerPoint</Application>
  <PresentationFormat>On-screen Show (4:3)</PresentationFormat>
  <Paragraphs>314</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Black</vt:lpstr>
      <vt:lpstr>Calibri</vt:lpstr>
      <vt:lpstr>Calibri Light</vt:lpstr>
      <vt:lpstr>Tahoma</vt:lpstr>
      <vt:lpstr>Times New Roman</vt:lpstr>
      <vt:lpstr>Custom Design</vt:lpstr>
      <vt:lpstr>Atelier National de Formation sur le Centre d’Echanges sur la Biosécurité (BCH)</vt:lpstr>
      <vt:lpstr>Ca commence avec: Agrobacterium tumefaciens</vt:lpstr>
      <vt:lpstr>Comment Fabriquer une Plante Transgénique (ou un OGM)</vt:lpstr>
      <vt:lpstr>Exemple d’OVM: Cultures Résistantes aux Insectes</vt:lpstr>
      <vt:lpstr>OVM ou OGM ? En pratique: C’est « pareil »!</vt:lpstr>
      <vt:lpstr>Le Protocole de Cartagena pour la Biosécurité</vt:lpstr>
      <vt:lpstr>Sommaire </vt:lpstr>
      <vt:lpstr>Origine du Protocole</vt:lpstr>
      <vt:lpstr>Origine du Protocole</vt:lpstr>
      <vt:lpstr>Qu’est-ce que le Protocole de Cartagena pour la Biosécurité?</vt:lpstr>
      <vt:lpstr>Objectif du Protocole de Cartagena (Art. 1)</vt:lpstr>
      <vt:lpstr>Activités actuelles </vt:lpstr>
      <vt:lpstr>Comment fonctionne le Protocole de Cartagena pour la Biosécurité?</vt:lpstr>
      <vt:lpstr>Champ d'application du PCB (Art. 4)</vt:lpstr>
      <vt:lpstr>Champ d’Application du Protocole</vt:lpstr>
      <vt:lpstr>Produits Pharmaceutiques (Art. 5)</vt:lpstr>
      <vt:lpstr>Transit et Utilisation en Milieu Confiné (Art. 6)</vt:lpstr>
      <vt:lpstr>Transit et Utilisation en Milieu Confiné (Art. 6)</vt:lpstr>
      <vt:lpstr>Application de la Procédure d’Accord Préalable en Connaissance de Cause (Art. 7)</vt:lpstr>
      <vt:lpstr>La Procédure d’APCC (suite)</vt:lpstr>
      <vt:lpstr>PowerPoint Presentation</vt:lpstr>
      <vt:lpstr>Exceptions à la Procédure d’APCC</vt:lpstr>
      <vt:lpstr>OVMs destinés à être utilisés directement pour l'Alimentation Humaine ou Animale, ou à être Transformés (OVMs-AHAT)(Art. 11)</vt:lpstr>
      <vt:lpstr>OVMs destinés à être utilisés directement pour l'Alimentation Humaine ou Animale, ou à être Transformés (OVMs-AHAT)</vt:lpstr>
      <vt:lpstr>Procédure pour les OVMs destinés à être utilisés directement pour l'Alimentation Humaine ou Animale, ou à être Transformés (OVMs-AHAT) (Art. 11)</vt:lpstr>
      <vt:lpstr>OVMs-AHAT et CEPRB (BCH)</vt:lpstr>
      <vt:lpstr>Examen des Décisions (Art. 12)</vt:lpstr>
      <vt:lpstr>Évaluation des Risques (Art. 15)</vt:lpstr>
      <vt:lpstr>Partage de l’Information</vt:lpstr>
      <vt:lpstr>Mouvements transfrontières non intentionnels</vt:lpstr>
      <vt:lpstr>Autorités Nationales Compétentes et Correspondants Nationaux (Art. 19)</vt:lpstr>
      <vt:lpstr>Le Centre d’échanges pour la Prévention des Risques Biotechnologiques (Art. 20)</vt:lpstr>
      <vt:lpstr>Importance du CEPRB (BCH)</vt:lpstr>
      <vt:lpstr>Importance du CEPRB (BCH) (2)</vt:lpstr>
      <vt:lpstr>Importance du CEPRB (BCH) (3)</vt:lpstr>
      <vt:lpstr>Autres articles</vt:lpstr>
      <vt:lpstr>PowerPoint Presentation</vt:lpstr>
      <vt:lpstr>PowerPoint Presentation</vt:lpstr>
    </vt:vector>
  </TitlesOfParts>
  <Company>UNEP-GEF Biosafety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CIISB Como Herramienta para la implementacion del PCSB</dc:title>
  <dc:subject>Protocolo de Cartagena</dc:subject>
  <dc:creator>Ernesto Ocampo</dc:creator>
  <dc:description>Elaborado por Ileana Catalina Lopez, I am still making changes.</dc:description>
  <cp:lastModifiedBy>Kouassi, Charles</cp:lastModifiedBy>
  <cp:revision>368</cp:revision>
  <cp:lastPrinted>2013-02-01T19:56:55Z</cp:lastPrinted>
  <dcterms:created xsi:type="dcterms:W3CDTF">2011-12-20T20:22:57Z</dcterms:created>
  <dcterms:modified xsi:type="dcterms:W3CDTF">2022-04-20T09:13:39Z</dcterms:modified>
</cp:coreProperties>
</file>