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369" r:id="rId2"/>
    <p:sldId id="377" r:id="rId3"/>
    <p:sldId id="378" r:id="rId4"/>
    <p:sldId id="379" r:id="rId5"/>
    <p:sldId id="380" r:id="rId6"/>
    <p:sldId id="381" r:id="rId7"/>
    <p:sldId id="382" r:id="rId8"/>
    <p:sldId id="383" r:id="rId9"/>
    <p:sldId id="384" r:id="rId10"/>
    <p:sldId id="393" r:id="rId11"/>
    <p:sldId id="394" r:id="rId12"/>
    <p:sldId id="392" r:id="rId13"/>
    <p:sldId id="385" r:id="rId14"/>
    <p:sldId id="386" r:id="rId15"/>
    <p:sldId id="387" r:id="rId16"/>
    <p:sldId id="388" r:id="rId17"/>
    <p:sldId id="389" r:id="rId18"/>
    <p:sldId id="390" r:id="rId19"/>
    <p:sldId id="391"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0377" autoAdjust="0"/>
  </p:normalViewPr>
  <p:slideViewPr>
    <p:cSldViewPr snapToGrid="0">
      <p:cViewPr varScale="1">
        <p:scale>
          <a:sx n="74" d="100"/>
          <a:sy n="74" d="100"/>
        </p:scale>
        <p:origin x="-582"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7B7864-8D3D-4EDA-BF05-9244DA67D7A7}" type="datetimeFigureOut">
              <a:rPr lang="en-US" smtClean="0"/>
              <a:t>4/18/2022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434E2A-0B49-469D-B6A1-A72776167C4E}" type="slidenum">
              <a:rPr lang="en-US" smtClean="0"/>
              <a:t>‹N°›</a:t>
            </a:fld>
            <a:endParaRPr lang="en-US"/>
          </a:p>
        </p:txBody>
      </p:sp>
    </p:spTree>
    <p:extLst>
      <p:ext uri="{BB962C8B-B14F-4D97-AF65-F5344CB8AC3E}">
        <p14:creationId xmlns:p14="http://schemas.microsoft.com/office/powerpoint/2010/main" val="28547655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1434E2A-0B49-469D-B6A1-A72776167C4E}" type="slidenum">
              <a:rPr lang="en-US" smtClean="0"/>
              <a:t>1</a:t>
            </a:fld>
            <a:endParaRPr lang="en-US"/>
          </a:p>
        </p:txBody>
      </p:sp>
    </p:spTree>
    <p:extLst>
      <p:ext uri="{BB962C8B-B14F-4D97-AF65-F5344CB8AC3E}">
        <p14:creationId xmlns:p14="http://schemas.microsoft.com/office/powerpoint/2010/main" val="51673674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secHead" preserve="1">
  <p:cSld name="Master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solidFill>
                  <a:schemeClr val="accent2"/>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8EEF100-D1FC-4066-9A8B-3E0FC9C59DEB}" type="datetimeFigureOut">
              <a:rPr lang="en-US" smtClean="0"/>
              <a:t>4/18/2022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231597-4DAB-4E82-B20D-EE813693DD37}" type="slidenum">
              <a:rPr lang="en-US" smtClean="0"/>
              <a:t>‹N°›</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pic>
        <p:nvPicPr>
          <p:cNvPr id="12" name="Picture 11" descr="C:\Users\malikr\Desktop\Desktop 2017\e9f3064a37460e22935d3df9e26e53bb_XL.jpg"/>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76977" y="286151"/>
            <a:ext cx="1802080" cy="1244266"/>
          </a:xfrm>
          <a:prstGeom prst="rect">
            <a:avLst/>
          </a:prstGeom>
          <a:noFill/>
          <a:ln>
            <a:noFill/>
          </a:ln>
        </p:spPr>
      </p:pic>
      <p:pic>
        <p:nvPicPr>
          <p:cNvPr id="13" name="Picture 12" descr="C:\Users\malikr\Desktop\gef-global-environment-facility-logo-9F9DC1509C-seeklogo.com.png"/>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9989371" y="453222"/>
            <a:ext cx="1677252" cy="948623"/>
          </a:xfrm>
          <a:prstGeom prst="rect">
            <a:avLst/>
          </a:prstGeom>
          <a:noFill/>
          <a:ln>
            <a:noFill/>
          </a:ln>
        </p:spPr>
      </p:pic>
      <p:sp>
        <p:nvSpPr>
          <p:cNvPr id="14" name="Title 1"/>
          <p:cNvSpPr txBox="1">
            <a:spLocks/>
          </p:cNvSpPr>
          <p:nvPr userDrawn="1"/>
        </p:nvSpPr>
        <p:spPr>
          <a:xfrm>
            <a:off x="2055795" y="2513756"/>
            <a:ext cx="8512743" cy="1798361"/>
          </a:xfrm>
          <a:prstGeom prst="rect">
            <a:avLst/>
          </a:prstGeom>
        </p:spPr>
        <p:txBody>
          <a:bodyPr vert="horz" lIns="91440" tIns="45720" rIns="91440" bIns="45720" rtlCol="0" anchor="ctr">
            <a:normAutofit fontScale="92500"/>
          </a:bodyPr>
          <a:lstStyle>
            <a:lvl1pPr algn="r" defTabSz="914400" rtl="0" eaLnBrk="1" latinLnBrk="0" hangingPunct="1">
              <a:lnSpc>
                <a:spcPct val="80000"/>
              </a:lnSpc>
              <a:spcBef>
                <a:spcPct val="0"/>
              </a:spcBef>
              <a:buNone/>
              <a:defRPr sz="5000" b="0" kern="1200" cap="all" spc="200" baseline="0">
                <a:solidFill>
                  <a:schemeClr val="tx1">
                    <a:lumMod val="95000"/>
                    <a:lumOff val="5000"/>
                  </a:schemeClr>
                </a:solidFill>
                <a:latin typeface="+mj-lt"/>
                <a:ea typeface="+mj-ea"/>
                <a:cs typeface="+mj-cs"/>
              </a:defRPr>
            </a:lvl1pPr>
          </a:lstStyle>
          <a:p>
            <a:pPr algn="ctr"/>
            <a:r>
              <a:rPr lang="en-US" sz="5000" b="0" kern="1200" cap="all" spc="200" baseline="0" dirty="0" smtClean="0">
                <a:solidFill>
                  <a:schemeClr val="tx1">
                    <a:lumMod val="95000"/>
                    <a:lumOff val="5000"/>
                  </a:schemeClr>
                </a:solidFill>
                <a:effectLst/>
                <a:latin typeface="+mj-lt"/>
                <a:ea typeface="+mj-ea"/>
                <a:cs typeface="+mj-cs"/>
              </a:rPr>
              <a:t>Project for Sustainable Capacity Building for Effective Participation in the Biosafety Clearing House </a:t>
            </a:r>
          </a:p>
        </p:txBody>
      </p:sp>
      <p:pic>
        <p:nvPicPr>
          <p:cNvPr id="15" name="Picture 14" descr="E:\BCH 3 Project\Project Logo\427x323.jpg"/>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4434072" y="100283"/>
            <a:ext cx="3054350" cy="2311400"/>
          </a:xfrm>
          <a:prstGeom prst="rect">
            <a:avLst/>
          </a:prstGeom>
          <a:noFill/>
          <a:ln>
            <a:noFill/>
          </a:ln>
        </p:spPr>
      </p:pic>
    </p:spTree>
    <p:extLst>
      <p:ext uri="{BB962C8B-B14F-4D97-AF65-F5344CB8AC3E}">
        <p14:creationId xmlns:p14="http://schemas.microsoft.com/office/powerpoint/2010/main" val="5344939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7" y="585216"/>
            <a:ext cx="10786873" cy="1499616"/>
          </a:xfrm>
        </p:spPr>
        <p:txBody>
          <a:bodyPr/>
          <a:lstStyle>
            <a:lvl1pPr>
              <a:defRPr>
                <a:solidFill>
                  <a:srgbClr val="00B0F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024128" y="2286000"/>
            <a:ext cx="10786872" cy="4023360"/>
          </a:xfrm>
        </p:spPr>
        <p:txBody>
          <a:bodyPr/>
          <a:lstStyle>
            <a:lvl1pPr>
              <a:defRPr sz="2600"/>
            </a:lvl1pPr>
            <a:lvl2pPr marL="461963" indent="-115888">
              <a:defRPr sz="2200"/>
            </a:lvl2pPr>
            <a:lvl3pPr marL="568325" indent="-58738">
              <a:defRPr/>
            </a:lvl3pPr>
            <a:lvl4pPr marL="682625" indent="-57150">
              <a:defRPr/>
            </a:lvl4pPr>
            <a:lvl5pPr marL="776288" indent="-34925">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8EEF100-D1FC-4066-9A8B-3E0FC9C59DEB}" type="datetimeFigureOut">
              <a:rPr lang="en-US" smtClean="0"/>
              <a:t>4/18/2022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231597-4DAB-4E82-B20D-EE813693DD37}" type="slidenum">
              <a:rPr lang="en-US" smtClean="0"/>
              <a:t>‹N°›</a:t>
            </a:fld>
            <a:endParaRPr lang="en-US"/>
          </a:p>
        </p:txBody>
      </p:sp>
    </p:spTree>
    <p:extLst>
      <p:ext uri="{BB962C8B-B14F-4D97-AF65-F5344CB8AC3E}">
        <p14:creationId xmlns:p14="http://schemas.microsoft.com/office/powerpoint/2010/main" val="19949393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8EEF100-D1FC-4066-9A8B-3E0FC9C59DEB}" type="datetimeFigureOut">
              <a:rPr lang="en-US" smtClean="0"/>
              <a:t>4/18/2022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231597-4DAB-4E82-B20D-EE813693DD37}" type="slidenum">
              <a:rPr lang="en-US" smtClean="0"/>
              <a:t>‹N°›</a:t>
            </a:fld>
            <a:endParaRPr lang="en-US"/>
          </a:p>
        </p:txBody>
      </p:sp>
    </p:spTree>
    <p:extLst>
      <p:ext uri="{BB962C8B-B14F-4D97-AF65-F5344CB8AC3E}">
        <p14:creationId xmlns:p14="http://schemas.microsoft.com/office/powerpoint/2010/main" val="3700169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8EEF100-D1FC-4066-9A8B-3E0FC9C59DEB}" type="datetimeFigureOut">
              <a:rPr lang="en-US" smtClean="0"/>
              <a:t>4/18/2022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231597-4DAB-4E82-B20D-EE813693DD37}" type="slidenum">
              <a:rPr lang="en-US" smtClean="0"/>
              <a:t>‹N°›</a:t>
            </a:fld>
            <a:endParaRPr lang="en-US"/>
          </a:p>
        </p:txBody>
      </p:sp>
    </p:spTree>
    <p:extLst>
      <p:ext uri="{BB962C8B-B14F-4D97-AF65-F5344CB8AC3E}">
        <p14:creationId xmlns:p14="http://schemas.microsoft.com/office/powerpoint/2010/main" val="4062534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8EEF100-D1FC-4066-9A8B-3E0FC9C59DEB}" type="datetimeFigureOut">
              <a:rPr lang="en-US" smtClean="0"/>
              <a:t>4/18/2022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231597-4DAB-4E82-B20D-EE813693DD37}" type="slidenum">
              <a:rPr lang="en-US" smtClean="0"/>
              <a:t>‹N°›</a:t>
            </a:fld>
            <a:endParaRPr lang="en-US"/>
          </a:p>
        </p:txBody>
      </p:sp>
    </p:spTree>
    <p:extLst>
      <p:ext uri="{BB962C8B-B14F-4D97-AF65-F5344CB8AC3E}">
        <p14:creationId xmlns:p14="http://schemas.microsoft.com/office/powerpoint/2010/main" val="3689269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8EEF100-D1FC-4066-9A8B-3E0FC9C59DEB}" type="datetimeFigureOut">
              <a:rPr lang="en-US" smtClean="0"/>
              <a:t>4/18/2022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231597-4DAB-4E82-B20D-EE813693DD37}" type="slidenum">
              <a:rPr lang="en-US" smtClean="0"/>
              <a:t>‹N°›</a:t>
            </a:fld>
            <a:endParaRPr lang="en-US"/>
          </a:p>
        </p:txBody>
      </p:sp>
    </p:spTree>
    <p:extLst>
      <p:ext uri="{BB962C8B-B14F-4D97-AF65-F5344CB8AC3E}">
        <p14:creationId xmlns:p14="http://schemas.microsoft.com/office/powerpoint/2010/main" val="3319739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En blanco">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xfrm>
            <a:off x="914400" y="6248400"/>
            <a:ext cx="2540000" cy="457200"/>
          </a:xfrm>
          <a:prstGeom prst="rect">
            <a:avLst/>
          </a:prstGeom>
        </p:spPr>
        <p:txBody>
          <a:bodyPr/>
          <a:lstStyle>
            <a:lvl1pPr>
              <a:defRPr/>
            </a:lvl1pPr>
          </a:lstStyle>
          <a:p>
            <a:pPr>
              <a:defRPr/>
            </a:pPr>
            <a:endParaRPr lang="es-ES_tradnl"/>
          </a:p>
        </p:txBody>
      </p:sp>
      <p:sp>
        <p:nvSpPr>
          <p:cNvPr id="3" name="Rectangle 7"/>
          <p:cNvSpPr>
            <a:spLocks noGrp="1" noChangeArrowheads="1"/>
          </p:cNvSpPr>
          <p:nvPr>
            <p:ph type="sldNum" sz="quarter" idx="11"/>
          </p:nvPr>
        </p:nvSpPr>
        <p:spPr>
          <a:xfrm>
            <a:off x="11529484" y="6537067"/>
            <a:ext cx="173124" cy="184666"/>
          </a:xfrm>
          <a:prstGeom prst="rect">
            <a:avLst/>
          </a:prstGeom>
        </p:spPr>
        <p:txBody>
          <a:bodyPr wrap="none" lIns="0" tIns="0" rIns="0" bIns="0" anchor="ctr" anchorCtr="0">
            <a:spAutoFit/>
          </a:bodyPr>
          <a:lstStyle>
            <a:lvl1pPr>
              <a:defRPr lang="es-ES_tradnl" sz="1200" b="0" smtClean="0">
                <a:latin typeface="Traditional Arabic" pitchFamily="18" charset="-78"/>
                <a:cs typeface="Traditional Arabic" pitchFamily="18" charset="-78"/>
              </a:defRPr>
            </a:lvl1pPr>
          </a:lstStyle>
          <a:p>
            <a:pPr rtl="1"/>
            <a:fld id="{5DB081AF-2B2F-4D1B-AC8D-77A4725C1371}" type="slidenum">
              <a:rPr lang="fr-FR" smtClean="0"/>
              <a:pPr rtl="1"/>
              <a:t>‹N°›</a:t>
            </a:fld>
            <a:endParaRPr lang="fr-FR" dirty="0"/>
          </a:p>
        </p:txBody>
      </p:sp>
    </p:spTree>
    <p:extLst>
      <p:ext uri="{BB962C8B-B14F-4D97-AF65-F5344CB8AC3E}">
        <p14:creationId xmlns:p14="http://schemas.microsoft.com/office/powerpoint/2010/main" val="23792309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58EEF100-D1FC-4066-9A8B-3E0FC9C59DEB}" type="datetimeFigureOut">
              <a:rPr lang="en-US" smtClean="0"/>
              <a:t>4/18/2022</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8231597-4DAB-4E82-B20D-EE813693DD37}" type="slidenum">
              <a:rPr lang="en-US" smtClean="0"/>
              <a:t>‹N°›</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48128776"/>
      </p:ext>
    </p:extLst>
  </p:cSld>
  <p:clrMap bg1="lt1" tx1="dk1" bg2="lt2" tx2="dk2" accent1="accent1" accent2="accent2" accent3="accent3" accent4="accent4" accent5="accent5" accent6="accent6" hlink="hlink" folHlink="folHlink"/>
  <p:sldLayoutIdLst>
    <p:sldLayoutId id="2147483663" r:id="rId1"/>
    <p:sldLayoutId id="2147483662" r:id="rId2"/>
    <p:sldLayoutId id="2147483664" r:id="rId3"/>
    <p:sldLayoutId id="2147483665" r:id="rId4"/>
    <p:sldLayoutId id="2147483666" r:id="rId5"/>
    <p:sldLayoutId id="2147483668" r:id="rId6"/>
    <p:sldLayoutId id="2147483669" r:id="rId7"/>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bch.cbd.int/resources/common-format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bch.cbd.int/"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ENREGITREMENT </a:t>
            </a:r>
            <a:r>
              <a:rPr lang="en-US" dirty="0" smtClean="0"/>
              <a:t>D’INFORMATIONS </a:t>
            </a:r>
            <a:r>
              <a:rPr lang="en-US" dirty="0" smtClean="0"/>
              <a:t>SUR LE BCH</a:t>
            </a:r>
            <a:endParaRPr lang="en-US" dirty="0"/>
          </a:p>
        </p:txBody>
      </p:sp>
      <p:sp>
        <p:nvSpPr>
          <p:cNvPr id="3" name="Text Placeholder 2"/>
          <p:cNvSpPr>
            <a:spLocks noGrp="1"/>
          </p:cNvSpPr>
          <p:nvPr>
            <p:ph type="body" idx="1"/>
          </p:nvPr>
        </p:nvSpPr>
        <p:spPr/>
        <p:txBody>
          <a:bodyPr>
            <a:normAutofit/>
          </a:bodyPr>
          <a:lstStyle/>
          <a:p>
            <a:endParaRPr lang="en-US" b="1" dirty="0"/>
          </a:p>
        </p:txBody>
      </p:sp>
    </p:spTree>
    <p:extLst>
      <p:ext uri="{BB962C8B-B14F-4D97-AF65-F5344CB8AC3E}">
        <p14:creationId xmlns:p14="http://schemas.microsoft.com/office/powerpoint/2010/main" val="36935257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Sous quelle forme les informations sont-elles enregistrées sur le </a:t>
            </a:r>
            <a:r>
              <a:rPr lang="fr-FR" dirty="0" err="1" smtClean="0"/>
              <a:t>bch</a:t>
            </a:r>
            <a:r>
              <a:rPr lang="fr-FR" dirty="0" smtClean="0"/>
              <a:t>?</a:t>
            </a:r>
            <a:endParaRPr lang="en-US" dirty="0"/>
          </a:p>
        </p:txBody>
      </p:sp>
      <p:sp>
        <p:nvSpPr>
          <p:cNvPr id="3" name="Content Placeholder 2"/>
          <p:cNvSpPr>
            <a:spLocks noGrp="1"/>
          </p:cNvSpPr>
          <p:nvPr>
            <p:ph idx="1"/>
          </p:nvPr>
        </p:nvSpPr>
        <p:spPr/>
        <p:txBody>
          <a:bodyPr>
            <a:normAutofit/>
          </a:bodyPr>
          <a:lstStyle/>
          <a:p>
            <a:pPr marL="0" indent="0">
              <a:buClr>
                <a:schemeClr val="tx1"/>
              </a:buClr>
              <a:buNone/>
            </a:pPr>
            <a:r>
              <a:rPr lang="en-US" dirty="0" smtClean="0"/>
              <a:t>- </a:t>
            </a:r>
            <a:r>
              <a:rPr lang="fr-FR" dirty="0"/>
              <a:t>Les informations sont enregistrées sous la forme de fiches ayant une structure standardisée (format commun) à remplir avec les informations requises</a:t>
            </a:r>
            <a:r>
              <a:rPr lang="en-US" dirty="0" smtClean="0"/>
              <a:t>. </a:t>
            </a:r>
          </a:p>
          <a:p>
            <a:pPr marL="0" indent="0">
              <a:buClr>
                <a:schemeClr val="tx1"/>
              </a:buClr>
              <a:buNone/>
            </a:pPr>
            <a:r>
              <a:rPr lang="en-US" dirty="0" smtClean="0"/>
              <a:t>- </a:t>
            </a:r>
            <a:r>
              <a:rPr lang="fr-FR" dirty="0"/>
              <a:t>Les formats communs sont destinés à faciliter l'indexation des informations et leur inclusion dans les bases de données, ce qui simplifie la recherche et la localisation des informations dans les bases de données du CEPRB</a:t>
            </a:r>
            <a:endParaRPr lang="fr-CA" altLang="en-US" dirty="0"/>
          </a:p>
          <a:p>
            <a:r>
              <a:rPr lang="en-US" dirty="0" smtClean="0"/>
              <a:t>- L</a:t>
            </a:r>
            <a:r>
              <a:rPr lang="fr-FR" dirty="0" smtClean="0"/>
              <a:t>es </a:t>
            </a:r>
            <a:r>
              <a:rPr lang="fr-FR" dirty="0"/>
              <a:t>formats communs d'enregistrement sont adoptés par la Conférence des Parties au Protocole</a:t>
            </a:r>
            <a:endParaRPr lang="en-US" dirty="0"/>
          </a:p>
        </p:txBody>
      </p:sp>
    </p:spTree>
    <p:extLst>
      <p:ext uri="{BB962C8B-B14F-4D97-AF65-F5344CB8AC3E}">
        <p14:creationId xmlns:p14="http://schemas.microsoft.com/office/powerpoint/2010/main" val="39030436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ExEmple</a:t>
            </a:r>
            <a:r>
              <a:rPr lang="en-US" dirty="0" smtClean="0"/>
              <a:t> </a:t>
            </a:r>
            <a:r>
              <a:rPr lang="en-US" dirty="0"/>
              <a:t>DE </a:t>
            </a:r>
            <a:r>
              <a:rPr lang="en-US" dirty="0" smtClean="0"/>
              <a:t>format </a:t>
            </a:r>
            <a:r>
              <a:rPr lang="en-US" dirty="0" err="1" smtClean="0"/>
              <a:t>commUn</a:t>
            </a:r>
            <a:endParaRPr lang="en-US" dirty="0"/>
          </a:p>
        </p:txBody>
      </p:sp>
      <p:pic>
        <p:nvPicPr>
          <p:cNvPr id="4" name="Picture 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4127" y="1714885"/>
            <a:ext cx="5616575" cy="4829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pic>
      <p:pic>
        <p:nvPicPr>
          <p:cNvPr id="3" name="Picture 2"/>
          <p:cNvPicPr>
            <a:picLocks noChangeAspect="1"/>
          </p:cNvPicPr>
          <p:nvPr/>
        </p:nvPicPr>
        <p:blipFill rotWithShape="1">
          <a:blip r:embed="rId3"/>
          <a:srcRect l="28404" t="9209" r="15373" b="6830"/>
          <a:stretch/>
        </p:blipFill>
        <p:spPr>
          <a:xfrm>
            <a:off x="6234944" y="1935016"/>
            <a:ext cx="5576056" cy="4684044"/>
          </a:xfrm>
          <a:prstGeom prst="rect">
            <a:avLst/>
          </a:prstGeom>
        </p:spPr>
      </p:pic>
      <p:sp>
        <p:nvSpPr>
          <p:cNvPr id="5" name="Rectangle 4"/>
          <p:cNvSpPr/>
          <p:nvPr/>
        </p:nvSpPr>
        <p:spPr>
          <a:xfrm>
            <a:off x="8218401" y="1486397"/>
            <a:ext cx="3286661" cy="338554"/>
          </a:xfrm>
          <a:prstGeom prst="rect">
            <a:avLst/>
          </a:prstGeom>
          <a:ln>
            <a:solidFill>
              <a:schemeClr val="bg2">
                <a:lumMod val="90000"/>
              </a:schemeClr>
            </a:solidFill>
          </a:ln>
        </p:spPr>
        <p:txBody>
          <a:bodyPr wrap="square">
            <a:spAutoFit/>
          </a:bodyPr>
          <a:lstStyle/>
          <a:p>
            <a:pPr lvl="3" indent="-1371600" algn="ctr"/>
            <a:r>
              <a:rPr lang="fr-FR" altLang="en-US" sz="1600" dirty="0"/>
              <a:t>Formulaire de saisie des données</a:t>
            </a:r>
            <a:endParaRPr lang="en-US" altLang="en-US" sz="1600" dirty="0" smtClean="0"/>
          </a:p>
        </p:txBody>
      </p:sp>
    </p:spTree>
    <p:extLst>
      <p:ext uri="{BB962C8B-B14F-4D97-AF65-F5344CB8AC3E}">
        <p14:creationId xmlns:p14="http://schemas.microsoft.com/office/powerpoint/2010/main" val="1787768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altLang="en-US" dirty="0" smtClean="0"/>
              <a:t>- </a:t>
            </a:r>
            <a:r>
              <a:rPr lang="fr-FR" altLang="en-US" dirty="0"/>
              <a:t>Il est recommandé de télécharger les formats communs hors ligne, de rassembler toutes les informations requises, puis de s'inscrire en utilisant les formats en ligne via le Centre de gestion</a:t>
            </a:r>
            <a:endParaRPr lang="en-US" altLang="en-US" dirty="0" smtClean="0"/>
          </a:p>
          <a:p>
            <a:endParaRPr lang="en-US" altLang="en-US" dirty="0"/>
          </a:p>
          <a:p>
            <a:r>
              <a:rPr lang="en-US" altLang="en-US" dirty="0"/>
              <a:t>- </a:t>
            </a:r>
            <a:r>
              <a:rPr lang="en-US" dirty="0" smtClean="0">
                <a:hlinkClick r:id="rId2"/>
              </a:rPr>
              <a:t>https</a:t>
            </a:r>
            <a:r>
              <a:rPr lang="en-US" dirty="0">
                <a:hlinkClick r:id="rId2"/>
              </a:rPr>
              <a:t>://bch.cbd.int/resources/common-formats/</a:t>
            </a:r>
            <a:endParaRPr lang="en-US" altLang="en-US" dirty="0"/>
          </a:p>
          <a:p>
            <a:endParaRPr lang="en-US" dirty="0"/>
          </a:p>
        </p:txBody>
      </p:sp>
    </p:spTree>
    <p:extLst>
      <p:ext uri="{BB962C8B-B14F-4D97-AF65-F5344CB8AC3E}">
        <p14:creationId xmlns:p14="http://schemas.microsoft.com/office/powerpoint/2010/main" val="12774774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How to register for </a:t>
            </a:r>
            <a:r>
              <a:rPr lang="en-US" dirty="0" smtClean="0"/>
              <a:t>General </a:t>
            </a:r>
            <a:r>
              <a:rPr lang="en-US" dirty="0"/>
              <a:t>user BCH </a:t>
            </a:r>
            <a:r>
              <a:rPr lang="en-US" dirty="0" smtClean="0"/>
              <a:t>account? </a:t>
            </a:r>
            <a:endParaRPr lang="en-US" dirty="0"/>
          </a:p>
        </p:txBody>
      </p:sp>
      <p:sp>
        <p:nvSpPr>
          <p:cNvPr id="3" name="Content Placeholder 2"/>
          <p:cNvSpPr>
            <a:spLocks noGrp="1"/>
          </p:cNvSpPr>
          <p:nvPr>
            <p:ph idx="1"/>
          </p:nvPr>
        </p:nvSpPr>
        <p:spPr/>
        <p:txBody>
          <a:bodyPr/>
          <a:lstStyle/>
          <a:p>
            <a:pPr algn="ctr"/>
            <a:endParaRPr lang="en-US" dirty="0"/>
          </a:p>
          <a:p>
            <a:pPr algn="ctr"/>
            <a:r>
              <a:rPr lang="fr-FR" dirty="0"/>
              <a:t>Démonstration sur le site du Centre d'échange pour la prévention des risques </a:t>
            </a:r>
            <a:r>
              <a:rPr lang="fr-FR" dirty="0" smtClean="0"/>
              <a:t>biotechnologiques </a:t>
            </a:r>
            <a:r>
              <a:rPr lang="en-US" sz="9600" u="sng" dirty="0" smtClean="0">
                <a:solidFill>
                  <a:srgbClr val="00B050"/>
                </a:solidFill>
              </a:rPr>
              <a:t>https</a:t>
            </a:r>
            <a:r>
              <a:rPr lang="en-US" sz="9600" u="sng" dirty="0">
                <a:solidFill>
                  <a:srgbClr val="00B050"/>
                </a:solidFill>
              </a:rPr>
              <a:t>://bch.cbd.int/</a:t>
            </a:r>
            <a:endParaRPr lang="en-US" sz="9600" u="sng" dirty="0" smtClean="0">
              <a:solidFill>
                <a:srgbClr val="00B050"/>
              </a:solidFill>
            </a:endParaRPr>
          </a:p>
          <a:p>
            <a:pPr algn="ctr"/>
            <a:endParaRPr lang="en-US" dirty="0"/>
          </a:p>
        </p:txBody>
      </p:sp>
    </p:spTree>
    <p:extLst>
      <p:ext uri="{BB962C8B-B14F-4D97-AF65-F5344CB8AC3E}">
        <p14:creationId xmlns:p14="http://schemas.microsoft.com/office/powerpoint/2010/main" val="21684550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Comment </a:t>
            </a:r>
            <a:r>
              <a:rPr lang="fr-FR" dirty="0" smtClean="0"/>
              <a:t>EFFECTUER un </a:t>
            </a:r>
            <a:r>
              <a:rPr lang="fr-FR" dirty="0"/>
              <a:t>enregistrement sur </a:t>
            </a:r>
            <a:r>
              <a:rPr lang="fr-FR" dirty="0" smtClean="0"/>
              <a:t>Le </a:t>
            </a:r>
            <a:r>
              <a:rPr lang="fr-FR" dirty="0" err="1" smtClean="0"/>
              <a:t>bch</a:t>
            </a:r>
            <a:r>
              <a:rPr lang="fr-FR" dirty="0" smtClean="0"/>
              <a:t> </a:t>
            </a:r>
            <a:r>
              <a:rPr lang="fr-FR" dirty="0"/>
              <a:t>en utilisant le centre de gestion ?</a:t>
            </a:r>
            <a:endParaRPr lang="en-US" dirty="0"/>
          </a:p>
        </p:txBody>
      </p:sp>
      <p:sp>
        <p:nvSpPr>
          <p:cNvPr id="3" name="Content Placeholder 2"/>
          <p:cNvSpPr>
            <a:spLocks noGrp="1"/>
          </p:cNvSpPr>
          <p:nvPr>
            <p:ph idx="1"/>
          </p:nvPr>
        </p:nvSpPr>
        <p:spPr/>
        <p:txBody>
          <a:bodyPr/>
          <a:lstStyle/>
          <a:p>
            <a:r>
              <a:rPr lang="fr-FR" dirty="0"/>
              <a:t>Exercice : Enregistrement de nouvelles sur le centre de gestion du BCH</a:t>
            </a:r>
            <a:endParaRPr lang="en-US" dirty="0"/>
          </a:p>
        </p:txBody>
      </p:sp>
    </p:spTree>
    <p:extLst>
      <p:ext uri="{BB962C8B-B14F-4D97-AF65-F5344CB8AC3E}">
        <p14:creationId xmlns:p14="http://schemas.microsoft.com/office/powerpoint/2010/main" val="4701499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dirty="0"/>
              <a:t>Comment enregistrer </a:t>
            </a:r>
            <a:r>
              <a:rPr lang="fr-FR" dirty="0" smtClean="0"/>
              <a:t>sur </a:t>
            </a:r>
            <a:r>
              <a:rPr lang="fr-FR" dirty="0"/>
              <a:t>le </a:t>
            </a:r>
            <a:r>
              <a:rPr lang="fr-FR" dirty="0" err="1"/>
              <a:t>bch</a:t>
            </a:r>
            <a:r>
              <a:rPr lang="en-US" dirty="0" smtClean="0"/>
              <a:t>? </a:t>
            </a:r>
            <a:endParaRPr lang="en-US" dirty="0"/>
          </a:p>
        </p:txBody>
      </p:sp>
      <p:sp>
        <p:nvSpPr>
          <p:cNvPr id="3" name="Content Placeholder 2"/>
          <p:cNvSpPr>
            <a:spLocks noGrp="1"/>
          </p:cNvSpPr>
          <p:nvPr>
            <p:ph idx="1"/>
          </p:nvPr>
        </p:nvSpPr>
        <p:spPr/>
        <p:txBody>
          <a:bodyPr>
            <a:normAutofit/>
          </a:bodyPr>
          <a:lstStyle/>
          <a:p>
            <a:pPr algn="ctr"/>
            <a:endParaRPr lang="en-US" dirty="0"/>
          </a:p>
          <a:p>
            <a:pPr algn="ctr"/>
            <a:r>
              <a:rPr lang="en-US" sz="9600" u="sng" dirty="0" smtClean="0">
                <a:solidFill>
                  <a:srgbClr val="00B050"/>
                </a:solidFill>
                <a:hlinkClick r:id="rId2"/>
              </a:rPr>
              <a:t>https</a:t>
            </a:r>
            <a:r>
              <a:rPr lang="en-US" sz="9600" u="sng" dirty="0">
                <a:solidFill>
                  <a:srgbClr val="00B050"/>
                </a:solidFill>
                <a:hlinkClick r:id="rId2"/>
              </a:rPr>
              <a:t>://bch.cbd.int</a:t>
            </a:r>
            <a:r>
              <a:rPr lang="en-US" sz="9600" u="sng" dirty="0" smtClean="0">
                <a:solidFill>
                  <a:srgbClr val="00B050"/>
                </a:solidFill>
                <a:hlinkClick r:id="rId2"/>
              </a:rPr>
              <a:t>/</a:t>
            </a:r>
            <a:endParaRPr lang="en-US" sz="9600" u="sng" dirty="0" smtClean="0">
              <a:solidFill>
                <a:srgbClr val="00B050"/>
              </a:solidFill>
            </a:endParaRPr>
          </a:p>
          <a:p>
            <a:pPr algn="ctr"/>
            <a:r>
              <a:rPr lang="fr-FR" sz="5400" dirty="0">
                <a:solidFill>
                  <a:srgbClr val="FF0000"/>
                </a:solidFill>
              </a:rPr>
              <a:t>Le centre de gestion </a:t>
            </a:r>
            <a:r>
              <a:rPr lang="fr-FR" sz="5400" dirty="0" smtClean="0">
                <a:solidFill>
                  <a:srgbClr val="FF0000"/>
                </a:solidFill>
              </a:rPr>
              <a:t>du </a:t>
            </a:r>
            <a:r>
              <a:rPr lang="fr-FR" sz="5400" dirty="0">
                <a:solidFill>
                  <a:srgbClr val="FF0000"/>
                </a:solidFill>
              </a:rPr>
              <a:t>BCH</a:t>
            </a:r>
            <a:endParaRPr lang="en-US" dirty="0"/>
          </a:p>
        </p:txBody>
      </p:sp>
    </p:spTree>
    <p:extLst>
      <p:ext uri="{BB962C8B-B14F-4D97-AF65-F5344CB8AC3E}">
        <p14:creationId xmlns:p14="http://schemas.microsoft.com/office/powerpoint/2010/main" val="29179437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dirty="0" smtClean="0"/>
              <a:t>Le Site </a:t>
            </a:r>
            <a:r>
              <a:rPr lang="fr-FR" dirty="0"/>
              <a:t>de formation du </a:t>
            </a:r>
            <a:r>
              <a:rPr lang="fr-FR" dirty="0" err="1"/>
              <a:t>Bch</a:t>
            </a:r>
            <a:endParaRPr lang="en-US" dirty="0"/>
          </a:p>
        </p:txBody>
      </p:sp>
      <p:sp>
        <p:nvSpPr>
          <p:cNvPr id="3" name="Content Placeholder 2"/>
          <p:cNvSpPr>
            <a:spLocks noGrp="1"/>
          </p:cNvSpPr>
          <p:nvPr>
            <p:ph idx="1"/>
          </p:nvPr>
        </p:nvSpPr>
        <p:spPr/>
        <p:txBody>
          <a:bodyPr>
            <a:normAutofit/>
          </a:bodyPr>
          <a:lstStyle/>
          <a:p>
            <a:pPr algn="ctr"/>
            <a:endParaRPr lang="en-US" dirty="0"/>
          </a:p>
          <a:p>
            <a:pPr algn="ctr"/>
            <a:r>
              <a:rPr lang="en-US" sz="4000" u="sng" dirty="0" smtClean="0">
                <a:solidFill>
                  <a:srgbClr val="00B050"/>
                </a:solidFill>
              </a:rPr>
              <a:t>https</a:t>
            </a:r>
            <a:r>
              <a:rPr lang="en-US" sz="4000" u="sng" dirty="0">
                <a:solidFill>
                  <a:srgbClr val="00B050"/>
                </a:solidFill>
              </a:rPr>
              <a:t>://bch-training.cbd.int/en/</a:t>
            </a:r>
            <a:endParaRPr lang="en-US" dirty="0" smtClean="0"/>
          </a:p>
          <a:p>
            <a:r>
              <a:rPr lang="en-US" u="sng" dirty="0" err="1" smtClean="0"/>
              <a:t>Exercice</a:t>
            </a:r>
            <a:r>
              <a:rPr lang="en-US" u="sng" dirty="0" smtClean="0"/>
              <a:t>: </a:t>
            </a:r>
          </a:p>
          <a:p>
            <a:pPr>
              <a:buFont typeface="Wingdings" panose="05000000000000000000" pitchFamily="2" charset="2"/>
              <a:buChar char="§"/>
            </a:pPr>
            <a:r>
              <a:rPr lang="en-US" dirty="0" smtClean="0"/>
              <a:t> </a:t>
            </a:r>
            <a:r>
              <a:rPr lang="fr-FR" dirty="0" smtClean="0"/>
              <a:t>Créez </a:t>
            </a:r>
            <a:r>
              <a:rPr lang="fr-FR" dirty="0"/>
              <a:t>un dossier de nouvelles sur le site de formation, en utilisant un compte d'utilisateur national autorisé, le sauvegarder comme brouillon, le modifier et le soumettre pour publication</a:t>
            </a:r>
            <a:r>
              <a:rPr lang="en-US" dirty="0" smtClean="0"/>
              <a:t>.</a:t>
            </a:r>
          </a:p>
          <a:p>
            <a:pPr>
              <a:buFont typeface="Wingdings" panose="05000000000000000000" pitchFamily="2" charset="2"/>
              <a:buChar char="§"/>
            </a:pPr>
            <a:r>
              <a:rPr lang="en-US" dirty="0" smtClean="0"/>
              <a:t> </a:t>
            </a:r>
            <a:r>
              <a:rPr lang="fr-FR" dirty="0"/>
              <a:t>U</a:t>
            </a:r>
            <a:r>
              <a:rPr lang="fr-FR" dirty="0" smtClean="0"/>
              <a:t>tilisez </a:t>
            </a:r>
            <a:r>
              <a:rPr lang="fr-FR" dirty="0"/>
              <a:t>un compte NFP, </a:t>
            </a:r>
            <a:r>
              <a:rPr lang="fr-FR" dirty="0" smtClean="0"/>
              <a:t>modifiez </a:t>
            </a:r>
            <a:r>
              <a:rPr lang="fr-FR" dirty="0"/>
              <a:t>et </a:t>
            </a:r>
            <a:r>
              <a:rPr lang="fr-FR" dirty="0" smtClean="0"/>
              <a:t>publiez </a:t>
            </a:r>
            <a:r>
              <a:rPr lang="fr-FR" dirty="0"/>
              <a:t>le même enregistrement</a:t>
            </a:r>
            <a:endParaRPr lang="en-US" dirty="0" smtClean="0"/>
          </a:p>
          <a:p>
            <a:endParaRPr lang="en-US" dirty="0"/>
          </a:p>
          <a:p>
            <a:pPr algn="ctr"/>
            <a:endParaRPr lang="en-US" dirty="0"/>
          </a:p>
        </p:txBody>
      </p:sp>
    </p:spTree>
    <p:extLst>
      <p:ext uri="{BB962C8B-B14F-4D97-AF65-F5344CB8AC3E}">
        <p14:creationId xmlns:p14="http://schemas.microsoft.com/office/powerpoint/2010/main" val="5727270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38" descr="C:\BCH_HelpSystemUpdate\imagenes\JPG\MO06_0008_e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0526" y="360220"/>
            <a:ext cx="10150084" cy="60544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1"/>
          </p:nvPr>
        </p:nvSpPr>
        <p:spPr/>
        <p:txBody>
          <a:bodyPr/>
          <a:lstStyle/>
          <a:p>
            <a:pPr>
              <a:defRPr/>
            </a:pPr>
            <a:fld id="{CCB8A5D4-A928-4B57-B748-CAE7C4D27FC4}" type="slidenum">
              <a:rPr lang="es-ES_tradnl" smtClean="0"/>
              <a:pPr>
                <a:defRPr/>
              </a:pPr>
              <a:t>17</a:t>
            </a:fld>
            <a:endParaRPr lang="es-ES_tradnl"/>
          </a:p>
        </p:txBody>
      </p:sp>
    </p:spTree>
    <p:extLst>
      <p:ext uri="{BB962C8B-B14F-4D97-AF65-F5344CB8AC3E}">
        <p14:creationId xmlns:p14="http://schemas.microsoft.com/office/powerpoint/2010/main" val="28189248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Ressources</a:t>
            </a:r>
            <a:r>
              <a:rPr lang="en-US" dirty="0"/>
              <a:t> </a:t>
            </a:r>
            <a:r>
              <a:rPr lang="en-US" dirty="0" err="1"/>
              <a:t>pédagogiques</a:t>
            </a:r>
            <a:r>
              <a:rPr lang="en-US" dirty="0"/>
              <a:t> </a:t>
            </a:r>
            <a:r>
              <a:rPr lang="en-US" dirty="0" err="1"/>
              <a:t>pertinentes</a:t>
            </a:r>
            <a:r>
              <a:rPr lang="en-US" dirty="0"/>
              <a:t> </a:t>
            </a:r>
            <a:r>
              <a:rPr lang="en-US" dirty="0" err="1"/>
              <a:t>disponibles</a:t>
            </a:r>
            <a:endParaRPr lang="en-US" dirty="0"/>
          </a:p>
        </p:txBody>
      </p:sp>
      <p:sp>
        <p:nvSpPr>
          <p:cNvPr id="3" name="Content Placeholder 2"/>
          <p:cNvSpPr>
            <a:spLocks noGrp="1"/>
          </p:cNvSpPr>
          <p:nvPr>
            <p:ph idx="1"/>
          </p:nvPr>
        </p:nvSpPr>
        <p:spPr/>
        <p:txBody>
          <a:bodyPr/>
          <a:lstStyle/>
          <a:p>
            <a:pPr marL="0" indent="0">
              <a:buNone/>
            </a:pPr>
            <a:r>
              <a:rPr lang="en-US" dirty="0" smtClean="0"/>
              <a:t>- </a:t>
            </a:r>
            <a:r>
              <a:rPr lang="en-US" dirty="0" err="1" smtClean="0"/>
              <a:t>Manuels</a:t>
            </a:r>
            <a:r>
              <a:rPr lang="en-US" dirty="0" smtClean="0"/>
              <a:t> de formation:</a:t>
            </a:r>
          </a:p>
          <a:p>
            <a:pPr lvl="1">
              <a:buFont typeface="Wingdings" panose="05000000000000000000" pitchFamily="2" charset="2"/>
              <a:buChar char="§"/>
            </a:pPr>
            <a:r>
              <a:rPr lang="en-US" dirty="0" smtClean="0"/>
              <a:t> </a:t>
            </a:r>
            <a:r>
              <a:rPr lang="en-US" dirty="0" err="1"/>
              <a:t>Manuels</a:t>
            </a:r>
            <a:r>
              <a:rPr lang="en-US" dirty="0"/>
              <a:t> de formation no </a:t>
            </a:r>
            <a:r>
              <a:rPr lang="en-US" dirty="0" smtClean="0"/>
              <a:t>6, 7 et 8</a:t>
            </a:r>
          </a:p>
          <a:p>
            <a:pPr marL="0" indent="0">
              <a:buNone/>
            </a:pPr>
            <a:r>
              <a:rPr lang="en-US" dirty="0" smtClean="0"/>
              <a:t>- Etudes de </a:t>
            </a:r>
            <a:r>
              <a:rPr lang="en-US" dirty="0" err="1" smtClean="0"/>
              <a:t>cas</a:t>
            </a:r>
            <a:r>
              <a:rPr lang="en-US" dirty="0" smtClean="0"/>
              <a:t>:</a:t>
            </a:r>
            <a:endParaRPr lang="en-US" dirty="0"/>
          </a:p>
          <a:p>
            <a:pPr lvl="1">
              <a:buFont typeface="Wingdings" panose="05000000000000000000" pitchFamily="2" charset="2"/>
              <a:buChar char="§"/>
            </a:pPr>
            <a:r>
              <a:rPr lang="en-US" dirty="0" smtClean="0"/>
              <a:t> </a:t>
            </a:r>
            <a:r>
              <a:rPr lang="en-US" dirty="0"/>
              <a:t>Etudes de </a:t>
            </a:r>
            <a:r>
              <a:rPr lang="en-US" dirty="0" err="1"/>
              <a:t>cas</a:t>
            </a:r>
            <a:r>
              <a:rPr lang="en-US" dirty="0"/>
              <a:t> no 4,5,6,14,16,17,18,23,25 </a:t>
            </a:r>
            <a:r>
              <a:rPr lang="en-US" dirty="0" smtClean="0"/>
              <a:t>et 26</a:t>
            </a:r>
          </a:p>
          <a:p>
            <a:pPr marL="0" indent="0">
              <a:buNone/>
            </a:pPr>
            <a:r>
              <a:rPr lang="en-US" dirty="0" smtClean="0"/>
              <a:t>- </a:t>
            </a:r>
            <a:r>
              <a:rPr lang="en-US" dirty="0"/>
              <a:t>Guides de </a:t>
            </a:r>
            <a:r>
              <a:rPr lang="en-US" dirty="0" err="1"/>
              <a:t>référence</a:t>
            </a:r>
            <a:r>
              <a:rPr lang="en-US" dirty="0"/>
              <a:t> :</a:t>
            </a:r>
            <a:endParaRPr lang="en-US" dirty="0" smtClean="0"/>
          </a:p>
          <a:p>
            <a:pPr lvl="1">
              <a:buFont typeface="Wingdings" panose="05000000000000000000" pitchFamily="2" charset="2"/>
              <a:buChar char="§"/>
            </a:pPr>
            <a:r>
              <a:rPr lang="en-US" dirty="0"/>
              <a:t> Guides de </a:t>
            </a:r>
            <a:r>
              <a:rPr lang="en-US" dirty="0" err="1"/>
              <a:t>référence</a:t>
            </a:r>
            <a:r>
              <a:rPr lang="en-US" dirty="0"/>
              <a:t> no 1, 3, 7, 9, 10, 12 </a:t>
            </a:r>
            <a:r>
              <a:rPr lang="en-US" dirty="0" smtClean="0"/>
              <a:t>et 13.</a:t>
            </a:r>
            <a:endParaRPr lang="en-US" dirty="0"/>
          </a:p>
          <a:p>
            <a:pPr lvl="1">
              <a:buFont typeface="Wingdings" panose="05000000000000000000" pitchFamily="2" charset="2"/>
              <a:buChar char="§"/>
            </a:pPr>
            <a:endParaRPr lang="en-US" dirty="0" smtClean="0"/>
          </a:p>
          <a:p>
            <a:endParaRPr lang="en-US" dirty="0"/>
          </a:p>
        </p:txBody>
      </p:sp>
    </p:spTree>
    <p:extLst>
      <p:ext uri="{BB962C8B-B14F-4D97-AF65-F5344CB8AC3E}">
        <p14:creationId xmlns:p14="http://schemas.microsoft.com/office/powerpoint/2010/main" val="6289297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L'eSPACE</a:t>
            </a:r>
            <a:r>
              <a:rPr lang="en-US" dirty="0" smtClean="0"/>
              <a:t> </a:t>
            </a:r>
            <a:r>
              <a:rPr lang="en-US" dirty="0" err="1"/>
              <a:t>d'apprentissage</a:t>
            </a:r>
            <a:r>
              <a:rPr lang="en-US" dirty="0"/>
              <a:t> </a:t>
            </a:r>
            <a:r>
              <a:rPr lang="en-US" dirty="0" err="1"/>
              <a:t>virtuel</a:t>
            </a:r>
            <a:endParaRPr lang="en-US" dirty="0"/>
          </a:p>
        </p:txBody>
      </p:sp>
      <p:sp>
        <p:nvSpPr>
          <p:cNvPr id="3" name="Content Placeholder 2"/>
          <p:cNvSpPr>
            <a:spLocks noGrp="1"/>
          </p:cNvSpPr>
          <p:nvPr>
            <p:ph idx="1"/>
          </p:nvPr>
        </p:nvSpPr>
        <p:spPr/>
        <p:txBody>
          <a:bodyPr>
            <a:normAutofit/>
          </a:bodyPr>
          <a:lstStyle/>
          <a:p>
            <a:pPr algn="ctr"/>
            <a:endParaRPr lang="en-US" dirty="0"/>
          </a:p>
          <a:p>
            <a:pPr algn="ctr"/>
            <a:r>
              <a:rPr lang="fr-FR" dirty="0"/>
              <a:t>Démonstration sur l'espace d'apprentissage </a:t>
            </a:r>
            <a:r>
              <a:rPr lang="fr-FR" dirty="0" smtClean="0"/>
              <a:t>virtuel</a:t>
            </a:r>
          </a:p>
          <a:p>
            <a:pPr algn="ctr"/>
            <a:r>
              <a:rPr lang="es-CO" altLang="en-US" sz="8800" u="sng" dirty="0" smtClean="0">
                <a:solidFill>
                  <a:srgbClr val="00B050"/>
                </a:solidFill>
                <a:sym typeface="Calibri" panose="020F0502020204030204" pitchFamily="34" charset="0"/>
              </a:rPr>
              <a:t>http</a:t>
            </a:r>
            <a:r>
              <a:rPr lang="es-CO" altLang="en-US" sz="8800" u="sng" dirty="0">
                <a:solidFill>
                  <a:srgbClr val="00B050"/>
                </a:solidFill>
                <a:sym typeface="Calibri" panose="020F0502020204030204" pitchFamily="34" charset="0"/>
              </a:rPr>
              <a:t>://vle.bch3-un.org</a:t>
            </a:r>
          </a:p>
          <a:p>
            <a:pPr marL="0" indent="0" algn="ctr">
              <a:buNone/>
            </a:pPr>
            <a:endParaRPr lang="en-US" sz="9600" u="sng" dirty="0" smtClean="0">
              <a:solidFill>
                <a:srgbClr val="00B050"/>
              </a:solidFill>
            </a:endParaRPr>
          </a:p>
          <a:p>
            <a:pPr algn="ctr"/>
            <a:endParaRPr lang="en-US" dirty="0"/>
          </a:p>
        </p:txBody>
      </p:sp>
    </p:spTree>
    <p:extLst>
      <p:ext uri="{BB962C8B-B14F-4D97-AF65-F5344CB8AC3E}">
        <p14:creationId xmlns:p14="http://schemas.microsoft.com/office/powerpoint/2010/main" val="35161672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TypeS</a:t>
            </a:r>
            <a:r>
              <a:rPr lang="en-US" dirty="0" smtClean="0"/>
              <a:t> D’ENREGISTREMENT SUR Le bch</a:t>
            </a:r>
            <a:endParaRPr lang="en-US" dirty="0"/>
          </a:p>
        </p:txBody>
      </p:sp>
      <p:sp>
        <p:nvSpPr>
          <p:cNvPr id="3" name="Content Placeholder 2"/>
          <p:cNvSpPr>
            <a:spLocks noGrp="1"/>
          </p:cNvSpPr>
          <p:nvPr>
            <p:ph idx="1"/>
          </p:nvPr>
        </p:nvSpPr>
        <p:spPr/>
        <p:txBody>
          <a:bodyPr/>
          <a:lstStyle/>
          <a:p>
            <a:r>
              <a:rPr lang="en-US" dirty="0" smtClean="0"/>
              <a:t>Il y a 3 types d’enregistrements sur le BCH</a:t>
            </a:r>
          </a:p>
          <a:p>
            <a:pPr lvl="1">
              <a:buFont typeface="Wingdings" panose="05000000000000000000" pitchFamily="2" charset="2"/>
              <a:buChar char="§"/>
            </a:pPr>
            <a:r>
              <a:rPr lang="en-US" dirty="0"/>
              <a:t> </a:t>
            </a:r>
            <a:r>
              <a:rPr lang="en-US" sz="2600" dirty="0"/>
              <a:t>L</a:t>
            </a:r>
            <a:r>
              <a:rPr lang="en-US" sz="2600" dirty="0" smtClean="0"/>
              <a:t>es </a:t>
            </a:r>
            <a:r>
              <a:rPr lang="en-US" sz="2600" dirty="0" err="1" smtClean="0"/>
              <a:t>enregistrements</a:t>
            </a:r>
            <a:r>
              <a:rPr lang="en-US" sz="2600" dirty="0" smtClean="0"/>
              <a:t> </a:t>
            </a:r>
            <a:r>
              <a:rPr lang="en-US" sz="2600" dirty="0" err="1" smtClean="0"/>
              <a:t>nationaux</a:t>
            </a:r>
            <a:r>
              <a:rPr lang="en-US" sz="2600" dirty="0" smtClean="0"/>
              <a:t>; </a:t>
            </a:r>
          </a:p>
          <a:p>
            <a:pPr lvl="1">
              <a:buFont typeface="Wingdings" panose="05000000000000000000" pitchFamily="2" charset="2"/>
              <a:buChar char="§"/>
            </a:pPr>
            <a:r>
              <a:rPr lang="en-US" sz="2600" dirty="0" smtClean="0"/>
              <a:t> Les </a:t>
            </a:r>
            <a:r>
              <a:rPr lang="en-US" sz="2600" dirty="0" err="1" smtClean="0"/>
              <a:t>enregistrements</a:t>
            </a:r>
            <a:r>
              <a:rPr lang="en-US" sz="2600" dirty="0" smtClean="0"/>
              <a:t> de Reference records;</a:t>
            </a:r>
          </a:p>
          <a:p>
            <a:pPr lvl="1">
              <a:buFont typeface="Wingdings" panose="05000000000000000000" pitchFamily="2" charset="2"/>
              <a:buChar char="§"/>
            </a:pPr>
            <a:r>
              <a:rPr lang="en-US" sz="2600" dirty="0" smtClean="0"/>
              <a:t> Les </a:t>
            </a:r>
            <a:r>
              <a:rPr lang="en-US" sz="2600" dirty="0" err="1" smtClean="0"/>
              <a:t>enregistrements</a:t>
            </a:r>
            <a:r>
              <a:rPr lang="en-US" sz="2600" dirty="0" smtClean="0"/>
              <a:t> du </a:t>
            </a:r>
            <a:r>
              <a:rPr lang="en-US" sz="2600" dirty="0" err="1" smtClean="0"/>
              <a:t>Secrétariat</a:t>
            </a:r>
            <a:r>
              <a:rPr lang="en-US" sz="2600" dirty="0" smtClean="0"/>
              <a:t> de la CDB</a:t>
            </a:r>
            <a:endParaRPr lang="en-US" sz="2600" dirty="0"/>
          </a:p>
        </p:txBody>
      </p:sp>
    </p:spTree>
    <p:extLst>
      <p:ext uri="{BB962C8B-B14F-4D97-AF65-F5344CB8AC3E}">
        <p14:creationId xmlns:p14="http://schemas.microsoft.com/office/powerpoint/2010/main" val="1070860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28" y="108698"/>
            <a:ext cx="10786873" cy="1499616"/>
          </a:xfrm>
        </p:spPr>
        <p:txBody>
          <a:bodyPr/>
          <a:lstStyle/>
          <a:p>
            <a:r>
              <a:rPr lang="en-US" dirty="0" smtClean="0"/>
              <a:t>LES ENREGISTREMENTS </a:t>
            </a:r>
            <a:r>
              <a:rPr lang="en-US" dirty="0" err="1" smtClean="0"/>
              <a:t>NationaUX</a:t>
            </a:r>
            <a:endParaRPr lang="en-US" dirty="0"/>
          </a:p>
        </p:txBody>
      </p:sp>
      <p:sp>
        <p:nvSpPr>
          <p:cNvPr id="3" name="Content Placeholder 2"/>
          <p:cNvSpPr>
            <a:spLocks noGrp="1"/>
          </p:cNvSpPr>
          <p:nvPr>
            <p:ph idx="1"/>
          </p:nvPr>
        </p:nvSpPr>
        <p:spPr>
          <a:xfrm>
            <a:off x="933976" y="1344079"/>
            <a:ext cx="10786872" cy="5069600"/>
          </a:xfrm>
        </p:spPr>
        <p:txBody>
          <a:bodyPr>
            <a:noAutofit/>
          </a:bodyPr>
          <a:lstStyle/>
          <a:p>
            <a:pPr>
              <a:buFont typeface="Wingdings" panose="05000000000000000000" pitchFamily="2" charset="2"/>
              <a:buChar char="§"/>
            </a:pPr>
            <a:r>
              <a:rPr lang="en-US" sz="2200" dirty="0" smtClean="0"/>
              <a:t> Les Points </a:t>
            </a:r>
            <a:r>
              <a:rPr lang="en-US" sz="2200" dirty="0" err="1" smtClean="0"/>
              <a:t>Focaux</a:t>
            </a:r>
            <a:r>
              <a:rPr lang="en-US" sz="2200" dirty="0" smtClean="0"/>
              <a:t> </a:t>
            </a:r>
            <a:r>
              <a:rPr lang="en-US" sz="2200" dirty="0" err="1" smtClean="0"/>
              <a:t>Nationaux</a:t>
            </a:r>
            <a:r>
              <a:rPr lang="en-US" sz="2200" dirty="0" smtClean="0"/>
              <a:t> (PFN)</a:t>
            </a:r>
            <a:endParaRPr lang="en-US" sz="2200" dirty="0"/>
          </a:p>
          <a:p>
            <a:pPr>
              <a:buFont typeface="Wingdings" panose="05000000000000000000" pitchFamily="2" charset="2"/>
              <a:buChar char="§"/>
            </a:pPr>
            <a:r>
              <a:rPr lang="en-US" sz="2200" dirty="0" smtClean="0"/>
              <a:t> </a:t>
            </a:r>
            <a:r>
              <a:rPr lang="fr-FR" sz="2200" dirty="0"/>
              <a:t>Site web ou base de données nationale sur la biosécurité</a:t>
            </a:r>
          </a:p>
          <a:p>
            <a:pPr>
              <a:buFont typeface="Wingdings" panose="05000000000000000000" pitchFamily="2" charset="2"/>
              <a:buChar char="§"/>
            </a:pPr>
            <a:r>
              <a:rPr lang="fr-FR" sz="2200" dirty="0"/>
              <a:t> Autorité nationale compétente</a:t>
            </a:r>
          </a:p>
          <a:p>
            <a:pPr>
              <a:buFont typeface="Wingdings" panose="05000000000000000000" pitchFamily="2" charset="2"/>
              <a:buChar char="§"/>
            </a:pPr>
            <a:r>
              <a:rPr lang="fr-FR" sz="2200" dirty="0"/>
              <a:t> Lois, règlements, directives et accords régionaux et internationaux en matière de biosécurité</a:t>
            </a:r>
          </a:p>
          <a:p>
            <a:pPr>
              <a:buFont typeface="Wingdings" panose="05000000000000000000" pitchFamily="2" charset="2"/>
              <a:buChar char="§"/>
            </a:pPr>
            <a:r>
              <a:rPr lang="fr-FR" sz="2200" dirty="0"/>
              <a:t> Décision du pays ou toute autre communication</a:t>
            </a:r>
          </a:p>
          <a:p>
            <a:pPr>
              <a:buFont typeface="Wingdings" panose="05000000000000000000" pitchFamily="2" charset="2"/>
              <a:buChar char="§"/>
            </a:pPr>
            <a:r>
              <a:rPr lang="fr-FR" sz="2200" dirty="0"/>
              <a:t> Soumissions des Parties et d'autres gouvernements (sur un sujet donné)</a:t>
            </a:r>
          </a:p>
          <a:p>
            <a:pPr>
              <a:buFont typeface="Wingdings" panose="05000000000000000000" pitchFamily="2" charset="2"/>
              <a:buChar char="§"/>
            </a:pPr>
            <a:r>
              <a:rPr lang="fr-FR" sz="2200" dirty="0"/>
              <a:t> Évaluation des risques générée par un processus réglementaire</a:t>
            </a:r>
          </a:p>
          <a:p>
            <a:pPr>
              <a:buFont typeface="Wingdings" panose="05000000000000000000" pitchFamily="2" charset="2"/>
              <a:buChar char="§"/>
            </a:pPr>
            <a:r>
              <a:rPr lang="fr-FR" sz="2200" dirty="0"/>
              <a:t> Expert en </a:t>
            </a:r>
            <a:r>
              <a:rPr lang="fr-FR" sz="2200" dirty="0" smtClean="0"/>
              <a:t>biosécurité</a:t>
            </a:r>
          </a:p>
          <a:p>
            <a:pPr>
              <a:buFont typeface="Wingdings" panose="05000000000000000000" pitchFamily="2" charset="2"/>
              <a:buChar char="§"/>
            </a:pPr>
            <a:r>
              <a:rPr lang="fr-FR" sz="2200" dirty="0"/>
              <a:t>Rapport </a:t>
            </a:r>
            <a:r>
              <a:rPr lang="fr-FR" sz="2200" dirty="0" smtClean="0"/>
              <a:t>de la mission </a:t>
            </a:r>
            <a:r>
              <a:rPr lang="fr-FR" sz="2200" dirty="0"/>
              <a:t>entreprise par l'expert en biosécurité</a:t>
            </a:r>
          </a:p>
          <a:p>
            <a:pPr>
              <a:buFont typeface="Wingdings" panose="05000000000000000000" pitchFamily="2" charset="2"/>
              <a:buChar char="§"/>
            </a:pPr>
            <a:r>
              <a:rPr lang="fr-FR" sz="2200" dirty="0"/>
              <a:t> Rapport sur la mise en œuvre du Protocole de Cartagena sur la prévention des risques biotechnologiques</a:t>
            </a:r>
            <a:endParaRPr lang="en-US" sz="2200" dirty="0"/>
          </a:p>
        </p:txBody>
      </p:sp>
    </p:spTree>
    <p:extLst>
      <p:ext uri="{BB962C8B-B14F-4D97-AF65-F5344CB8AC3E}">
        <p14:creationId xmlns:p14="http://schemas.microsoft.com/office/powerpoint/2010/main" val="38015395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Qui peut enregistrer les enregistrements nationaux</a:t>
            </a:r>
            <a:r>
              <a:rPr lang="en-US" dirty="0" smtClean="0"/>
              <a:t>?</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smtClean="0"/>
              <a:t> Les Points </a:t>
            </a:r>
            <a:r>
              <a:rPr lang="en-US" dirty="0" err="1" smtClean="0"/>
              <a:t>Focaux</a:t>
            </a:r>
            <a:r>
              <a:rPr lang="en-US" dirty="0" smtClean="0"/>
              <a:t> du BCH (PFN); et</a:t>
            </a:r>
          </a:p>
          <a:p>
            <a:pPr>
              <a:buFont typeface="Wingdings" panose="05000000000000000000" pitchFamily="2" charset="2"/>
              <a:buChar char="§"/>
            </a:pPr>
            <a:r>
              <a:rPr lang="en-US" dirty="0" smtClean="0"/>
              <a:t> </a:t>
            </a:r>
            <a:r>
              <a:rPr lang="en-US" dirty="0" err="1" smtClean="0"/>
              <a:t>Utilisateurs</a:t>
            </a:r>
            <a:r>
              <a:rPr lang="en-US" dirty="0" smtClean="0"/>
              <a:t> </a:t>
            </a:r>
            <a:r>
              <a:rPr lang="en-US" dirty="0" err="1" smtClean="0"/>
              <a:t>Nationaux</a:t>
            </a:r>
            <a:r>
              <a:rPr lang="en-US" dirty="0" smtClean="0"/>
              <a:t> </a:t>
            </a:r>
            <a:r>
              <a:rPr lang="en-US" dirty="0" err="1" smtClean="0"/>
              <a:t>Authorisés</a:t>
            </a:r>
            <a:r>
              <a:rPr lang="en-US" dirty="0" smtClean="0"/>
              <a:t> (UNA)</a:t>
            </a:r>
          </a:p>
        </p:txBody>
      </p:sp>
    </p:spTree>
    <p:extLst>
      <p:ext uri="{BB962C8B-B14F-4D97-AF65-F5344CB8AC3E}">
        <p14:creationId xmlns:p14="http://schemas.microsoft.com/office/powerpoint/2010/main" val="10846017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QUEL EST LE ROLE DU PFN?</a:t>
            </a:r>
            <a:endParaRPr lang="en-US" dirty="0"/>
          </a:p>
        </p:txBody>
      </p:sp>
      <p:sp>
        <p:nvSpPr>
          <p:cNvPr id="3" name="Content Placeholder 2"/>
          <p:cNvSpPr>
            <a:spLocks noGrp="1"/>
          </p:cNvSpPr>
          <p:nvPr>
            <p:ph idx="1"/>
          </p:nvPr>
        </p:nvSpPr>
        <p:spPr>
          <a:xfrm>
            <a:off x="1024128" y="2084832"/>
            <a:ext cx="10786872" cy="4224528"/>
          </a:xfrm>
        </p:spPr>
        <p:txBody>
          <a:bodyPr>
            <a:normAutofit fontScale="92500"/>
          </a:bodyPr>
          <a:lstStyle/>
          <a:p>
            <a:pPr>
              <a:buFont typeface="Wingdings" panose="05000000000000000000" pitchFamily="2" charset="2"/>
              <a:buChar char="§"/>
            </a:pPr>
            <a:r>
              <a:rPr lang="en-US" dirty="0" smtClean="0"/>
              <a:t> </a:t>
            </a:r>
            <a:r>
              <a:rPr lang="fr-FR" dirty="0" smtClean="0"/>
              <a:t>Assurer la liaison </a:t>
            </a:r>
            <a:r>
              <a:rPr lang="fr-FR" dirty="0"/>
              <a:t>avec le Secrétariat de la Convention sur la diversité biologique sur les aspects techniques de la participation nationale au CEPRB, ainsi que sur les questions pertinentes pour le développement et la mise en œuvre du CEPRB</a:t>
            </a:r>
            <a:r>
              <a:rPr lang="en-GB" altLang="en-US" sz="2800" dirty="0" smtClean="0">
                <a:solidFill>
                  <a:srgbClr val="006600"/>
                </a:solidFill>
                <a:cs typeface="Times New Roman" panose="02020603050405020304" pitchFamily="18" charset="0"/>
              </a:rPr>
              <a:t>.</a:t>
            </a:r>
            <a:endParaRPr lang="en-GB" altLang="en-US" sz="2800" dirty="0">
              <a:solidFill>
                <a:srgbClr val="006600"/>
              </a:solidFill>
              <a:cs typeface="Times New Roman" panose="02020603050405020304" pitchFamily="18" charset="0"/>
            </a:endParaRPr>
          </a:p>
          <a:p>
            <a:pPr>
              <a:buFont typeface="Wingdings" panose="05000000000000000000" pitchFamily="2" charset="2"/>
              <a:buChar char="§"/>
            </a:pPr>
            <a:r>
              <a:rPr lang="en-US" dirty="0"/>
              <a:t> </a:t>
            </a:r>
            <a:r>
              <a:rPr lang="fr-FR" dirty="0"/>
              <a:t> </a:t>
            </a:r>
            <a:r>
              <a:rPr lang="fr-FR" dirty="0" smtClean="0"/>
              <a:t>Enregistrer </a:t>
            </a:r>
            <a:r>
              <a:rPr lang="fr-FR" dirty="0"/>
              <a:t>et </a:t>
            </a:r>
            <a:r>
              <a:rPr lang="fr-FR" dirty="0" smtClean="0"/>
              <a:t>publier </a:t>
            </a:r>
            <a:r>
              <a:rPr lang="fr-FR" dirty="0"/>
              <a:t>des données nationales dans le </a:t>
            </a:r>
            <a:r>
              <a:rPr lang="fr-FR" dirty="0" smtClean="0"/>
              <a:t>CEPRB</a:t>
            </a:r>
          </a:p>
          <a:p>
            <a:pPr>
              <a:buFont typeface="Wingdings" panose="05000000000000000000" pitchFamily="2" charset="2"/>
              <a:buChar char="§"/>
            </a:pPr>
            <a:r>
              <a:rPr lang="en-US" dirty="0"/>
              <a:t> </a:t>
            </a:r>
            <a:r>
              <a:rPr lang="en-GB" altLang="en-US" sz="2800" dirty="0">
                <a:solidFill>
                  <a:srgbClr val="006600"/>
                </a:solidFill>
                <a:cs typeface="Times New Roman" panose="02020603050405020304" pitchFamily="18" charset="0"/>
              </a:rPr>
              <a:t> </a:t>
            </a:r>
            <a:r>
              <a:rPr lang="fr-FR" altLang="en-US" sz="2800" dirty="0" smtClean="0">
                <a:solidFill>
                  <a:srgbClr val="006600"/>
                </a:solidFill>
                <a:cs typeface="Times New Roman" panose="02020603050405020304" pitchFamily="18" charset="0"/>
              </a:rPr>
              <a:t>Dégager</a:t>
            </a:r>
            <a:r>
              <a:rPr lang="fr-FR" altLang="en-US" sz="2800" dirty="0">
                <a:solidFill>
                  <a:srgbClr val="006600"/>
                </a:solidFill>
                <a:cs typeface="Times New Roman" panose="02020603050405020304" pitchFamily="18" charset="0"/>
              </a:rPr>
              <a:t>, en vue de leur publication, les informations enregistrées sur le BCH par les NAU, y compris la validation au niveau national des enregistrements pour les rendre accessibles au public via le portail central du BCH</a:t>
            </a:r>
            <a:r>
              <a:rPr lang="en-GB" altLang="en-US" sz="2800" dirty="0" smtClean="0">
                <a:solidFill>
                  <a:srgbClr val="006600"/>
                </a:solidFill>
                <a:cs typeface="Times New Roman" panose="02020603050405020304" pitchFamily="18" charset="0"/>
              </a:rPr>
              <a:t>.</a:t>
            </a:r>
            <a:endParaRPr lang="en-US" dirty="0"/>
          </a:p>
          <a:p>
            <a:pPr>
              <a:buFont typeface="Wingdings" panose="05000000000000000000" pitchFamily="2" charset="2"/>
              <a:buChar char="§"/>
            </a:pPr>
            <a:r>
              <a:rPr lang="en-US" dirty="0"/>
              <a:t> </a:t>
            </a:r>
            <a:r>
              <a:rPr lang="fr-FR" dirty="0"/>
              <a:t>Faciliter l'établissement d'un réseau de partenariats multisectoriels et de participants, le cas échéant, à la mise en œuvre du processus d'enregistrement des informations nationales sur le BCH</a:t>
            </a:r>
            <a:r>
              <a:rPr lang="en-US" dirty="0" smtClean="0"/>
              <a:t>.</a:t>
            </a:r>
            <a:endParaRPr lang="en-US" dirty="0"/>
          </a:p>
        </p:txBody>
      </p:sp>
    </p:spTree>
    <p:extLst>
      <p:ext uri="{BB962C8B-B14F-4D97-AF65-F5344CB8AC3E}">
        <p14:creationId xmlns:p14="http://schemas.microsoft.com/office/powerpoint/2010/main" val="8071575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DESIGNER LE PFN du BCH?</a:t>
            </a:r>
            <a:endParaRPr lang="en-US"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dirty="0" smtClean="0"/>
              <a:t> </a:t>
            </a:r>
            <a:r>
              <a:rPr lang="fr-FR" dirty="0"/>
              <a:t>Le PFN du </a:t>
            </a:r>
            <a:r>
              <a:rPr lang="fr-FR" dirty="0" smtClean="0"/>
              <a:t>BCH </a:t>
            </a:r>
            <a:r>
              <a:rPr lang="fr-FR" dirty="0"/>
              <a:t>est désigné par une communication écrite adressée au Secrétaire exécutif de la Convention sur la diversité biologique et approuvée par les autorités compétentes du pays ; il s'agit notamment de </a:t>
            </a:r>
            <a:r>
              <a:rPr lang="en-US" dirty="0" smtClean="0"/>
              <a:t>:</a:t>
            </a:r>
            <a:endParaRPr lang="en-US" dirty="0"/>
          </a:p>
          <a:p>
            <a:pPr lvl="1">
              <a:buFont typeface="Wingdings" panose="05000000000000000000" pitchFamily="2" charset="2"/>
              <a:buChar char="§"/>
            </a:pPr>
            <a:r>
              <a:rPr lang="en-US" dirty="0"/>
              <a:t> </a:t>
            </a:r>
            <a:r>
              <a:rPr lang="en-US" dirty="0" smtClean="0"/>
              <a:t>Le </a:t>
            </a:r>
            <a:r>
              <a:rPr lang="en-US" dirty="0" err="1" smtClean="0"/>
              <a:t>Gouvernement</a:t>
            </a:r>
            <a:r>
              <a:rPr lang="en-US" dirty="0" smtClean="0"/>
              <a:t> du Pays</a:t>
            </a:r>
            <a:endParaRPr lang="en-US" dirty="0"/>
          </a:p>
          <a:p>
            <a:pPr lvl="1">
              <a:buFont typeface="Wingdings" panose="05000000000000000000" pitchFamily="2" charset="2"/>
              <a:buChar char="§"/>
            </a:pPr>
            <a:r>
              <a:rPr lang="en-US" dirty="0"/>
              <a:t> </a:t>
            </a:r>
            <a:r>
              <a:rPr lang="en-US" dirty="0" smtClean="0"/>
              <a:t>Le Point Focal de la CDB</a:t>
            </a:r>
            <a:endParaRPr lang="en-US" dirty="0"/>
          </a:p>
          <a:p>
            <a:pPr lvl="1">
              <a:buFont typeface="Wingdings" panose="05000000000000000000" pitchFamily="2" charset="2"/>
              <a:buChar char="§"/>
            </a:pPr>
            <a:r>
              <a:rPr lang="en-US" dirty="0" smtClean="0"/>
              <a:t> Le Point Focal du </a:t>
            </a:r>
            <a:r>
              <a:rPr lang="en-US" dirty="0" err="1" smtClean="0"/>
              <a:t>Protocole</a:t>
            </a:r>
            <a:r>
              <a:rPr lang="en-US" dirty="0" smtClean="0"/>
              <a:t> de Cartagena</a:t>
            </a:r>
            <a:endParaRPr lang="en-US" dirty="0"/>
          </a:p>
          <a:p>
            <a:pPr>
              <a:buFont typeface="Wingdings" panose="05000000000000000000" pitchFamily="2" charset="2"/>
              <a:buChar char="§"/>
            </a:pPr>
            <a:r>
              <a:rPr lang="en-US" dirty="0" smtClean="0"/>
              <a:t> </a:t>
            </a:r>
            <a:r>
              <a:rPr lang="fr-FR" dirty="0"/>
              <a:t>Sur la base de cette communication officielle, le Secrétariat enregistre le </a:t>
            </a:r>
            <a:r>
              <a:rPr lang="fr-FR" dirty="0" smtClean="0"/>
              <a:t>NFP du BCH dans le BCH </a:t>
            </a:r>
            <a:r>
              <a:rPr lang="fr-FR" dirty="0"/>
              <a:t>et lui donne les autorisations nécessaires pour enregistrer les informations nationales et gérer les utilisateurs nationaux autorisés </a:t>
            </a:r>
            <a:r>
              <a:rPr lang="fr-FR" dirty="0" smtClean="0"/>
              <a:t>(UNA</a:t>
            </a:r>
            <a:r>
              <a:rPr lang="en-US" dirty="0" smtClean="0"/>
              <a:t>).</a:t>
            </a:r>
            <a:endParaRPr lang="en-US" dirty="0"/>
          </a:p>
        </p:txBody>
      </p:sp>
    </p:spTree>
    <p:extLst>
      <p:ext uri="{BB962C8B-B14F-4D97-AF65-F5344CB8AC3E}">
        <p14:creationId xmlns:p14="http://schemas.microsoft.com/office/powerpoint/2010/main" val="9004387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Qu'est-ce qu'un utilisateur </a:t>
            </a:r>
            <a:r>
              <a:rPr lang="fr-FR" dirty="0" smtClean="0"/>
              <a:t>national autorisé (UNA</a:t>
            </a:r>
            <a:r>
              <a:rPr lang="en-US" dirty="0" smtClean="0"/>
              <a:t>)?</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smtClean="0"/>
              <a:t> </a:t>
            </a:r>
            <a:r>
              <a:rPr lang="fr-FR" dirty="0"/>
              <a:t>Utilisateur enregistré dans le BCH qui, dans le contexte de son pays, est habilité à coopérer à l'enregistrement des dossiers nationaux dans le BCH</a:t>
            </a:r>
            <a:r>
              <a:rPr lang="en-US" dirty="0" smtClean="0"/>
              <a:t>;</a:t>
            </a:r>
          </a:p>
          <a:p>
            <a:pPr>
              <a:buFont typeface="Wingdings" panose="05000000000000000000" pitchFamily="2" charset="2"/>
              <a:buChar char="§"/>
            </a:pPr>
            <a:r>
              <a:rPr lang="en-US" dirty="0" smtClean="0"/>
              <a:t> </a:t>
            </a:r>
            <a:r>
              <a:rPr lang="fr-FR" dirty="0"/>
              <a:t> </a:t>
            </a:r>
            <a:r>
              <a:rPr lang="fr-FR" dirty="0" smtClean="0"/>
              <a:t>Qui travaille </a:t>
            </a:r>
            <a:r>
              <a:rPr lang="fr-FR" dirty="0"/>
              <a:t>en coordination avec le point focal national</a:t>
            </a:r>
            <a:r>
              <a:rPr lang="en-US" dirty="0" smtClean="0"/>
              <a:t>;</a:t>
            </a:r>
          </a:p>
          <a:p>
            <a:pPr>
              <a:buFont typeface="Wingdings" panose="05000000000000000000" pitchFamily="2" charset="2"/>
              <a:buChar char="§"/>
            </a:pPr>
            <a:r>
              <a:rPr lang="en-US" dirty="0" smtClean="0"/>
              <a:t> Qui </a:t>
            </a:r>
            <a:r>
              <a:rPr lang="fr-FR" dirty="0"/>
              <a:t>peut saisir des enregistrements nationaux dans le BCH, mais ces enregistrements ne seront publiés qu'après avoir été validés et approuvés par le PFN du BCH</a:t>
            </a:r>
            <a:r>
              <a:rPr lang="en-US" dirty="0" smtClean="0"/>
              <a:t>;</a:t>
            </a:r>
          </a:p>
          <a:p>
            <a:pPr>
              <a:buFont typeface="Wingdings" panose="05000000000000000000" pitchFamily="2" charset="2"/>
              <a:buChar char="§"/>
            </a:pPr>
            <a:r>
              <a:rPr lang="en-US" dirty="0"/>
              <a:t> </a:t>
            </a:r>
            <a:r>
              <a:rPr lang="fr-FR" dirty="0"/>
              <a:t>Un PFN du CEPRB peut désigner autant de </a:t>
            </a:r>
            <a:r>
              <a:rPr lang="fr-FR" dirty="0" smtClean="0"/>
              <a:t>UNA qu'il </a:t>
            </a:r>
            <a:r>
              <a:rPr lang="fr-FR" dirty="0"/>
              <a:t>le souhaite</a:t>
            </a:r>
            <a:endParaRPr lang="en-US" dirty="0"/>
          </a:p>
        </p:txBody>
      </p:sp>
    </p:spTree>
    <p:extLst>
      <p:ext uri="{BB962C8B-B14F-4D97-AF65-F5344CB8AC3E}">
        <p14:creationId xmlns:p14="http://schemas.microsoft.com/office/powerpoint/2010/main" val="10554803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3823" y="95818"/>
            <a:ext cx="10786873" cy="1037523"/>
          </a:xfrm>
        </p:spPr>
        <p:txBody>
          <a:bodyPr/>
          <a:lstStyle/>
          <a:p>
            <a:r>
              <a:rPr lang="en-US" dirty="0" smtClean="0"/>
              <a:t>LES ENREGISTREMENTS DE REFERENCE</a:t>
            </a:r>
            <a:endParaRPr lang="en-US" dirty="0"/>
          </a:p>
        </p:txBody>
      </p:sp>
      <p:sp>
        <p:nvSpPr>
          <p:cNvPr id="3" name="Content Placeholder 2"/>
          <p:cNvSpPr>
            <a:spLocks noGrp="1"/>
          </p:cNvSpPr>
          <p:nvPr>
            <p:ph idx="1"/>
          </p:nvPr>
        </p:nvSpPr>
        <p:spPr>
          <a:xfrm>
            <a:off x="1062764" y="1121623"/>
            <a:ext cx="10786872" cy="5214782"/>
          </a:xfrm>
        </p:spPr>
        <p:txBody>
          <a:bodyPr>
            <a:noAutofit/>
          </a:bodyPr>
          <a:lstStyle/>
          <a:p>
            <a:pPr>
              <a:buFont typeface="Wingdings" panose="05000000000000000000" pitchFamily="2" charset="2"/>
              <a:buChar char="§"/>
            </a:pPr>
            <a:r>
              <a:rPr lang="en-US" sz="2200" dirty="0" smtClean="0"/>
              <a:t> les </a:t>
            </a:r>
            <a:r>
              <a:rPr lang="fr-FR" sz="2200" dirty="0" smtClean="0"/>
              <a:t>Coordonnées </a:t>
            </a:r>
            <a:r>
              <a:rPr lang="fr-FR" sz="2200" dirty="0"/>
              <a:t>du </a:t>
            </a:r>
            <a:r>
              <a:rPr lang="fr-FR" sz="2200" dirty="0" smtClean="0"/>
              <a:t>contact;</a:t>
            </a:r>
          </a:p>
          <a:p>
            <a:pPr>
              <a:buFont typeface="Wingdings" panose="05000000000000000000" pitchFamily="2" charset="2"/>
              <a:buChar char="§"/>
            </a:pPr>
            <a:r>
              <a:rPr lang="fr-FR" sz="2200" dirty="0" smtClean="0"/>
              <a:t> les Activités</a:t>
            </a:r>
            <a:r>
              <a:rPr lang="fr-FR" sz="2200" dirty="0"/>
              <a:t>, projets et opportunités de renforcement des </a:t>
            </a:r>
            <a:r>
              <a:rPr lang="fr-FR" sz="2200" dirty="0" smtClean="0"/>
              <a:t>capacités;</a:t>
            </a:r>
          </a:p>
          <a:p>
            <a:pPr>
              <a:buFont typeface="Wingdings" panose="05000000000000000000" pitchFamily="2" charset="2"/>
              <a:buChar char="§"/>
            </a:pPr>
            <a:r>
              <a:rPr lang="fr-FR" sz="2200" dirty="0" smtClean="0"/>
              <a:t> les Évaluation </a:t>
            </a:r>
            <a:r>
              <a:rPr lang="fr-FR" sz="2200" dirty="0"/>
              <a:t>des besoins en matière de renforcement des capacités </a:t>
            </a:r>
            <a:endParaRPr lang="fr-FR" sz="2200" dirty="0" smtClean="0"/>
          </a:p>
          <a:p>
            <a:pPr>
              <a:buFont typeface="Wingdings" panose="05000000000000000000" pitchFamily="2" charset="2"/>
              <a:buChar char="§"/>
            </a:pPr>
            <a:r>
              <a:rPr lang="fr-FR" sz="2200" dirty="0"/>
              <a:t>les </a:t>
            </a:r>
            <a:r>
              <a:rPr lang="fr-FR" sz="2200" dirty="0" smtClean="0"/>
              <a:t>Organisations </a:t>
            </a:r>
            <a:r>
              <a:rPr lang="fr-FR" sz="2200" dirty="0"/>
              <a:t>de </a:t>
            </a:r>
            <a:r>
              <a:rPr lang="fr-FR" sz="2200" dirty="0" smtClean="0"/>
              <a:t>biosécurité</a:t>
            </a:r>
            <a:r>
              <a:rPr lang="fr-FR" sz="2200" dirty="0"/>
              <a:t>, y compris un laboratoire pour la détection et l'identification des </a:t>
            </a:r>
            <a:r>
              <a:rPr lang="fr-FR" sz="2200" dirty="0" smtClean="0"/>
              <a:t>OVM;</a:t>
            </a:r>
          </a:p>
          <a:p>
            <a:pPr>
              <a:buFont typeface="Wingdings" panose="05000000000000000000" pitchFamily="2" charset="2"/>
              <a:buChar char="§"/>
            </a:pPr>
            <a:r>
              <a:rPr lang="fr-FR" sz="2200" dirty="0" smtClean="0"/>
              <a:t> </a:t>
            </a:r>
            <a:r>
              <a:rPr lang="fr-FR" sz="2200" dirty="0"/>
              <a:t>les </a:t>
            </a:r>
            <a:r>
              <a:rPr lang="fr-FR" sz="2200" dirty="0" smtClean="0"/>
              <a:t>Soumissions </a:t>
            </a:r>
            <a:r>
              <a:rPr lang="fr-FR" sz="2200" dirty="0"/>
              <a:t>des organisations </a:t>
            </a:r>
            <a:r>
              <a:rPr lang="fr-FR" sz="2200" dirty="0" smtClean="0"/>
              <a:t>concernées!</a:t>
            </a:r>
          </a:p>
          <a:p>
            <a:pPr>
              <a:buFont typeface="Wingdings" panose="05000000000000000000" pitchFamily="2" charset="2"/>
              <a:buChar char="§"/>
            </a:pPr>
            <a:r>
              <a:rPr lang="fr-FR" sz="2200" dirty="0" smtClean="0"/>
              <a:t> le </a:t>
            </a:r>
            <a:r>
              <a:rPr lang="fr-FR" sz="2200" dirty="0"/>
              <a:t>Centre de ressources d'information sur la biosécurité (BIRC</a:t>
            </a:r>
            <a:r>
              <a:rPr lang="fr-FR" sz="2200" dirty="0" smtClean="0"/>
              <a:t>),</a:t>
            </a:r>
          </a:p>
          <a:p>
            <a:pPr>
              <a:buFont typeface="Wingdings" panose="05000000000000000000" pitchFamily="2" charset="2"/>
              <a:buChar char="§"/>
            </a:pPr>
            <a:r>
              <a:rPr lang="fr-FR" sz="2200" dirty="0" smtClean="0"/>
              <a:t> </a:t>
            </a:r>
            <a:r>
              <a:rPr lang="fr-FR" sz="2200" dirty="0"/>
              <a:t>les </a:t>
            </a:r>
            <a:r>
              <a:rPr lang="fr-FR" sz="2200" dirty="0" smtClean="0"/>
              <a:t>Nouvelles </a:t>
            </a:r>
            <a:r>
              <a:rPr lang="fr-FR" sz="2200" dirty="0"/>
              <a:t>du </a:t>
            </a:r>
            <a:r>
              <a:rPr lang="fr-FR" sz="2200" dirty="0" smtClean="0"/>
              <a:t>BCH;</a:t>
            </a:r>
          </a:p>
          <a:p>
            <a:pPr>
              <a:buFont typeface="Wingdings" panose="05000000000000000000" pitchFamily="2" charset="2"/>
              <a:buChar char="§"/>
            </a:pPr>
            <a:r>
              <a:rPr lang="fr-FR" sz="2200" dirty="0" smtClean="0"/>
              <a:t>les </a:t>
            </a:r>
            <a:r>
              <a:rPr lang="fr-FR" sz="2200" dirty="0"/>
              <a:t>Évaluation </a:t>
            </a:r>
            <a:r>
              <a:rPr lang="fr-FR" sz="2200" dirty="0" smtClean="0"/>
              <a:t>de </a:t>
            </a:r>
            <a:r>
              <a:rPr lang="fr-FR" sz="2200" dirty="0"/>
              <a:t>risques générée par un processus indépendant ou non </a:t>
            </a:r>
            <a:r>
              <a:rPr lang="fr-FR" sz="2200" dirty="0" smtClean="0"/>
              <a:t>réglementaire </a:t>
            </a:r>
          </a:p>
          <a:p>
            <a:pPr>
              <a:buFont typeface="Wingdings" panose="05000000000000000000" pitchFamily="2" charset="2"/>
              <a:buChar char="§"/>
            </a:pPr>
            <a:r>
              <a:rPr lang="en-US" sz="2200" dirty="0" smtClean="0"/>
              <a:t>Les </a:t>
            </a:r>
            <a:r>
              <a:rPr lang="en-US" sz="2200" dirty="0" err="1" smtClean="0"/>
              <a:t>Organismes</a:t>
            </a:r>
            <a:r>
              <a:rPr lang="en-US" sz="2200" dirty="0" smtClean="0"/>
              <a:t> </a:t>
            </a:r>
            <a:r>
              <a:rPr lang="en-US" sz="2200" dirty="0" err="1" smtClean="0"/>
              <a:t>Vivants</a:t>
            </a:r>
            <a:r>
              <a:rPr lang="en-US" sz="2200" dirty="0" smtClean="0"/>
              <a:t> </a:t>
            </a:r>
            <a:r>
              <a:rPr lang="en-US" sz="2200" dirty="0" err="1" smtClean="0"/>
              <a:t>Modifiés</a:t>
            </a:r>
            <a:r>
              <a:rPr lang="en-US" sz="2200" dirty="0" smtClean="0"/>
              <a:t> (OVM)</a:t>
            </a:r>
            <a:endParaRPr lang="en-US" sz="2200" dirty="0"/>
          </a:p>
          <a:p>
            <a:pPr>
              <a:buFont typeface="Wingdings" panose="05000000000000000000" pitchFamily="2" charset="2"/>
              <a:buChar char="§"/>
            </a:pPr>
            <a:r>
              <a:rPr lang="en-US" sz="2200" dirty="0"/>
              <a:t>les </a:t>
            </a:r>
            <a:r>
              <a:rPr lang="en-US" sz="2200" dirty="0" err="1" smtClean="0"/>
              <a:t>gènes</a:t>
            </a:r>
            <a:r>
              <a:rPr lang="en-US" sz="2200" dirty="0" smtClean="0"/>
              <a:t>;</a:t>
            </a:r>
          </a:p>
          <a:p>
            <a:pPr>
              <a:buFont typeface="Wingdings" panose="05000000000000000000" pitchFamily="2" charset="2"/>
              <a:buChar char="§"/>
            </a:pPr>
            <a:r>
              <a:rPr lang="en-US" sz="2200" dirty="0" smtClean="0"/>
              <a:t>Les  </a:t>
            </a:r>
            <a:r>
              <a:rPr lang="en-US" sz="2200" dirty="0" err="1" smtClean="0"/>
              <a:t>Organismes</a:t>
            </a:r>
            <a:endParaRPr lang="en-US" sz="2200" dirty="0"/>
          </a:p>
        </p:txBody>
      </p:sp>
    </p:spTree>
    <p:extLst>
      <p:ext uri="{BB962C8B-B14F-4D97-AF65-F5344CB8AC3E}">
        <p14:creationId xmlns:p14="http://schemas.microsoft.com/office/powerpoint/2010/main" val="28584131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Qui peut enregistrer des documents de référence</a:t>
            </a:r>
            <a:r>
              <a:rPr lang="en-US" dirty="0" smtClean="0"/>
              <a:t>?</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smtClean="0"/>
              <a:t> </a:t>
            </a:r>
            <a:r>
              <a:rPr lang="fr-FR" dirty="0"/>
              <a:t>Tout utilisateur enregistré sur le BCH, y compris les points focaux nationaux du BCH, les utilisateurs nationaux autorisés et les utilisateurs généraux.</a:t>
            </a:r>
          </a:p>
          <a:p>
            <a:pPr>
              <a:buFont typeface="Wingdings" panose="05000000000000000000" pitchFamily="2" charset="2"/>
              <a:buChar char="§"/>
            </a:pPr>
            <a:r>
              <a:rPr lang="fr-FR" dirty="0"/>
              <a:t> </a:t>
            </a:r>
            <a:r>
              <a:rPr lang="fr-FR" dirty="0">
                <a:solidFill>
                  <a:srgbClr val="FF0000"/>
                </a:solidFill>
              </a:rPr>
              <a:t>Comment s'enregistrer pour un compte BCH d'utilisateur général</a:t>
            </a:r>
            <a:r>
              <a:rPr lang="en-US" dirty="0" smtClean="0">
                <a:solidFill>
                  <a:srgbClr val="FF0000"/>
                </a:solidFill>
              </a:rPr>
              <a:t>?</a:t>
            </a:r>
            <a:endParaRPr lang="en-US" dirty="0">
              <a:solidFill>
                <a:srgbClr val="FF0000"/>
              </a:solidFill>
            </a:endParaRPr>
          </a:p>
        </p:txBody>
      </p:sp>
    </p:spTree>
    <p:extLst>
      <p:ext uri="{BB962C8B-B14F-4D97-AF65-F5344CB8AC3E}">
        <p14:creationId xmlns:p14="http://schemas.microsoft.com/office/powerpoint/2010/main" val="159063616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xmlns=""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5039</TotalTime>
  <Words>817</Words>
  <Application>Microsoft Office PowerPoint</Application>
  <PresentationFormat>Personnalisé</PresentationFormat>
  <Paragraphs>88</Paragraphs>
  <Slides>19</Slides>
  <Notes>1</Notes>
  <HiddenSlides>0</HiddenSlides>
  <MMClips>0</MMClips>
  <ScaleCrop>false</ScaleCrop>
  <HeadingPairs>
    <vt:vector size="4" baseType="variant">
      <vt:variant>
        <vt:lpstr>Thème</vt:lpstr>
      </vt:variant>
      <vt:variant>
        <vt:i4>1</vt:i4>
      </vt:variant>
      <vt:variant>
        <vt:lpstr>Titres des diapositives</vt:lpstr>
      </vt:variant>
      <vt:variant>
        <vt:i4>19</vt:i4>
      </vt:variant>
    </vt:vector>
  </HeadingPairs>
  <TitlesOfParts>
    <vt:vector size="20" baseType="lpstr">
      <vt:lpstr>Integral</vt:lpstr>
      <vt:lpstr>ENREGITREMENT D’INFORMATIONS SUR LE BCH</vt:lpstr>
      <vt:lpstr>TypeS D’ENREGISTREMENT SUR Le bch</vt:lpstr>
      <vt:lpstr>LES ENREGISTREMENTS NationaUX</vt:lpstr>
      <vt:lpstr>Qui peut enregistrer les enregistrements nationaux?</vt:lpstr>
      <vt:lpstr>QUEL EST LE ROLE DU PFN?</vt:lpstr>
      <vt:lpstr>COMMENT DESIGNER LE PFN du BCH?</vt:lpstr>
      <vt:lpstr>Qu'est-ce qu'un utilisateur national autorisé (UNA)?</vt:lpstr>
      <vt:lpstr>LES ENREGISTREMENTS DE REFERENCE</vt:lpstr>
      <vt:lpstr>Qui peut enregistrer des documents de référence?</vt:lpstr>
      <vt:lpstr>Sous quelle forme les informations sont-elles enregistrées sur le bch?</vt:lpstr>
      <vt:lpstr>ExEmple DE format commUn</vt:lpstr>
      <vt:lpstr>Présentation PowerPoint</vt:lpstr>
      <vt:lpstr>How to register for General user BCH account? </vt:lpstr>
      <vt:lpstr>Comment EFFECTUER un enregistrement sur Le bch en utilisant le centre de gestion ?</vt:lpstr>
      <vt:lpstr>Comment enregistrer sur le bch? </vt:lpstr>
      <vt:lpstr>Le Site de formation du Bch</vt:lpstr>
      <vt:lpstr>Présentation PowerPoint</vt:lpstr>
      <vt:lpstr>Ressources pédagogiques pertinentes disponibles</vt:lpstr>
      <vt:lpstr>L'eSPACE d'apprentissage virtuel</vt:lpstr>
    </vt:vector>
  </TitlesOfParts>
  <Company>Ossama AbdelKawy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Ossama AbdelKawy</dc:creator>
  <cp:lastModifiedBy>pc</cp:lastModifiedBy>
  <cp:revision>309</cp:revision>
  <dcterms:created xsi:type="dcterms:W3CDTF">2018-09-03T08:21:53Z</dcterms:created>
  <dcterms:modified xsi:type="dcterms:W3CDTF">2022-04-18T09:54:21Z</dcterms:modified>
</cp:coreProperties>
</file>