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29" r:id="rId3"/>
    <p:sldId id="331" r:id="rId4"/>
    <p:sldId id="326" r:id="rId5"/>
    <p:sldId id="325" r:id="rId6"/>
    <p:sldId id="327" r:id="rId7"/>
    <p:sldId id="328" r:id="rId8"/>
    <p:sldId id="330" r:id="rId9"/>
    <p:sldId id="332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915" autoAdjust="0"/>
  </p:normalViewPr>
  <p:slideViewPr>
    <p:cSldViewPr snapToGrid="0">
      <p:cViewPr>
        <p:scale>
          <a:sx n="84" d="100"/>
          <a:sy n="84" d="100"/>
        </p:scale>
        <p:origin x="-1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B7864-8D3D-4EDA-BF05-9244DA67D7A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4E2A-0B49-469D-B6A1-A72776167C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730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0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29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E07676-6CB2-4ED2-933A-A8D789A6195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9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malikr\Desktop\Desktop 2017\e9f3064a37460e22935d3df9e26e53bb_X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7" y="286151"/>
            <a:ext cx="1802080" cy="124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alikr\Desktop\gef-global-environment-facility-logo-9F9DC1509C-seeklogo.com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71" y="453222"/>
            <a:ext cx="1677252" cy="94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2055795" y="2513756"/>
            <a:ext cx="8512743" cy="179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0" kern="1200" cap="all" spc="2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j-ea"/>
                <a:cs typeface="+mj-cs"/>
              </a:rPr>
              <a:t>Project for Sustainable Capacity Building for Effective Participation in the Biosafety Clearing House </a:t>
            </a:r>
          </a:p>
        </p:txBody>
      </p:sp>
      <p:pic>
        <p:nvPicPr>
          <p:cNvPr id="15" name="Picture 14" descr="E:\BCH 3 Project\Project Logo\427x323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72" y="100283"/>
            <a:ext cx="3054350" cy="231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49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EEF100-D1FC-4066-9A8B-3E0FC9C59D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8" r:id="rId6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A L’ATELIER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Chantal </a:t>
            </a:r>
            <a:r>
              <a:rPr lang="en-US" b="1" dirty="0" err="1" smtClean="0"/>
              <a:t>Andrianarivo</a:t>
            </a:r>
            <a:endParaRPr lang="en-US" b="1" dirty="0" smtClean="0"/>
          </a:p>
          <a:p>
            <a:r>
              <a:rPr lang="en-US" b="1" dirty="0" smtClean="0"/>
              <a:t>Charles </a:t>
            </a:r>
            <a:r>
              <a:rPr lang="en-US" b="1" dirty="0" err="1" smtClean="0"/>
              <a:t>Kouassi</a:t>
            </a:r>
            <a:endParaRPr lang="en-US" b="1" dirty="0" smtClean="0"/>
          </a:p>
          <a:p>
            <a:r>
              <a:rPr lang="en-US" b="1" dirty="0" err="1" smtClean="0"/>
              <a:t>Conseillers</a:t>
            </a:r>
            <a:r>
              <a:rPr lang="en-US" b="1" dirty="0" smtClean="0"/>
              <a:t> </a:t>
            </a:r>
            <a:r>
              <a:rPr lang="en-US" b="1" dirty="0" err="1" smtClean="0"/>
              <a:t>Regionaux</a:t>
            </a:r>
            <a:r>
              <a:rPr lang="en-US" b="1" dirty="0" smtClean="0"/>
              <a:t> </a:t>
            </a:r>
            <a:r>
              <a:rPr lang="en-US" b="1" dirty="0" smtClean="0"/>
              <a:t>BCH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67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0336" y="4790959"/>
            <a:ext cx="6096000" cy="6463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None/>
            </a:pPr>
            <a:r>
              <a:rPr lang="en-US" sz="360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Merci!</a:t>
            </a:r>
            <a:endParaRPr lang="en-US" sz="360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314"/>
          <p:cNvSpPr txBox="1">
            <a:spLocks/>
          </p:cNvSpPr>
          <p:nvPr/>
        </p:nvSpPr>
        <p:spPr>
          <a:xfrm>
            <a:off x="3340336" y="1130190"/>
            <a:ext cx="6677891" cy="2427657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11588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587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571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6288" indent="-349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32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Pour plus </a:t>
            </a:r>
            <a:r>
              <a:rPr lang="en-US" sz="32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d’informations</a:t>
            </a:r>
            <a:r>
              <a:rPr lang="en-US" sz="32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endParaRPr lang="en-US" sz="320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r>
              <a:rPr lang="en-US" sz="240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chantandri@gmail,com</a:t>
            </a:r>
            <a:r>
              <a:rPr lang="en-US" sz="24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charleskca@hotmail,com</a:t>
            </a:r>
            <a:r>
              <a:rPr lang="en-US" sz="24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 smtClean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 smtClean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2200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</a:p>
          <a:p>
            <a:pPr marL="342900" indent="-34290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Tw Cen MT" panose="020B0602020104020603" pitchFamily="34" charset="0"/>
              <a:buNone/>
            </a:pPr>
            <a:endParaRPr lang="en-US" sz="2200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7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ouverture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 dirty="0" smtClean="0"/>
              <a:t> </a:t>
            </a:r>
            <a:r>
              <a:rPr lang="fr-FR" altLang="en-US" sz="2800" b="1" dirty="0"/>
              <a:t>Intervenants principaux et animateurs (à propos de nous)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altLang="en-US" sz="2800" b="1" dirty="0"/>
              <a:t> Objectifs de l'atelier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altLang="en-US" sz="2800" b="1" dirty="0"/>
              <a:t> Méthodologie et programme de travail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altLang="en-US" sz="2800" b="1" dirty="0"/>
              <a:t> Attentes et préoccupations des participants</a:t>
            </a:r>
            <a:endParaRPr lang="es-ES_tradnl" altLang="en-US" sz="2800" dirty="0" smtClean="0"/>
          </a:p>
          <a:p>
            <a:endParaRPr lang="en-US" alt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xmlns="" id="{520B99F8-5D66-45AB-AFE6-41BB4EE6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635093"/>
            <a:ext cx="10786873" cy="1499616"/>
          </a:xfrm>
        </p:spPr>
        <p:txBody>
          <a:bodyPr/>
          <a:lstStyle/>
          <a:p>
            <a:r>
              <a:rPr lang="en-GB" altLang="en-US" dirty="0" smtClean="0"/>
              <a:t>INTERVENANTS ET ANIMATEURS</a:t>
            </a:r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BF6E2B5-8895-42A3-96CE-517E3E0D3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72" cy="3241964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Charles </a:t>
            </a:r>
            <a:r>
              <a:rPr lang="en-US" altLang="en-US" b="1" dirty="0" err="1" smtClean="0">
                <a:solidFill>
                  <a:schemeClr val="tx1"/>
                </a:solidFill>
              </a:rPr>
              <a:t>Kouassi</a:t>
            </a:r>
            <a:endParaRPr lang="en-US" altLang="en-US" b="1" dirty="0" smtClean="0">
              <a:solidFill>
                <a:schemeClr val="tx1"/>
              </a:solidFill>
            </a:endParaRPr>
          </a:p>
          <a:p>
            <a:r>
              <a:rPr lang="en-US" altLang="en-US" dirty="0" err="1" smtClean="0"/>
              <a:t>WhattsApp</a:t>
            </a:r>
            <a:r>
              <a:rPr lang="en-US" altLang="en-US" dirty="0" smtClean="0"/>
              <a:t>: +1 813-606-0721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/>
              <a:t>Chantal </a:t>
            </a:r>
            <a:r>
              <a:rPr lang="en-US" altLang="en-US" b="1" dirty="0" err="1"/>
              <a:t>Andrianarivo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err="1" smtClean="0">
                <a:solidFill>
                  <a:schemeClr val="tx1"/>
                </a:solidFill>
              </a:rPr>
              <a:t>WhattsApp</a:t>
            </a:r>
            <a:r>
              <a:rPr lang="en-US" altLang="en-US" dirty="0" smtClean="0">
                <a:solidFill>
                  <a:schemeClr val="tx1"/>
                </a:solidFill>
              </a:rPr>
              <a:t>: +261 34 49 064 52</a:t>
            </a:r>
          </a:p>
          <a:p>
            <a:r>
              <a:rPr lang="en-US" altLang="en-US" dirty="0" err="1" smtClean="0">
                <a:solidFill>
                  <a:schemeClr val="tx1"/>
                </a:solidFill>
              </a:rPr>
              <a:t>Conseillers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Regionaux</a:t>
            </a:r>
            <a:r>
              <a:rPr lang="en-US" altLang="en-US" smtClean="0">
                <a:solidFill>
                  <a:schemeClr val="tx1"/>
                </a:solidFill>
              </a:rPr>
              <a:t>, </a:t>
            </a:r>
          </a:p>
          <a:p>
            <a:r>
              <a:rPr lang="en-US" altLang="en-US" smtClean="0"/>
              <a:t>Projet</a:t>
            </a:r>
            <a:r>
              <a:rPr lang="en-US" altLang="en-US" dirty="0" smtClean="0"/>
              <a:t> BCH III, </a:t>
            </a:r>
            <a:r>
              <a:rPr lang="en-US" altLang="en-US" dirty="0" smtClean="0">
                <a:solidFill>
                  <a:schemeClr val="tx1"/>
                </a:solidFill>
              </a:rPr>
              <a:t>UN Environment.</a:t>
            </a:r>
          </a:p>
        </p:txBody>
      </p:sp>
    </p:spTree>
    <p:extLst>
      <p:ext uri="{BB962C8B-B14F-4D97-AF65-F5344CB8AC3E}">
        <p14:creationId xmlns:p14="http://schemas.microsoft.com/office/powerpoint/2010/main" val="1482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quoi </a:t>
            </a:r>
            <a:r>
              <a:rPr lang="en-US" dirty="0" err="1"/>
              <a:t>s'agit-il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1895302"/>
            <a:ext cx="6982691" cy="44140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altLang="en-US" dirty="0" smtClean="0"/>
              <a:t> Le </a:t>
            </a:r>
            <a:r>
              <a:rPr lang="fr-FR" altLang="en-US" dirty="0"/>
              <a:t>Centre d'échange pour la prévention des risques biotechnologiques (CEPRB) est un mécanisme d'échange d'informations établi par le Protocole de Cartagena pour aider les Parties à mettre en œuvre ses dispositions et pour faciliter le partage d'informations et d'expériences sur les organismes vivants modifiés (OVM</a:t>
            </a:r>
            <a:r>
              <a:rPr lang="fr-FR" altLang="en-US" dirty="0" smtClean="0"/>
              <a:t>).</a:t>
            </a:r>
          </a:p>
          <a:p>
            <a:pPr>
              <a:buFontTx/>
              <a:buChar char="-"/>
            </a:pPr>
            <a:r>
              <a:rPr lang="fr-FR" altLang="en-US" dirty="0"/>
              <a:t> </a:t>
            </a:r>
            <a:r>
              <a:rPr lang="fr-FR" altLang="en-US" dirty="0" smtClean="0"/>
              <a:t>Toutes </a:t>
            </a:r>
            <a:r>
              <a:rPr lang="fr-FR" altLang="en-US" dirty="0"/>
              <a:t>les parties au Protocole sont tenues de divulguer et de publier certaines catégories d'informations sur le CEPRB </a:t>
            </a:r>
            <a:r>
              <a:rPr lang="fr-FR" altLang="en-US" b="1" dirty="0"/>
              <a:t>pour se conformer </a:t>
            </a:r>
            <a:r>
              <a:rPr lang="fr-FR" altLang="en-US" b="1" dirty="0" smtClean="0"/>
              <a:t>au Protocole</a:t>
            </a:r>
            <a:endParaRPr lang="en-US" b="1" dirty="0"/>
          </a:p>
        </p:txBody>
      </p:sp>
      <p:pic>
        <p:nvPicPr>
          <p:cNvPr id="5" name="Picture 6" descr="http://b-dig.iie.org.mx/todoFoldertran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2" y="1335024"/>
            <a:ext cx="416083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H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296" y="1514665"/>
            <a:ext cx="1668463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xmlns="" id="{520B99F8-5D66-45AB-AFE6-41BB4EE6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Objectifs</a:t>
            </a:r>
            <a:r>
              <a:rPr lang="en-US" altLang="en-US" dirty="0" smtClean="0"/>
              <a:t> </a:t>
            </a:r>
            <a:r>
              <a:rPr lang="en-US" altLang="en-US" dirty="0"/>
              <a:t>de </a:t>
            </a:r>
            <a:r>
              <a:rPr lang="en-US" altLang="en-US" dirty="0" err="1"/>
              <a:t>l'atelier</a:t>
            </a:r>
            <a:r>
              <a:rPr lang="en-US" altLang="en-US" dirty="0"/>
              <a:t> 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résultats</a:t>
            </a:r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BF6E2B5-8895-42A3-96CE-517E3E0D3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971" y="2319869"/>
            <a:ext cx="11495315" cy="364836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</a:t>
            </a:r>
            <a:r>
              <a:rPr lang="fr-FR" altLang="en-US" dirty="0"/>
              <a:t>Renforcer la capacité nationale à utiliser le portail central du CEPRB pour </a:t>
            </a:r>
            <a:r>
              <a:rPr lang="fr-FR" altLang="en-US" b="1" dirty="0" smtClean="0"/>
              <a:t>rechercher,</a:t>
            </a:r>
            <a:r>
              <a:rPr lang="fr-FR" altLang="en-US" dirty="0" smtClean="0"/>
              <a:t> </a:t>
            </a:r>
            <a:r>
              <a:rPr lang="fr-FR" altLang="en-US" b="1" dirty="0" smtClean="0"/>
              <a:t>trouver</a:t>
            </a:r>
            <a:r>
              <a:rPr lang="fr-FR" altLang="en-US" dirty="0" smtClean="0"/>
              <a:t> </a:t>
            </a:r>
            <a:r>
              <a:rPr lang="fr-FR" altLang="en-US" dirty="0"/>
              <a:t>et </a:t>
            </a:r>
            <a:r>
              <a:rPr lang="fr-FR" altLang="en-US" b="1" dirty="0" smtClean="0"/>
              <a:t>enregistrer</a:t>
            </a:r>
            <a:r>
              <a:rPr lang="fr-FR" altLang="en-US" dirty="0" smtClean="0"/>
              <a:t> </a:t>
            </a:r>
            <a:r>
              <a:rPr lang="fr-FR" altLang="en-US" dirty="0"/>
              <a:t>des </a:t>
            </a:r>
            <a:r>
              <a:rPr lang="fr-FR" altLang="en-US" dirty="0" smtClean="0"/>
              <a:t>informations sur </a:t>
            </a:r>
            <a:r>
              <a:rPr lang="fr-FR" altLang="en-US" dirty="0"/>
              <a:t>la biosécurité afin de soutenir le renforcement des capacités et la prise de décision sur les OGM, </a:t>
            </a:r>
            <a:endParaRPr lang="fr-FR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dirty="0" smtClean="0"/>
              <a:t>Définir/établir </a:t>
            </a:r>
            <a:r>
              <a:rPr lang="fr-FR" altLang="en-US" dirty="0"/>
              <a:t>une procédure ou des mécanismes pour </a:t>
            </a:r>
            <a:r>
              <a:rPr lang="fr-FR" altLang="en-US" b="1" dirty="0"/>
              <a:t>le flux d'informations </a:t>
            </a:r>
            <a:r>
              <a:rPr lang="fr-FR" altLang="en-US" dirty="0"/>
              <a:t>vers le CEPRB et identifier/définir les rôles des autorités nationales compétentes et des points focaux nationaux en ce qui concerne le protocole sur la </a:t>
            </a:r>
            <a:r>
              <a:rPr lang="fr-FR" altLang="en-US" dirty="0" smtClean="0"/>
              <a:t>biosécurité.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dirty="0"/>
              <a:t>R</a:t>
            </a:r>
            <a:r>
              <a:rPr lang="fr-FR" altLang="en-US" dirty="0" smtClean="0"/>
              <a:t>ecueillir </a:t>
            </a:r>
            <a:r>
              <a:rPr lang="fr-FR" altLang="en-US" dirty="0"/>
              <a:t>de nouvelles idées </a:t>
            </a:r>
            <a:r>
              <a:rPr lang="fr-FR" altLang="en-US" dirty="0" smtClean="0"/>
              <a:t>et des </a:t>
            </a:r>
            <a:r>
              <a:rPr lang="fr-FR" altLang="en-US" dirty="0"/>
              <a:t>recommandations pour améliorer la coordination, les processus, la logistique et les services nationaux du </a:t>
            </a:r>
            <a:r>
              <a:rPr lang="fr-FR" altLang="en-US" dirty="0" smtClean="0"/>
              <a:t>projet.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MethodologIE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</a:t>
            </a:r>
            <a:r>
              <a:rPr lang="fr-FR" altLang="en-US" sz="2800" dirty="0" smtClean="0"/>
              <a:t>Formulation </a:t>
            </a:r>
            <a:r>
              <a:rPr lang="fr-FR" altLang="en-US" sz="2800" dirty="0"/>
              <a:t>des </a:t>
            </a:r>
            <a:r>
              <a:rPr lang="fr-FR" altLang="en-US" sz="2800" dirty="0" smtClean="0"/>
              <a:t>attentes;</a:t>
            </a:r>
            <a:endParaRPr lang="fr-FR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sz="2800" dirty="0"/>
              <a:t>Évaluation de </a:t>
            </a:r>
            <a:r>
              <a:rPr lang="fr-FR" altLang="en-US" sz="2800" dirty="0" smtClean="0"/>
              <a:t>l’évolution des connaissances;</a:t>
            </a:r>
            <a:endParaRPr lang="fr-FR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sz="2800" dirty="0"/>
              <a:t> Présentation des sujets </a:t>
            </a:r>
            <a:r>
              <a:rPr lang="fr-FR" altLang="en-US" sz="2800" dirty="0" smtClean="0"/>
              <a:t>clés;</a:t>
            </a:r>
            <a:endParaRPr lang="fr-FR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sz="2800" dirty="0"/>
              <a:t>Travaux pratiques : Études de cas et </a:t>
            </a:r>
            <a:r>
              <a:rPr lang="fr-FR" altLang="en-US" sz="2800" dirty="0" smtClean="0"/>
              <a:t>exercices;</a:t>
            </a:r>
            <a:endParaRPr lang="fr-FR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sz="2800" dirty="0"/>
              <a:t> Groupes de travail et présentations des </a:t>
            </a:r>
            <a:r>
              <a:rPr lang="fr-FR" altLang="en-US" sz="2800" dirty="0" smtClean="0"/>
              <a:t>participants;</a:t>
            </a:r>
            <a:endParaRPr lang="fr-FR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en-US" sz="2800" dirty="0"/>
              <a:t> Évaluation de </a:t>
            </a:r>
            <a:r>
              <a:rPr lang="fr-FR" altLang="en-US" sz="2800" dirty="0" smtClean="0"/>
              <a:t>l'atelier;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Q &amp; r en sessions.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377709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Pauses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 </a:t>
            </a:r>
            <a:r>
              <a:rPr lang="en-US" altLang="en-US" dirty="0" err="1" smtClean="0"/>
              <a:t>Repas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4" descr="restauran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291" y="3745345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7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APERCU DE L’AGENDA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28" y="2084832"/>
            <a:ext cx="2598472" cy="337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26" name="Picture 2" descr="Image result for agen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59"/>
          <a:stretch/>
        </p:blipFill>
        <p:spPr bwMode="auto">
          <a:xfrm rot="16200000">
            <a:off x="3538803" y="3470407"/>
            <a:ext cx="2457450" cy="60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2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Attentes et preoccupations DES Participants</a:t>
            </a:r>
            <a:endParaRPr lang="en-US" dirty="0"/>
          </a:p>
        </p:txBody>
      </p:sp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07" y="2657473"/>
            <a:ext cx="28575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Documents and Settings\tgarcia.UNEP\Local Settings\Temporary Internet Files\Content.IE5\UKW2CUPO\MP90043879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235727"/>
            <a:ext cx="4097865" cy="368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325</Words>
  <Application>Microsoft Office PowerPoint</Application>
  <PresentationFormat>Personnalisé</PresentationFormat>
  <Paragraphs>49</Paragraphs>
  <Slides>10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Integral</vt:lpstr>
      <vt:lpstr>Introduction A L’ATELIER</vt:lpstr>
      <vt:lpstr>ouverture!</vt:lpstr>
      <vt:lpstr>INTERVENANTS ET ANIMATEURS</vt:lpstr>
      <vt:lpstr>De quoi s'agit-il ?</vt:lpstr>
      <vt:lpstr>Objectifs de l'atelier /résultats</vt:lpstr>
      <vt:lpstr>MethodologIE</vt:lpstr>
      <vt:lpstr>LOGISTIQUE</vt:lpstr>
      <vt:lpstr>APERCU DE L’AGENDA</vt:lpstr>
      <vt:lpstr>Attentes et preoccupations DES Participants</vt:lpstr>
      <vt:lpstr>Présentation PowerPoint</vt:lpstr>
    </vt:vector>
  </TitlesOfParts>
  <Company>Ossama AbdelKawy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Ossama AbdelKawy</dc:creator>
  <cp:lastModifiedBy>pc</cp:lastModifiedBy>
  <cp:revision>268</cp:revision>
  <dcterms:created xsi:type="dcterms:W3CDTF">2018-09-03T08:21:53Z</dcterms:created>
  <dcterms:modified xsi:type="dcterms:W3CDTF">2022-04-20T06:19:09Z</dcterms:modified>
</cp:coreProperties>
</file>